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855" r:id="rId3"/>
    <p:sldId id="277" r:id="rId5"/>
    <p:sldId id="603" r:id="rId6"/>
    <p:sldId id="824" r:id="rId7"/>
    <p:sldId id="825" r:id="rId8"/>
    <p:sldId id="826" r:id="rId9"/>
    <p:sldId id="827" r:id="rId10"/>
    <p:sldId id="828" r:id="rId11"/>
    <p:sldId id="769" r:id="rId12"/>
    <p:sldId id="830" r:id="rId13"/>
    <p:sldId id="788" r:id="rId14"/>
    <p:sldId id="829" r:id="rId15"/>
    <p:sldId id="606" r:id="rId16"/>
    <p:sldId id="783" r:id="rId17"/>
    <p:sldId id="784" r:id="rId18"/>
    <p:sldId id="796" r:id="rId19"/>
    <p:sldId id="785" r:id="rId20"/>
    <p:sldId id="768" r:id="rId21"/>
    <p:sldId id="607" r:id="rId22"/>
    <p:sldId id="794" r:id="rId23"/>
    <p:sldId id="780" r:id="rId24"/>
    <p:sldId id="781" r:id="rId25"/>
    <p:sldId id="787" r:id="rId26"/>
    <p:sldId id="792" r:id="rId27"/>
    <p:sldId id="789" r:id="rId28"/>
    <p:sldId id="782" r:id="rId29"/>
    <p:sldId id="791" r:id="rId30"/>
    <p:sldId id="786" r:id="rId31"/>
    <p:sldId id="833" r:id="rId32"/>
    <p:sldId id="386" r:id="rId33"/>
    <p:sldId id="387" r:id="rId34"/>
    <p:sldId id="773" r:id="rId35"/>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0"/>
    <p:restoredTop sz="94660"/>
  </p:normalViewPr>
  <p:slideViewPr>
    <p:cSldViewPr showGuides="1">
      <p:cViewPr varScale="1">
        <p:scale>
          <a:sx n="66" d="100"/>
          <a:sy n="66" d="100"/>
        </p:scale>
        <p:origin x="-636" y="-108"/>
      </p:cViewPr>
      <p:guideLst>
        <p:guide orient="horz" pos="2242"/>
        <p:guide pos="2783"/>
      </p:guideLst>
    </p:cSldViewPr>
  </p:slideViewPr>
  <p:notesTextViewPr>
    <p:cViewPr>
      <p:scale>
        <a:sx n="100" d="100"/>
        <a:sy n="100" d="100"/>
      </p:scale>
      <p:origin x="0" y="0"/>
    </p:cViewPr>
  </p:notesTextViewPr>
  <p:sorterViewPr showFormatting="0">
    <p:cViewPr>
      <p:scale>
        <a:sx n="66" d="100"/>
        <a:sy n="66" d="100"/>
      </p:scale>
      <p:origin x="0" y="3234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580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2580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163844"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580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580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258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9F29F0-E8AA-47DF-AA56-D067BD4F9937}"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image" Target="../media/image3.png"/><Relationship Id="rId6" Type="http://schemas.openxmlformats.org/officeDocument/2006/relationships/oleObject" Target="../embeddings/oleObject3.bin"/><Relationship Id="rId5" Type="http://schemas.openxmlformats.org/officeDocument/2006/relationships/image" Target="../media/image2.png"/><Relationship Id="rId4" Type="http://schemas.openxmlformats.org/officeDocument/2006/relationships/oleObject" Target="../embeddings/oleObject2.bin"/><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10249" name="Group 18"/>
          <p:cNvGrpSpPr/>
          <p:nvPr/>
        </p:nvGrpSpPr>
        <p:grpSpPr>
          <a:xfrm>
            <a:off x="0" y="633413"/>
            <a:ext cx="9144000" cy="3495675"/>
            <a:chOff x="0" y="390"/>
            <a:chExt cx="5760" cy="2202"/>
          </a:xfrm>
        </p:grpSpPr>
        <p:graphicFrame>
          <p:nvGraphicFramePr>
            <p:cNvPr id="10245" name="Object 19"/>
            <p:cNvGraphicFramePr/>
            <p:nvPr userDrawn="1"/>
          </p:nvGraphicFramePr>
          <p:xfrm>
            <a:off x="0" y="390"/>
            <a:ext cx="1962" cy="2202"/>
          </p:xfrm>
          <a:graphic>
            <a:graphicData uri="http://schemas.openxmlformats.org/presentationml/2006/ole">
              <mc:AlternateContent xmlns:mc="http://schemas.openxmlformats.org/markup-compatibility/2006">
                <mc:Choice xmlns:v="urn:schemas-microsoft-com:vml" Requires="v">
                  <p:oleObj spid="_x0000_s3081" name="" r:id="rId2" imgW="4241800" imgH="5397500" progId="Photoshop.Image.6">
                    <p:embed/>
                  </p:oleObj>
                </mc:Choice>
                <mc:Fallback>
                  <p:oleObj name="" r:id="rId2" imgW="4241800" imgH="5397500" progId="Photoshop.Image.6">
                    <p:embed/>
                    <p:pic>
                      <p:nvPicPr>
                        <p:cNvPr id="0" name="图片 3080"/>
                        <p:cNvPicPr/>
                        <p:nvPr/>
                      </p:nvPicPr>
                      <p:blipFill>
                        <a:blip r:embed="rId3"/>
                        <a:stretch>
                          <a:fillRect/>
                        </a:stretch>
                      </p:blipFill>
                      <p:spPr>
                        <a:xfrm>
                          <a:off x="0" y="390"/>
                          <a:ext cx="1962" cy="2202"/>
                        </a:xfrm>
                        <a:prstGeom prst="rect">
                          <a:avLst/>
                        </a:prstGeom>
                        <a:noFill/>
                        <a:ln w="38100">
                          <a:noFill/>
                          <a:miter/>
                        </a:ln>
                      </p:spPr>
                    </p:pic>
                  </p:oleObj>
                </mc:Fallback>
              </mc:AlternateContent>
            </a:graphicData>
          </a:graphic>
        </p:graphicFrame>
        <p:graphicFrame>
          <p:nvGraphicFramePr>
            <p:cNvPr id="10246" name="Object 20"/>
            <p:cNvGraphicFramePr/>
            <p:nvPr userDrawn="1"/>
          </p:nvGraphicFramePr>
          <p:xfrm>
            <a:off x="3888" y="390"/>
            <a:ext cx="1872" cy="2202"/>
          </p:xfrm>
          <a:graphic>
            <a:graphicData uri="http://schemas.openxmlformats.org/presentationml/2006/ole">
              <mc:AlternateContent xmlns:mc="http://schemas.openxmlformats.org/markup-compatibility/2006">
                <mc:Choice xmlns:v="urn:schemas-microsoft-com:vml" Requires="v">
                  <p:oleObj spid="_x0000_s3080" name="" r:id="rId4" imgW="3263900" imgH="4864100" progId="Photoshop.Image.6">
                    <p:embed/>
                  </p:oleObj>
                </mc:Choice>
                <mc:Fallback>
                  <p:oleObj name="" r:id="rId4" imgW="3263900" imgH="4864100" progId="Photoshop.Image.6">
                    <p:embed/>
                    <p:pic>
                      <p:nvPicPr>
                        <p:cNvPr id="0" name="图片 3079"/>
                        <p:cNvPicPr/>
                        <p:nvPr/>
                      </p:nvPicPr>
                      <p:blipFill>
                        <a:blip r:embed="rId5"/>
                        <a:stretch>
                          <a:fillRect/>
                        </a:stretch>
                      </p:blipFill>
                      <p:spPr>
                        <a:xfrm>
                          <a:off x="3888" y="390"/>
                          <a:ext cx="1872" cy="2202"/>
                        </a:xfrm>
                        <a:prstGeom prst="rect">
                          <a:avLst/>
                        </a:prstGeom>
                        <a:noFill/>
                        <a:ln w="38100">
                          <a:noFill/>
                          <a:miter/>
                        </a:ln>
                      </p:spPr>
                    </p:pic>
                  </p:oleObj>
                </mc:Fallback>
              </mc:AlternateContent>
            </a:graphicData>
          </a:graphic>
        </p:graphicFrame>
        <p:graphicFrame>
          <p:nvGraphicFramePr>
            <p:cNvPr id="10247" name="Object 21"/>
            <p:cNvGraphicFramePr/>
            <p:nvPr userDrawn="1"/>
          </p:nvGraphicFramePr>
          <p:xfrm>
            <a:off x="1958" y="390"/>
            <a:ext cx="1930" cy="2202"/>
          </p:xfrm>
          <a:graphic>
            <a:graphicData uri="http://schemas.openxmlformats.org/presentationml/2006/ole">
              <mc:AlternateContent xmlns:mc="http://schemas.openxmlformats.org/markup-compatibility/2006">
                <mc:Choice xmlns:v="urn:schemas-microsoft-com:vml" Requires="v">
                  <p:oleObj spid="_x0000_s3078" name="" r:id="rId6" imgW="3492500" imgH="4927600" progId="Photoshop.Image.6">
                    <p:embed/>
                  </p:oleObj>
                </mc:Choice>
                <mc:Fallback>
                  <p:oleObj name="" r:id="rId6" imgW="3492500" imgH="4927600" progId="Photoshop.Image.6">
                    <p:embed/>
                    <p:pic>
                      <p:nvPicPr>
                        <p:cNvPr id="0" name="图片 3077"/>
                        <p:cNvPicPr/>
                        <p:nvPr/>
                      </p:nvPicPr>
                      <p:blipFill>
                        <a:blip r:embed="rId7"/>
                        <a:stretch>
                          <a:fillRect/>
                        </a:stretch>
                      </p:blipFill>
                      <p:spPr>
                        <a:xfrm>
                          <a:off x="1958" y="390"/>
                          <a:ext cx="1930" cy="2202"/>
                        </a:xfrm>
                        <a:prstGeom prst="rect">
                          <a:avLst/>
                        </a:prstGeom>
                        <a:noFill/>
                        <a:ln w="38100">
                          <a:noFill/>
                          <a:miter/>
                        </a:ln>
                      </p:spPr>
                    </p:pic>
                  </p:oleObj>
                </mc:Fallback>
              </mc:AlternateContent>
            </a:graphicData>
          </a:graphic>
        </p:graphicFrame>
      </p:grpSp>
      <p:sp>
        <p:nvSpPr>
          <p:cNvPr id="16" name="Rectangle 17"/>
          <p:cNvSpPr>
            <a:spLocks noChangeArrowheads="1"/>
          </p:cNvSpPr>
          <p:nvPr/>
        </p:nvSpPr>
        <p:spPr bwMode="gray">
          <a:xfrm>
            <a:off x="0" y="0"/>
            <a:ext cx="9144000" cy="609600"/>
          </a:xfrm>
          <a:prstGeom prst="rect">
            <a:avLst/>
          </a:prstGeom>
          <a:gradFill rotWithShape="1">
            <a:gsLst>
              <a:gs pos="0">
                <a:schemeClr val="tx1"/>
              </a:gs>
              <a:gs pos="100000">
                <a:schemeClr val="tx2"/>
              </a:gs>
            </a:gsLst>
            <a:lin ang="0" scaled="1"/>
          </a:gradFill>
          <a:ln w="9525">
            <a:noFill/>
            <a:miter lim="800000"/>
          </a:ln>
          <a:effectLst/>
        </p:spPr>
        <p:txBody>
          <a:bodyPr wrap="none" anchor="ctr"/>
          <a:p>
            <a:pPr lvl="0" eaLnBrk="1" hangingPunct="1"/>
            <a:endParaRPr lang="zh-CN" altLang="en-US" dirty="0">
              <a:latin typeface="Arial" panose="020B0604020202020204" pitchFamily="34" charset="0"/>
            </a:endParaRPr>
          </a:p>
        </p:txBody>
      </p:sp>
      <p:sp>
        <p:nvSpPr>
          <p:cNvPr id="17" name="Text Box 14"/>
          <p:cNvSpPr txBox="1">
            <a:spLocks noChangeArrowheads="1"/>
          </p:cNvSpPr>
          <p:nvPr/>
        </p:nvSpPr>
        <p:spPr bwMode="white">
          <a:xfrm>
            <a:off x="228600" y="104775"/>
            <a:ext cx="1079500" cy="457200"/>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rPr>
              <a:t>LOGO</a:t>
            </a:r>
            <a:endParaRPr kumimoji="0" lang="en-US" altLang="zh-CN" sz="2400" b="1"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3074" name="Rectangle 2"/>
          <p:cNvSpPr>
            <a:spLocks noGrp="1" noChangeArrowheads="1"/>
          </p:cNvSpPr>
          <p:nvPr>
            <p:ph type="ctrTitle"/>
          </p:nvPr>
        </p:nvSpPr>
        <p:spPr bwMode="gray">
          <a:xfrm>
            <a:off x="457200" y="4114800"/>
            <a:ext cx="8229600" cy="762000"/>
          </a:xfrm>
        </p:spPr>
        <p:txBody>
          <a:bodyPr/>
          <a:lstStyle>
            <a:lvl1pPr>
              <a:defRPr>
                <a:solidFill>
                  <a:schemeClr val="tx1"/>
                </a:solidFill>
              </a:defRPr>
            </a:lvl1pPr>
          </a:lstStyle>
          <a:p>
            <a:r>
              <a:rPr lang="en-US" altLang="zh-CN"/>
              <a:t>Click to edit Master title style</a:t>
            </a:r>
            <a:endParaRPr lang="en-US" altLang="zh-CN"/>
          </a:p>
        </p:txBody>
      </p:sp>
      <p:sp>
        <p:nvSpPr>
          <p:cNvPr id="3075" name="Rectangle 3"/>
          <p:cNvSpPr>
            <a:spLocks noGrp="1" noChangeArrowheads="1"/>
          </p:cNvSpPr>
          <p:nvPr>
            <p:ph type="subTitle" idx="1"/>
          </p:nvPr>
        </p:nvSpPr>
        <p:spPr bwMode="gray">
          <a:xfrm>
            <a:off x="1524000" y="4948238"/>
            <a:ext cx="5943600" cy="609600"/>
          </a:xfrm>
        </p:spPr>
        <p:txBody>
          <a:bodyPr/>
          <a:lstStyle>
            <a:lvl1pPr marL="0" indent="0" algn="ctr">
              <a:buFont typeface="Wingdings" panose="05000000000000000000" pitchFamily="2" charset="2"/>
              <a:buNone/>
              <a:defRPr sz="2000" b="0">
                <a:solidFill>
                  <a:schemeClr val="tx1"/>
                </a:solidFill>
              </a:defRPr>
            </a:lvl1pPr>
          </a:lstStyle>
          <a:p>
            <a:r>
              <a:rPr lang="en-US" altLang="zh-CN"/>
              <a:t>Click to edit Master subtitle style</a:t>
            </a:r>
            <a:endParaRPr lang="en-US" altLang="zh-CN"/>
          </a:p>
        </p:txBody>
      </p:sp>
      <p:sp>
        <p:nvSpPr>
          <p:cNvPr id="18" name="Rectangle 4"/>
          <p:cNvSpPr>
            <a:spLocks noGrp="1" noChangeArrowheads="1"/>
          </p:cNvSpPr>
          <p:nvPr>
            <p:ph type="dt" sz="half" idx="2"/>
          </p:nvPr>
        </p:nvSpPr>
        <p:spPr bwMode="auto">
          <a:xfrm>
            <a:off x="457200" y="6553200"/>
            <a:ext cx="2133600" cy="168275"/>
          </a:xfrm>
          <a:prstGeom prst="rect">
            <a:avLst/>
          </a:prstGeom>
          <a:noFill/>
          <a:ln>
            <a:miter lim="800000"/>
          </a:ln>
        </p:spPr>
        <p:txBody>
          <a:bodyPr vert="horz" wrap="square" lIns="91440" tIns="45720" rIns="91440" bIns="45720" numCol="1" anchor="t" anchorCtr="0" compatLnSpc="1"/>
          <a:lstStyle>
            <a:lvl1pPr>
              <a:defRPr sz="1400">
                <a:effectLst>
                  <a:outerShdw blurRad="38100" dist="38100" dir="2700000" algn="tl">
                    <a:srgbClr val="C0C0C0"/>
                  </a:outerShdw>
                </a:effectLst>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9" name="Rectangle 5"/>
          <p:cNvSpPr>
            <a:spLocks noGrp="1" noChangeArrowheads="1"/>
          </p:cNvSpPr>
          <p:nvPr>
            <p:ph type="ftr" sz="quarter" idx="3"/>
          </p:nvPr>
        </p:nvSpPr>
        <p:spPr bwMode="auto">
          <a:xfrm>
            <a:off x="3124200" y="6551613"/>
            <a:ext cx="2895600" cy="169863"/>
          </a:xfrm>
          <a:prstGeom prst="rect">
            <a:avLst/>
          </a:prstGeom>
          <a:noFill/>
          <a:ln>
            <a:miter lim="800000"/>
          </a:ln>
        </p:spPr>
        <p:txBody>
          <a:bodyPr vert="horz" wrap="square" lIns="91440" tIns="45720" rIns="91440" bIns="45720" numCol="1" anchor="t" anchorCtr="0" compatLnSpc="1"/>
          <a:lstStyle>
            <a:lvl1pPr algn="ctr">
              <a:defRPr sz="1400">
                <a:effectLst>
                  <a:outerShdw blurRad="38100" dist="38100" dir="2700000" algn="tl">
                    <a:srgbClr val="C0C0C0"/>
                  </a:outerShdw>
                </a:effectLst>
                <a:latin typeface="Times New Roman" panose="02020603050405020304" pitchFamily="18"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20" name="Rectangle 6"/>
          <p:cNvSpPr>
            <a:spLocks noGrp="1" noChangeArrowheads="1"/>
          </p:cNvSpPr>
          <p:nvPr>
            <p:ph type="sldNum" sz="quarter" idx="4"/>
          </p:nvPr>
        </p:nvSpPr>
        <p:spPr bwMode="auto">
          <a:xfrm>
            <a:off x="6553200" y="6553200"/>
            <a:ext cx="2133600" cy="168275"/>
          </a:xfrm>
          <a:prstGeom prst="rect">
            <a:avLst/>
          </a:prstGeom>
          <a:noFill/>
          <a:ln>
            <a:miter lim="800000"/>
          </a:ln>
        </p:spPr>
        <p:txBody>
          <a:bodyPr vert="horz" wrap="square" lIns="91440" tIns="45720" rIns="91440" bIns="45720" numCol="1" anchor="t" anchorCtr="0" compatLnSpc="1"/>
          <a:p>
            <a:pPr algn="r"/>
            <a:fld id="{9A0DB2DC-4C9A-4742-B13C-FB6460FD3503}" type="slidenum">
              <a:rPr lang="zh-CN" altLang="en-US" sz="1400" dirty="0">
                <a:effectLst>
                  <a:outerShdw blurRad="38100" dist="38100" dir="2700000">
                    <a:srgbClr val="C0C0C0"/>
                  </a:outerShdw>
                </a:effectLst>
                <a:latin typeface="Times New Roman" panose="02020603050405020304" pitchFamily="18" charset="0"/>
                <a:ea typeface="宋体" panose="02010600030101010101" pitchFamily="2" charset="-122"/>
              </a:rPr>
            </a:fld>
            <a:endParaRPr lang="zh-CN" altLang="en-US" sz="1400"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19088"/>
            <a:ext cx="2057400" cy="6005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19088"/>
            <a:ext cx="6019800" cy="60055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319088"/>
            <a:ext cx="6172200" cy="563562"/>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371600"/>
            <a:ext cx="8229600" cy="4953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smtClean="0">
              <a:ln>
                <a:noFill/>
              </a:ln>
              <a:solidFill>
                <a:schemeClr val="accent1"/>
              </a:solidFill>
              <a:effectLst/>
              <a:uLnTx/>
              <a:uFillTx/>
              <a:latin typeface="+mn-lt"/>
              <a:ea typeface="+mn-ea"/>
              <a:cs typeface="+mn-cs"/>
            </a:endParaRPr>
          </a:p>
        </p:txBody>
      </p:sp>
      <p:sp>
        <p:nvSpPr>
          <p:cNvPr id="4" name="灯片编号占位符 3"/>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319088"/>
            <a:ext cx="6172200"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371600"/>
            <a:ext cx="8229600" cy="4953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smtClean="0">
              <a:ln>
                <a:noFill/>
              </a:ln>
              <a:solidFill>
                <a:schemeClr val="accent1"/>
              </a:solidFill>
              <a:effectLst/>
              <a:uLnTx/>
              <a:uFillTx/>
              <a:latin typeface="+mn-lt"/>
              <a:ea typeface="+mn-ea"/>
              <a:cs typeface="+mn-cs"/>
            </a:endParaRPr>
          </a:p>
        </p:txBody>
      </p:sp>
      <p:sp>
        <p:nvSpPr>
          <p:cNvPr id="4" name="灯片编号占位符 3"/>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grpSp>
        <p:nvGrpSpPr>
          <p:cNvPr id="190" name="组合 189"/>
          <p:cNvGrpSpPr/>
          <p:nvPr userDrawn="1"/>
        </p:nvGrpSpPr>
        <p:grpSpPr>
          <a:xfrm>
            <a:off x="0" y="0"/>
            <a:ext cx="9144000" cy="6858000"/>
            <a:chOff x="0" y="0"/>
            <a:chExt cx="12192000" cy="6858000"/>
          </a:xfrm>
        </p:grpSpPr>
        <p:pic>
          <p:nvPicPr>
            <p:cNvPr id="191" name="图片 190"/>
            <p:cNvPicPr>
              <a:picLocks noChangeAspect="1"/>
            </p:cNvPicPr>
            <p:nvPr userDrawn="1"/>
          </p:nvPicPr>
          <p:blipFill rotWithShape="1">
            <a:blip r:embed="rId2">
              <a:extLst>
                <a:ext uri="{28A0092B-C50C-407E-A947-70E740481C1C}">
                  <a14:useLocalDpi xmlns:a14="http://schemas.microsoft.com/office/drawing/2010/main" val="0"/>
                </a:ext>
              </a:extLst>
            </a:blip>
            <a:srcRect l="50" t="7817" b="41377"/>
            <a:stretch>
              <a:fillRect/>
            </a:stretch>
          </p:blipFill>
          <p:spPr>
            <a:xfrm flipH="1">
              <a:off x="0" y="1097280"/>
              <a:ext cx="12185929" cy="5760720"/>
            </a:xfrm>
            <a:prstGeom prst="rect">
              <a:avLst/>
            </a:prstGeom>
          </p:spPr>
        </p:pic>
        <p:pic>
          <p:nvPicPr>
            <p:cNvPr id="192" name="图片 191" descr="天空中有许多云&#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0"/>
              <a:ext cx="12185929" cy="4873762"/>
            </a:xfrm>
            <a:prstGeom prst="rect">
              <a:avLst/>
            </a:prstGeom>
          </p:spPr>
        </p:pic>
        <p:sp>
          <p:nvSpPr>
            <p:cNvPr id="193" name="矩形 192"/>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2" name="图片 1"/>
          <p:cNvPicPr>
            <a:picLocks noChangeAspect="1"/>
          </p:cNvPicPr>
          <p:nvPr userDrawn="1"/>
        </p:nvPicPr>
        <p:blipFill>
          <a:blip r:embed="rId4"/>
          <a:stretch>
            <a:fillRect/>
          </a:stretch>
        </p:blipFill>
        <p:spPr>
          <a:xfrm>
            <a:off x="2217421" y="1140628"/>
            <a:ext cx="6921988" cy="3471843"/>
          </a:xfrm>
          <a:prstGeom prst="rect">
            <a:avLst/>
          </a:prstGeom>
        </p:spPr>
      </p:pic>
      <p:sp>
        <p:nvSpPr>
          <p:cNvPr id="3" name="矩形 2"/>
          <p:cNvSpPr/>
          <p:nvPr userDrawn="1"/>
        </p:nvSpPr>
        <p:spPr>
          <a:xfrm>
            <a:off x="0" y="1140628"/>
            <a:ext cx="9144000" cy="3471843"/>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prstClr val="white"/>
              </a:solidFill>
              <a:latin typeface="微软雅黑" panose="020B0503020204020204" charset="-122"/>
              <a:ea typeface="微软雅黑" panose="020B0503020204020204" charset="-122"/>
            </a:endParaRPr>
          </a:p>
        </p:txBody>
      </p:sp>
      <p:grpSp>
        <p:nvGrpSpPr>
          <p:cNvPr id="5" name="组合 4"/>
          <p:cNvGrpSpPr/>
          <p:nvPr userDrawn="1"/>
        </p:nvGrpSpPr>
        <p:grpSpPr>
          <a:xfrm>
            <a:off x="7368668" y="4316859"/>
            <a:ext cx="1182024" cy="366519"/>
            <a:chOff x="5730240" y="411480"/>
            <a:chExt cx="5024120" cy="1168400"/>
          </a:xfrm>
          <a:gradFill>
            <a:gsLst>
              <a:gs pos="21000">
                <a:schemeClr val="bg1">
                  <a:alpha val="0"/>
                </a:schemeClr>
              </a:gs>
              <a:gs pos="80000">
                <a:schemeClr val="bg1">
                  <a:alpha val="25000"/>
                </a:schemeClr>
              </a:gs>
            </a:gsLst>
            <a:lin ang="2700000" scaled="0"/>
          </a:gradFill>
        </p:grpSpPr>
        <p:sp>
          <p:nvSpPr>
            <p:cNvPr id="6" name="椭圆 5"/>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椭圆 6"/>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椭圆 7"/>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椭圆 8"/>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椭圆 9"/>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椭圆 10"/>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 name="椭圆 11"/>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 name="椭圆 12"/>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 name="椭圆 13"/>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 name="椭圆 14"/>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椭圆 15"/>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 name="椭圆 16"/>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 name="椭圆 17"/>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椭圆 18"/>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椭圆 19"/>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 name="椭圆 20"/>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2" name="椭圆 21"/>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椭圆 22"/>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椭圆 23"/>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5" name="椭圆 24"/>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6" name="椭圆 25"/>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7" name="椭圆 26"/>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8" name="椭圆 27"/>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9" name="椭圆 28"/>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椭圆 29"/>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1" name="椭圆 30"/>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2" name="椭圆 31"/>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椭圆 32"/>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4" name="椭圆 33"/>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椭圆 34"/>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6" name="椭圆 35"/>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7" name="椭圆 36"/>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8" name="椭圆 37"/>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9" name="椭圆 38"/>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0" name="椭圆 39"/>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1" name="椭圆 40"/>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2" name="椭圆 41"/>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3" name="椭圆 42"/>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4" name="椭圆 43"/>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5" name="椭圆 44"/>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6" name="椭圆 45"/>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7" name="椭圆 46"/>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8" name="椭圆 47"/>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9" name="椭圆 48"/>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0" name="椭圆 49"/>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1" name="椭圆 50"/>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2" name="椭圆 51"/>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3" name="椭圆 52"/>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4" name="椭圆 53"/>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5" name="椭圆 54"/>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椭圆 55"/>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8" name="椭圆 57"/>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9" name="椭圆 58"/>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0" name="椭圆 59"/>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1" name="椭圆 60"/>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2" name="椭圆 61"/>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3" name="椭圆 62"/>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椭圆 63"/>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椭圆 64"/>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66" name="组合 65"/>
          <p:cNvGrpSpPr/>
          <p:nvPr userDrawn="1"/>
        </p:nvGrpSpPr>
        <p:grpSpPr>
          <a:xfrm>
            <a:off x="4161150" y="708282"/>
            <a:ext cx="351988" cy="950770"/>
            <a:chOff x="5548200" y="-419478"/>
            <a:chExt cx="469317" cy="950770"/>
          </a:xfrm>
        </p:grpSpPr>
        <p:grpSp>
          <p:nvGrpSpPr>
            <p:cNvPr id="67" name="组合 66"/>
            <p:cNvGrpSpPr/>
            <p:nvPr/>
          </p:nvGrpSpPr>
          <p:grpSpPr>
            <a:xfrm rot="16200000" flipH="1">
              <a:off x="5183370"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129" name="椭圆 12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0" name="椭圆 12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1" name="椭圆 13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2" name="椭圆 13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3" name="椭圆 13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4" name="椭圆 13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5" name="椭圆 13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6" name="椭圆 13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7" name="椭圆 13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8" name="椭圆 13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9" name="椭圆 13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0" name="椭圆 13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1" name="椭圆 14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2" name="椭圆 14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3" name="椭圆 14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4" name="椭圆 14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5" name="椭圆 14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6" name="椭圆 14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7" name="椭圆 14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8" name="椭圆 14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9" name="椭圆 14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0" name="椭圆 14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1" name="椭圆 15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2" name="椭圆 15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3" name="椭圆 15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4" name="椭圆 15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5" name="椭圆 15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6" name="椭圆 15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7" name="椭圆 15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8" name="椭圆 15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9" name="椭圆 15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0" name="椭圆 15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1" name="椭圆 16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2" name="椭圆 16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3" name="椭圆 16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4" name="椭圆 16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5" name="椭圆 16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6" name="椭圆 16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7" name="椭圆 16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8" name="椭圆 16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9" name="椭圆 16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0" name="椭圆 16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1" name="椭圆 17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2" name="椭圆 17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3" name="椭圆 17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4" name="椭圆 17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5" name="椭圆 17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6" name="椭圆 17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7" name="椭圆 17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8" name="椭圆 17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9" name="椭圆 17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0" name="椭圆 17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1" name="椭圆 18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2" name="椭圆 18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3" name="椭圆 18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4" name="椭圆 18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5" name="椭圆 18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6" name="椭圆 18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7" name="椭圆 18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8" name="椭圆 18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68" name="组合 67"/>
            <p:cNvGrpSpPr/>
            <p:nvPr/>
          </p:nvGrpSpPr>
          <p:grpSpPr>
            <a:xfrm rot="16200000" flipH="1">
              <a:off x="5431578"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69" name="椭圆 6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0" name="椭圆 6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1" name="椭圆 7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2" name="椭圆 7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3" name="椭圆 7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 name="椭圆 7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5" name="椭圆 7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6" name="椭圆 7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7" name="椭圆 7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8" name="椭圆 7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椭圆 7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椭圆 7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椭圆 8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椭圆 8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3" name="椭圆 8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4" name="椭圆 8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5" name="椭圆 8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椭圆 8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7" name="椭圆 8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8" name="椭圆 8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9" name="椭圆 8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0" name="椭圆 8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1" name="椭圆 9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2" name="椭圆 9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3" name="椭圆 9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4" name="椭圆 9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5" name="椭圆 9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6" name="椭圆 9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7" name="椭圆 9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8" name="椭圆 9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9" name="椭圆 9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0" name="椭圆 9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1" name="椭圆 10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2" name="椭圆 10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3" name="椭圆 10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4" name="椭圆 10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5" name="椭圆 10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6" name="椭圆 10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7" name="椭圆 10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8" name="椭圆 10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9" name="椭圆 10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0" name="椭圆 10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1" name="椭圆 11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2" name="椭圆 11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3" name="椭圆 11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4" name="椭圆 11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5" name="椭圆 11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6" name="椭圆 11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7" name="椭圆 11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8" name="椭圆 11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9" name="椭圆 11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0" name="椭圆 11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1" name="椭圆 12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2" name="椭圆 12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3" name="椭圆 12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4" name="椭圆 12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5" name="椭圆 12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6" name="椭圆 12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7" name="椭圆 12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8" name="椭圆 12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grpSp>
      <p:pic>
        <p:nvPicPr>
          <p:cNvPr id="207" name="图片 206" descr="蓝色的恐龙&#10;&#10;低可信度描述已自动生成"/>
          <p:cNvPicPr>
            <a:picLocks noChangeAspect="1"/>
          </p:cNvPicPr>
          <p:nvPr userDrawn="1"/>
        </p:nvPicPr>
        <p:blipFill rotWithShape="1">
          <a:blip r:embed="rId5">
            <a:extLst>
              <a:ext uri="{28A0092B-C50C-407E-A947-70E740481C1C}">
                <a14:useLocalDpi xmlns:a14="http://schemas.microsoft.com/office/drawing/2010/main" val="0"/>
              </a:ext>
            </a:extLst>
          </a:blip>
          <a:srcRect r="10306"/>
          <a:stretch>
            <a:fillRect/>
          </a:stretch>
        </p:blipFill>
        <p:spPr>
          <a:xfrm>
            <a:off x="6143695" y="4070456"/>
            <a:ext cx="3000305" cy="2787543"/>
          </a:xfrm>
          <a:custGeom>
            <a:avLst/>
            <a:gdLst>
              <a:gd name="connsiteX0" fmla="*/ 5046202 w 6422691"/>
              <a:gd name="connsiteY0" fmla="*/ 1673782 h 4475426"/>
              <a:gd name="connsiteX1" fmla="*/ 4974402 w 6422691"/>
              <a:gd name="connsiteY1" fmla="*/ 1754459 h 4475426"/>
              <a:gd name="connsiteX2" fmla="*/ 5185002 w 6422691"/>
              <a:gd name="connsiteY2" fmla="*/ 1941886 h 4475426"/>
              <a:gd name="connsiteX3" fmla="*/ 5192218 w 6422691"/>
              <a:gd name="connsiteY3" fmla="*/ 1933778 h 4475426"/>
              <a:gd name="connsiteX4" fmla="*/ 5277555 w 6422691"/>
              <a:gd name="connsiteY4" fmla="*/ 2009725 h 4475426"/>
              <a:gd name="connsiteX5" fmla="*/ 5349355 w 6422691"/>
              <a:gd name="connsiteY5" fmla="*/ 1929048 h 4475426"/>
              <a:gd name="connsiteX6" fmla="*/ 5138755 w 6422691"/>
              <a:gd name="connsiteY6" fmla="*/ 1741621 h 4475426"/>
              <a:gd name="connsiteX7" fmla="*/ 5131539 w 6422691"/>
              <a:gd name="connsiteY7" fmla="*/ 1749729 h 4475426"/>
              <a:gd name="connsiteX8" fmla="*/ 5334011 w 6422691"/>
              <a:gd name="connsiteY8" fmla="*/ 1579196 h 4475426"/>
              <a:gd name="connsiteX9" fmla="*/ 5262211 w 6422691"/>
              <a:gd name="connsiteY9" fmla="*/ 1659873 h 4475426"/>
              <a:gd name="connsiteX10" fmla="*/ 5472811 w 6422691"/>
              <a:gd name="connsiteY10" fmla="*/ 1847300 h 4475426"/>
              <a:gd name="connsiteX11" fmla="*/ 5492690 w 6422691"/>
              <a:gd name="connsiteY11" fmla="*/ 1824964 h 4475426"/>
              <a:gd name="connsiteX12" fmla="*/ 5623492 w 6422691"/>
              <a:gd name="connsiteY12" fmla="*/ 1922084 h 4475426"/>
              <a:gd name="connsiteX13" fmla="*/ 5677144 w 6422691"/>
              <a:gd name="connsiteY13" fmla="*/ 1849824 h 4475426"/>
              <a:gd name="connsiteX14" fmla="*/ 5450792 w 6422691"/>
              <a:gd name="connsiteY14" fmla="*/ 1681759 h 4475426"/>
              <a:gd name="connsiteX15" fmla="*/ 5450180 w 6422691"/>
              <a:gd name="connsiteY15" fmla="*/ 1682583 h 4475426"/>
              <a:gd name="connsiteX16" fmla="*/ 5394397 w 6422691"/>
              <a:gd name="connsiteY16" fmla="*/ 917785 h 4475426"/>
              <a:gd name="connsiteX17" fmla="*/ 5322597 w 6422691"/>
              <a:gd name="connsiteY17" fmla="*/ 998462 h 4475426"/>
              <a:gd name="connsiteX18" fmla="*/ 5432955 w 6422691"/>
              <a:gd name="connsiteY18" fmla="*/ 1096677 h 4475426"/>
              <a:gd name="connsiteX19" fmla="*/ 5432552 w 6422691"/>
              <a:gd name="connsiteY19" fmla="*/ 1097129 h 4475426"/>
              <a:gd name="connsiteX20" fmla="*/ 5643152 w 6422691"/>
              <a:gd name="connsiteY20" fmla="*/ 1284556 h 4475426"/>
              <a:gd name="connsiteX21" fmla="*/ 5714952 w 6422691"/>
              <a:gd name="connsiteY21" fmla="*/ 1203879 h 4475426"/>
              <a:gd name="connsiteX22" fmla="*/ 5604594 w 6422691"/>
              <a:gd name="connsiteY22" fmla="*/ 1105665 h 4475426"/>
              <a:gd name="connsiteX23" fmla="*/ 5604997 w 6422691"/>
              <a:gd name="connsiteY23" fmla="*/ 1105212 h 4475426"/>
              <a:gd name="connsiteX24" fmla="*/ 0 w 6422691"/>
              <a:gd name="connsiteY24" fmla="*/ 0 h 4475426"/>
              <a:gd name="connsiteX25" fmla="*/ 6422691 w 6422691"/>
              <a:gd name="connsiteY25" fmla="*/ 0 h 4475426"/>
              <a:gd name="connsiteX26" fmla="*/ 6422691 w 6422691"/>
              <a:gd name="connsiteY26" fmla="*/ 4475426 h 4475426"/>
              <a:gd name="connsiteX27" fmla="*/ 0 w 6422691"/>
              <a:gd name="connsiteY27" fmla="*/ 4475426 h 447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22691" h="4475426">
                <a:moveTo>
                  <a:pt x="5046202" y="1673782"/>
                </a:moveTo>
                <a:lnTo>
                  <a:pt x="4974402" y="1754459"/>
                </a:lnTo>
                <a:lnTo>
                  <a:pt x="5185002" y="1941886"/>
                </a:lnTo>
                <a:lnTo>
                  <a:pt x="5192218" y="1933778"/>
                </a:lnTo>
                <a:lnTo>
                  <a:pt x="5277555" y="2009725"/>
                </a:lnTo>
                <a:lnTo>
                  <a:pt x="5349355" y="1929048"/>
                </a:lnTo>
                <a:lnTo>
                  <a:pt x="5138755" y="1741621"/>
                </a:lnTo>
                <a:lnTo>
                  <a:pt x="5131539" y="1749729"/>
                </a:lnTo>
                <a:close/>
                <a:moveTo>
                  <a:pt x="5334011" y="1579196"/>
                </a:moveTo>
                <a:lnTo>
                  <a:pt x="5262211" y="1659873"/>
                </a:lnTo>
                <a:lnTo>
                  <a:pt x="5472811" y="1847300"/>
                </a:lnTo>
                <a:lnTo>
                  <a:pt x="5492690" y="1824964"/>
                </a:lnTo>
                <a:lnTo>
                  <a:pt x="5623492" y="1922084"/>
                </a:lnTo>
                <a:lnTo>
                  <a:pt x="5677144" y="1849824"/>
                </a:lnTo>
                <a:lnTo>
                  <a:pt x="5450792" y="1681759"/>
                </a:lnTo>
                <a:lnTo>
                  <a:pt x="5450180" y="1682583"/>
                </a:lnTo>
                <a:close/>
                <a:moveTo>
                  <a:pt x="5394397" y="917785"/>
                </a:moveTo>
                <a:lnTo>
                  <a:pt x="5322597" y="998462"/>
                </a:lnTo>
                <a:lnTo>
                  <a:pt x="5432955" y="1096677"/>
                </a:lnTo>
                <a:lnTo>
                  <a:pt x="5432552" y="1097129"/>
                </a:lnTo>
                <a:lnTo>
                  <a:pt x="5643152" y="1284556"/>
                </a:lnTo>
                <a:lnTo>
                  <a:pt x="5714952" y="1203879"/>
                </a:lnTo>
                <a:lnTo>
                  <a:pt x="5604594" y="1105665"/>
                </a:lnTo>
                <a:lnTo>
                  <a:pt x="5604997" y="1105212"/>
                </a:lnTo>
                <a:close/>
                <a:moveTo>
                  <a:pt x="0" y="0"/>
                </a:moveTo>
                <a:lnTo>
                  <a:pt x="6422691" y="0"/>
                </a:lnTo>
                <a:lnTo>
                  <a:pt x="6422691" y="4475426"/>
                </a:lnTo>
                <a:lnTo>
                  <a:pt x="0" y="4475426"/>
                </a:lnTo>
                <a:close/>
              </a:path>
            </a:pathLst>
          </a:custGeom>
          <a:noFill/>
          <a:ln>
            <a:noFill/>
          </a:ln>
          <a:effectLst>
            <a:outerShdw blurRad="254000" dist="38100" dir="16200000" algn="ctr" rotWithShape="0">
              <a:srgbClr val="007ACD">
                <a:alpha val="30000"/>
              </a:srgbClr>
            </a:outerShdw>
          </a:effectLst>
        </p:spPr>
      </p:pic>
      <p:pic>
        <p:nvPicPr>
          <p:cNvPr id="194" name="图片 19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57517" y="0"/>
            <a:ext cx="1335539" cy="125032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灯片编号占位符 3"/>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defRPr/>
            </a:pPr>
            <a:endParaRPr kumimoji="0" lang="zh-CN" altLang="en-US" sz="3200" b="1" i="0" u="none" strike="noStrike" kern="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vmlDrawing" Target="../drawings/vmlDrawing2.vml"/><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oleObject" Target="../embeddings/oleObject6.bin"/><Relationship Id="rId18" Type="http://schemas.openxmlformats.org/officeDocument/2006/relationships/image" Target="../media/image2.png"/><Relationship Id="rId17" Type="http://schemas.openxmlformats.org/officeDocument/2006/relationships/oleObject" Target="../embeddings/oleObject5.bin"/><Relationship Id="rId16" Type="http://schemas.openxmlformats.org/officeDocument/2006/relationships/image" Target="../media/image1.png"/><Relationship Id="rId15" Type="http://schemas.openxmlformats.org/officeDocument/2006/relationships/oleObject" Target="../embeddings/oleObject4.bin"/><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39" name="Rectangle 15"/>
          <p:cNvSpPr>
            <a:spLocks noChangeArrowheads="1"/>
          </p:cNvSpPr>
          <p:nvPr/>
        </p:nvSpPr>
        <p:spPr bwMode="ltGray">
          <a:xfrm>
            <a:off x="8356600" y="981075"/>
            <a:ext cx="787400" cy="5876925"/>
          </a:xfrm>
          <a:prstGeom prst="rect">
            <a:avLst/>
          </a:prstGeom>
          <a:solidFill>
            <a:schemeClr val="bg2"/>
          </a:solidFill>
          <a:ln w="9525">
            <a:noFill/>
            <a:miter lim="800000"/>
          </a:ln>
          <a:effectLst/>
        </p:spPr>
        <p:txBody>
          <a:bodyPr wrap="none" anchor="ctr"/>
          <a:p>
            <a:pPr lvl="0" eaLnBrk="1" hangingPunct="1"/>
            <a:endParaRPr lang="zh-CN" altLang="en-US" dirty="0">
              <a:latin typeface="Arial" panose="020B0604020202020204" pitchFamily="34" charset="0"/>
            </a:endParaRPr>
          </a:p>
        </p:txBody>
      </p:sp>
      <p:sp>
        <p:nvSpPr>
          <p:cNvPr id="1045" name="Line 21"/>
          <p:cNvSpPr>
            <a:spLocks noChangeShapeType="1"/>
          </p:cNvSpPr>
          <p:nvPr/>
        </p:nvSpPr>
        <p:spPr bwMode="auto">
          <a:xfrm>
            <a:off x="425450" y="6524625"/>
            <a:ext cx="8353425" cy="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1040" name="Rectangle 16"/>
          <p:cNvSpPr>
            <a:spLocks noChangeArrowheads="1"/>
          </p:cNvSpPr>
          <p:nvPr/>
        </p:nvSpPr>
        <p:spPr bwMode="gray">
          <a:xfrm>
            <a:off x="0" y="0"/>
            <a:ext cx="9144000" cy="981075"/>
          </a:xfrm>
          <a:prstGeom prst="rect">
            <a:avLst/>
          </a:prstGeom>
          <a:gradFill rotWithShape="1">
            <a:gsLst>
              <a:gs pos="0">
                <a:schemeClr val="tx1"/>
              </a:gs>
              <a:gs pos="100000">
                <a:schemeClr val="tx2"/>
              </a:gs>
            </a:gsLst>
            <a:lin ang="0" scaled="1"/>
          </a:gradFill>
          <a:ln w="9525">
            <a:noFill/>
            <a:miter lim="800000"/>
          </a:ln>
          <a:effectLst/>
        </p:spPr>
        <p:txBody>
          <a:bodyPr wrap="none" anchor="ctr"/>
          <a:p>
            <a:pPr lvl="0" eaLnBrk="1" hangingPunct="1"/>
            <a:endParaRPr lang="zh-CN" altLang="en-US" dirty="0">
              <a:latin typeface="Arial" panose="020B0604020202020204" pitchFamily="34" charset="0"/>
            </a:endParaRPr>
          </a:p>
        </p:txBody>
      </p:sp>
      <p:grpSp>
        <p:nvGrpSpPr>
          <p:cNvPr id="1033" name="Group 17"/>
          <p:cNvGrpSpPr/>
          <p:nvPr/>
        </p:nvGrpSpPr>
        <p:grpSpPr>
          <a:xfrm>
            <a:off x="6729413" y="-11112"/>
            <a:ext cx="2414587" cy="992187"/>
            <a:chOff x="0" y="390"/>
            <a:chExt cx="5760" cy="2202"/>
          </a:xfrm>
        </p:grpSpPr>
        <p:graphicFrame>
          <p:nvGraphicFramePr>
            <p:cNvPr id="1026" name="Object 18"/>
            <p:cNvGraphicFramePr/>
            <p:nvPr userDrawn="1"/>
          </p:nvGraphicFramePr>
          <p:xfrm>
            <a:off x="0" y="390"/>
            <a:ext cx="1962" cy="2202"/>
          </p:xfrm>
          <a:graphic>
            <a:graphicData uri="http://schemas.openxmlformats.org/presentationml/2006/ole">
              <mc:AlternateContent xmlns:mc="http://schemas.openxmlformats.org/markup-compatibility/2006">
                <mc:Choice xmlns:v="urn:schemas-microsoft-com:vml" Requires="v">
                  <p:oleObj spid="_x0000_s3079" name="" r:id="rId15" imgW="4241800" imgH="5397500" progId="Photoshop.Image.6">
                    <p:embed/>
                  </p:oleObj>
                </mc:Choice>
                <mc:Fallback>
                  <p:oleObj name="" r:id="rId15" imgW="4241800" imgH="5397500" progId="Photoshop.Image.6">
                    <p:embed/>
                    <p:pic>
                      <p:nvPicPr>
                        <p:cNvPr id="0" name="图片 3078"/>
                        <p:cNvPicPr/>
                        <p:nvPr/>
                      </p:nvPicPr>
                      <p:blipFill>
                        <a:blip r:embed="rId16"/>
                        <a:stretch>
                          <a:fillRect/>
                        </a:stretch>
                      </p:blipFill>
                      <p:spPr>
                        <a:xfrm>
                          <a:off x="0" y="390"/>
                          <a:ext cx="1962" cy="2202"/>
                        </a:xfrm>
                        <a:prstGeom prst="rect">
                          <a:avLst/>
                        </a:prstGeom>
                        <a:noFill/>
                        <a:ln w="38100">
                          <a:noFill/>
                          <a:miter/>
                        </a:ln>
                      </p:spPr>
                    </p:pic>
                  </p:oleObj>
                </mc:Fallback>
              </mc:AlternateContent>
            </a:graphicData>
          </a:graphic>
        </p:graphicFrame>
        <p:graphicFrame>
          <p:nvGraphicFramePr>
            <p:cNvPr id="1027" name="Object 19"/>
            <p:cNvGraphicFramePr/>
            <p:nvPr userDrawn="1"/>
          </p:nvGraphicFramePr>
          <p:xfrm>
            <a:off x="3888" y="390"/>
            <a:ext cx="1872" cy="2202"/>
          </p:xfrm>
          <a:graphic>
            <a:graphicData uri="http://schemas.openxmlformats.org/presentationml/2006/ole">
              <mc:AlternateContent xmlns:mc="http://schemas.openxmlformats.org/markup-compatibility/2006">
                <mc:Choice xmlns:v="urn:schemas-microsoft-com:vml" Requires="v">
                  <p:oleObj spid="_x0000_s3076" name="" r:id="rId17" imgW="3263900" imgH="4864100" progId="Photoshop.Image.6">
                    <p:embed/>
                  </p:oleObj>
                </mc:Choice>
                <mc:Fallback>
                  <p:oleObj name="" r:id="rId17" imgW="3263900" imgH="4864100" progId="Photoshop.Image.6">
                    <p:embed/>
                    <p:pic>
                      <p:nvPicPr>
                        <p:cNvPr id="0" name="图片 3075"/>
                        <p:cNvPicPr/>
                        <p:nvPr/>
                      </p:nvPicPr>
                      <p:blipFill>
                        <a:blip r:embed="rId18"/>
                        <a:stretch>
                          <a:fillRect/>
                        </a:stretch>
                      </p:blipFill>
                      <p:spPr>
                        <a:xfrm>
                          <a:off x="3888" y="390"/>
                          <a:ext cx="1872" cy="2202"/>
                        </a:xfrm>
                        <a:prstGeom prst="rect">
                          <a:avLst/>
                        </a:prstGeom>
                        <a:noFill/>
                        <a:ln w="38100">
                          <a:noFill/>
                          <a:miter/>
                        </a:ln>
                      </p:spPr>
                    </p:pic>
                  </p:oleObj>
                </mc:Fallback>
              </mc:AlternateContent>
            </a:graphicData>
          </a:graphic>
        </p:graphicFrame>
        <p:graphicFrame>
          <p:nvGraphicFramePr>
            <p:cNvPr id="1028" name="Object 20"/>
            <p:cNvGraphicFramePr/>
            <p:nvPr userDrawn="1"/>
          </p:nvGraphicFramePr>
          <p:xfrm>
            <a:off x="1958" y="390"/>
            <a:ext cx="1930" cy="2202"/>
          </p:xfrm>
          <a:graphic>
            <a:graphicData uri="http://schemas.openxmlformats.org/presentationml/2006/ole">
              <mc:AlternateContent xmlns:mc="http://schemas.openxmlformats.org/markup-compatibility/2006">
                <mc:Choice xmlns:v="urn:schemas-microsoft-com:vml" Requires="v">
                  <p:oleObj spid="_x0000_s3077" name="" r:id="rId19" imgW="3492500" imgH="4927600" progId="Photoshop.Image.6">
                    <p:embed/>
                  </p:oleObj>
                </mc:Choice>
                <mc:Fallback>
                  <p:oleObj name="" r:id="rId19" imgW="3492500" imgH="4927600" progId="Photoshop.Image.6">
                    <p:embed/>
                    <p:pic>
                      <p:nvPicPr>
                        <p:cNvPr id="0" name="图片 3076"/>
                        <p:cNvPicPr/>
                        <p:nvPr/>
                      </p:nvPicPr>
                      <p:blipFill>
                        <a:blip r:embed="rId20"/>
                        <a:stretch>
                          <a:fillRect/>
                        </a:stretch>
                      </p:blipFill>
                      <p:spPr>
                        <a:xfrm>
                          <a:off x="1958" y="390"/>
                          <a:ext cx="1930" cy="2202"/>
                        </a:xfrm>
                        <a:prstGeom prst="rect">
                          <a:avLst/>
                        </a:prstGeom>
                        <a:noFill/>
                        <a:ln w="38100">
                          <a:noFill/>
                          <a:miter/>
                        </a:ln>
                      </p:spPr>
                    </p:pic>
                  </p:oleObj>
                </mc:Fallback>
              </mc:AlternateContent>
            </a:graphicData>
          </a:graphic>
        </p:graphicFrame>
      </p:grpSp>
      <p:sp>
        <p:nvSpPr>
          <p:cNvPr id="1034" name="Rectangle 3"/>
          <p:cNvSpPr>
            <a:spLocks noGrp="1"/>
          </p:cNvSpPr>
          <p:nvPr>
            <p:ph type="body" idx="1"/>
          </p:nvPr>
        </p:nvSpPr>
        <p:spPr>
          <a:xfrm>
            <a:off x="457200" y="137160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Grp="1" noChangeArrowheads="1"/>
          </p:cNvSpPr>
          <p:nvPr>
            <p:ph type="sldNum" sz="quarter" idx="4"/>
          </p:nvPr>
        </p:nvSpPr>
        <p:spPr bwMode="auto">
          <a:xfrm>
            <a:off x="3200400" y="6480175"/>
            <a:ext cx="2133600" cy="320675"/>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Verdana" panose="020B0604030504040204" pitchFamily="34" charset="0"/>
                <a:ea typeface="宋体" panose="02010600030101010101" pitchFamily="2" charset="-122"/>
              </a:defRPr>
            </a:lvl1pPr>
          </a:lstStyle>
          <a:p>
            <a:pPr lvl="0" eaLnBrk="1" hangingPunct="1"/>
            <a:fld id="{9A0DB2DC-4C9A-4742-B13C-FB6460FD3503}" type="slidenum">
              <a:rPr lang="zh-CN" altLang="en-US" dirty="0">
                <a:effectLst>
                  <a:outerShdw blurRad="38100" dist="38100" dir="2700000">
                    <a:srgbClr val="C0C0C0"/>
                  </a:outerShdw>
                </a:effectLst>
              </a:rPr>
            </a:fld>
            <a:endParaRPr lang="zh-CN" altLang="en-US" dirty="0">
              <a:effectLst>
                <a:outerShdw blurRad="38100" dist="38100" dir="2700000">
                  <a:srgbClr val="C0C0C0"/>
                </a:outerShdw>
              </a:effectLst>
            </a:endParaRPr>
          </a:p>
        </p:txBody>
      </p:sp>
      <p:sp>
        <p:nvSpPr>
          <p:cNvPr id="1036" name="Rectangle 2"/>
          <p:cNvSpPr>
            <a:spLocks noGrp="1"/>
          </p:cNvSpPr>
          <p:nvPr>
            <p:ph type="title"/>
          </p:nvPr>
        </p:nvSpPr>
        <p:spPr>
          <a:xfrm>
            <a:off x="457200" y="319088"/>
            <a:ext cx="6172200" cy="563562"/>
          </a:xfrm>
          <a:prstGeom prst="rect">
            <a:avLst/>
          </a:prstGeom>
          <a:noFill/>
          <a:ln w="9525">
            <a:noFill/>
          </a:ln>
        </p:spPr>
        <p:txBody>
          <a:bodyPr anchor="ctr" anchorCtr="0"/>
          <a:p>
            <a:pPr lvl="0"/>
            <a:r>
              <a:rPr lang="en-US" altLang="zh-CN" dirty="0"/>
              <a:t>Click to edit Master title</a:t>
            </a:r>
            <a:br>
              <a:rPr lang="en-US" altLang="zh-CN" dirty="0"/>
            </a:br>
            <a:r>
              <a:rPr lang="en-US" altLang="zh-CN" dirty="0"/>
              <a:t> style</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rtl="0" fontAlgn="base">
        <a:spcBef>
          <a:spcPct val="0"/>
        </a:spcBef>
        <a:spcAft>
          <a:spcPct val="0"/>
        </a:spcAft>
        <a:defRPr sz="3200" b="1">
          <a:solidFill>
            <a:schemeClr val="bg1"/>
          </a:solidFill>
          <a:latin typeface="+mj-lt"/>
          <a:ea typeface="+mj-ea"/>
          <a:cs typeface="+mj-cs"/>
        </a:defRPr>
      </a:lvl1pPr>
      <a:lvl2pPr algn="l" rtl="0" fontAlgn="base">
        <a:spcBef>
          <a:spcPct val="0"/>
        </a:spcBef>
        <a:spcAft>
          <a:spcPct val="0"/>
        </a:spcAft>
        <a:defRPr sz="3200" b="1">
          <a:solidFill>
            <a:schemeClr val="bg1"/>
          </a:solidFill>
          <a:latin typeface="Verdana" panose="020B0604030504040204" pitchFamily="34" charset="0"/>
        </a:defRPr>
      </a:lvl2pPr>
      <a:lvl3pPr algn="l" rtl="0" fontAlgn="base">
        <a:spcBef>
          <a:spcPct val="0"/>
        </a:spcBef>
        <a:spcAft>
          <a:spcPct val="0"/>
        </a:spcAft>
        <a:defRPr sz="3200" b="1">
          <a:solidFill>
            <a:schemeClr val="bg1"/>
          </a:solidFill>
          <a:latin typeface="Verdana" panose="020B0604030504040204" pitchFamily="34" charset="0"/>
        </a:defRPr>
      </a:lvl3pPr>
      <a:lvl4pPr algn="l" rtl="0" fontAlgn="base">
        <a:spcBef>
          <a:spcPct val="0"/>
        </a:spcBef>
        <a:spcAft>
          <a:spcPct val="0"/>
        </a:spcAft>
        <a:defRPr sz="3200" b="1">
          <a:solidFill>
            <a:schemeClr val="bg1"/>
          </a:solidFill>
          <a:latin typeface="Verdana" panose="020B0604030504040204" pitchFamily="34" charset="0"/>
        </a:defRPr>
      </a:lvl4pPr>
      <a:lvl5pPr algn="l" rtl="0" fontAlgn="base">
        <a:spcBef>
          <a:spcPct val="0"/>
        </a:spcBef>
        <a:spcAft>
          <a:spcPct val="0"/>
        </a:spcAft>
        <a:defRPr sz="3200" b="1">
          <a:solidFill>
            <a:schemeClr val="bg1"/>
          </a:solidFill>
          <a:latin typeface="Verdana" panose="020B0604030504040204" pitchFamily="34" charset="0"/>
        </a:defRPr>
      </a:lvl5pPr>
      <a:lvl6pPr marL="457200" algn="l" rtl="0" fontAlgn="base">
        <a:spcBef>
          <a:spcPct val="0"/>
        </a:spcBef>
        <a:spcAft>
          <a:spcPct val="0"/>
        </a:spcAft>
        <a:defRPr sz="3200" b="1">
          <a:solidFill>
            <a:schemeClr val="bg1"/>
          </a:solidFill>
          <a:latin typeface="Verdana" panose="020B0604030504040204" pitchFamily="34" charset="0"/>
        </a:defRPr>
      </a:lvl6pPr>
      <a:lvl7pPr marL="914400" algn="l" rtl="0" fontAlgn="base">
        <a:spcBef>
          <a:spcPct val="0"/>
        </a:spcBef>
        <a:spcAft>
          <a:spcPct val="0"/>
        </a:spcAft>
        <a:defRPr sz="3200" b="1">
          <a:solidFill>
            <a:schemeClr val="bg1"/>
          </a:solidFill>
          <a:latin typeface="Verdana" panose="020B0604030504040204" pitchFamily="34" charset="0"/>
        </a:defRPr>
      </a:lvl7pPr>
      <a:lvl8pPr marL="1371600" algn="l" rtl="0" fontAlgn="base">
        <a:spcBef>
          <a:spcPct val="0"/>
        </a:spcBef>
        <a:spcAft>
          <a:spcPct val="0"/>
        </a:spcAft>
        <a:defRPr sz="3200" b="1">
          <a:solidFill>
            <a:schemeClr val="bg1"/>
          </a:solidFill>
          <a:latin typeface="Verdana" panose="020B0604030504040204" pitchFamily="34" charset="0"/>
        </a:defRPr>
      </a:lvl8pPr>
      <a:lvl9pPr marL="1828800" algn="l" rtl="0" fontAlgn="base">
        <a:spcBef>
          <a:spcPct val="0"/>
        </a:spcBef>
        <a:spcAft>
          <a:spcPct val="0"/>
        </a:spcAft>
        <a:defRPr sz="3200" b="1">
          <a:solidFill>
            <a:schemeClr val="bg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fontAlgn="base">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fontAlgn="base">
        <a:spcBef>
          <a:spcPct val="20000"/>
        </a:spcBef>
        <a:spcAft>
          <a:spcPct val="0"/>
        </a:spcAft>
        <a:buChar char="–"/>
        <a:defRPr sz="2000">
          <a:solidFill>
            <a:schemeClr val="tx1"/>
          </a:solidFill>
          <a:latin typeface="Arial" panose="020B0604020202020204" pitchFamily="34" charset="0"/>
        </a:defRPr>
      </a:lvl4pPr>
      <a:lvl5pPr marL="2057400" indent="-228600" algn="l" rtl="0" fontAlgn="base">
        <a:spcBef>
          <a:spcPct val="20000"/>
        </a:spcBef>
        <a:spcAft>
          <a:spcPct val="0"/>
        </a:spcAft>
        <a:buChar char="»"/>
        <a:defRPr sz="2000">
          <a:solidFill>
            <a:schemeClr val="tx1"/>
          </a:solidFill>
          <a:latin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Arial" panose="020B0604020202020204" pitchFamily="34" charset="0"/>
        </a:defRPr>
      </a:lvl6pPr>
      <a:lvl7pPr marL="2971800" indent="-228600" algn="l" rtl="0" fontAlgn="base">
        <a:spcBef>
          <a:spcPct val="20000"/>
        </a:spcBef>
        <a:spcAft>
          <a:spcPct val="0"/>
        </a:spcAft>
        <a:buChar char="»"/>
        <a:defRPr sz="2000">
          <a:solidFill>
            <a:schemeClr val="tx1"/>
          </a:solidFill>
          <a:latin typeface="Arial" panose="020B0604020202020204" pitchFamily="34" charset="0"/>
        </a:defRPr>
      </a:lvl7pPr>
      <a:lvl8pPr marL="3429000" indent="-228600" algn="l" rtl="0" fontAlgn="base">
        <a:spcBef>
          <a:spcPct val="20000"/>
        </a:spcBef>
        <a:spcAft>
          <a:spcPct val="0"/>
        </a:spcAft>
        <a:buChar char="»"/>
        <a:defRPr sz="2000">
          <a:solidFill>
            <a:schemeClr val="tx1"/>
          </a:solidFill>
          <a:latin typeface="Arial" panose="020B0604020202020204" pitchFamily="34" charset="0"/>
        </a:defRPr>
      </a:lvl8pPr>
      <a:lvl9pPr marL="3886200" indent="-228600" algn="l" rtl="0" fontAlgn="base">
        <a:spcBef>
          <a:spcPct val="20000"/>
        </a:spcBef>
        <a:spcAft>
          <a:spcPct val="0"/>
        </a:spcAft>
        <a:buChar char="»"/>
        <a:defRPr sz="20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9189" y="4803097"/>
            <a:ext cx="1565920" cy="245745"/>
            <a:chOff x="531599" y="5340716"/>
            <a:chExt cx="2087894" cy="327660"/>
          </a:xfrm>
        </p:grpSpPr>
        <p:sp>
          <p:nvSpPr>
            <p:cNvPr id="204" name="矩形: 圆角 203"/>
            <p:cNvSpPr/>
            <p:nvPr/>
          </p:nvSpPr>
          <p:spPr>
            <a:xfrm>
              <a:off x="1285729" y="5340716"/>
              <a:ext cx="1333764" cy="286204"/>
            </a:xfrm>
            <a:prstGeom prst="roundRect">
              <a:avLst>
                <a:gd name="adj" fmla="val 50000"/>
              </a:avLst>
            </a:prstGeom>
            <a:solidFill>
              <a:schemeClr val="bg1">
                <a:lumMod val="65000"/>
                <a:alpha val="1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cs typeface="+mn-ea"/>
                <a:sym typeface="+mn-lt"/>
              </a:endParaRPr>
            </a:p>
          </p:txBody>
        </p:sp>
        <p:sp>
          <p:nvSpPr>
            <p:cNvPr id="205" name="矩形 204"/>
            <p:cNvSpPr/>
            <p:nvPr/>
          </p:nvSpPr>
          <p:spPr>
            <a:xfrm>
              <a:off x="1430759" y="5340716"/>
              <a:ext cx="1187873" cy="327660"/>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lumMod val="75000"/>
                      <a:lumOff val="25000"/>
                    </a:prstClr>
                  </a:solidFill>
                  <a:effectLst/>
                  <a:uLnTx/>
                  <a:uFillTx/>
                  <a:cs typeface="+mn-ea"/>
                  <a:sym typeface="+mn-lt"/>
                </a:rPr>
                <a:t>刘子霖</a:t>
              </a:r>
              <a:endParaRPr kumimoji="0" lang="zh-CN" altLang="en-US" sz="160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206" name="矩形: 圆角 205"/>
            <p:cNvSpPr/>
            <p:nvPr/>
          </p:nvSpPr>
          <p:spPr>
            <a:xfrm>
              <a:off x="531599" y="5340716"/>
              <a:ext cx="913820" cy="286204"/>
            </a:xfrm>
            <a:prstGeom prst="roundRect">
              <a:avLst>
                <a:gd name="adj" fmla="val 50000"/>
              </a:avLst>
            </a:prstGeom>
            <a:solidFill>
              <a:srgbClr val="002060"/>
            </a:soli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prstClr val="white"/>
                </a:solidFill>
                <a:cs typeface="+mn-ea"/>
                <a:sym typeface="+mn-lt"/>
              </a:endParaRPr>
            </a:p>
          </p:txBody>
        </p:sp>
        <p:sp>
          <p:nvSpPr>
            <p:cNvPr id="207" name="矩形 206"/>
            <p:cNvSpPr/>
            <p:nvPr/>
          </p:nvSpPr>
          <p:spPr>
            <a:xfrm>
              <a:off x="629523" y="5361005"/>
              <a:ext cx="716280" cy="287020"/>
            </a:xfrm>
            <a:prstGeom prst="rect">
              <a:avLst/>
            </a:prstGeom>
            <a:solidFill>
              <a:schemeClr val="tx1">
                <a:lumMod val="75000"/>
              </a:schemeClr>
            </a:solidFill>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dirty="0">
                  <a:solidFill>
                    <a:schemeClr val="bg1"/>
                  </a:solidFill>
                  <a:effectLst>
                    <a:outerShdw blurRad="127000" dist="38100" dir="16200000" algn="ctr" rotWithShape="0">
                      <a:schemeClr val="bg1">
                        <a:alpha val="20000"/>
                      </a:schemeClr>
                    </a:outerShdw>
                  </a:effectLst>
                  <a:cs typeface="+mn-ea"/>
                  <a:sym typeface="+mn-lt"/>
                </a:rPr>
                <a:t>汇报人</a:t>
              </a:r>
              <a:endParaRPr lang="zh-CN" altLang="en-US" sz="1400" b="1" dirty="0">
                <a:solidFill>
                  <a:schemeClr val="bg1"/>
                </a:solidFill>
                <a:effectLst>
                  <a:outerShdw blurRad="127000" dist="38100" dir="16200000" algn="ctr" rotWithShape="0">
                    <a:schemeClr val="bg1">
                      <a:alpha val="20000"/>
                    </a:schemeClr>
                  </a:outerShdw>
                </a:effectLst>
                <a:cs typeface="+mn-ea"/>
                <a:sym typeface="+mn-lt"/>
              </a:endParaRPr>
            </a:p>
          </p:txBody>
        </p:sp>
      </p:grpSp>
      <p:grpSp>
        <p:nvGrpSpPr>
          <p:cNvPr id="4" name="组合 3"/>
          <p:cNvGrpSpPr/>
          <p:nvPr/>
        </p:nvGrpSpPr>
        <p:grpSpPr>
          <a:xfrm>
            <a:off x="2074525" y="4787834"/>
            <a:ext cx="1732300" cy="245792"/>
            <a:chOff x="2894727" y="5299198"/>
            <a:chExt cx="2309734" cy="327722"/>
          </a:xfrm>
        </p:grpSpPr>
        <p:sp>
          <p:nvSpPr>
            <p:cNvPr id="401" name="矩形: 圆角 400"/>
            <p:cNvSpPr/>
            <p:nvPr/>
          </p:nvSpPr>
          <p:spPr>
            <a:xfrm>
              <a:off x="3649145" y="5340716"/>
              <a:ext cx="1555316" cy="286204"/>
            </a:xfrm>
            <a:prstGeom prst="roundRect">
              <a:avLst>
                <a:gd name="adj" fmla="val 50000"/>
              </a:avLst>
            </a:prstGeom>
            <a:solidFill>
              <a:schemeClr val="bg1">
                <a:lumMod val="65000"/>
                <a:alpha val="1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cs typeface="+mn-ea"/>
                <a:sym typeface="+mn-lt"/>
              </a:endParaRPr>
            </a:p>
          </p:txBody>
        </p:sp>
        <p:sp>
          <p:nvSpPr>
            <p:cNvPr id="402" name="矩形 401"/>
            <p:cNvSpPr/>
            <p:nvPr/>
          </p:nvSpPr>
          <p:spPr>
            <a:xfrm>
              <a:off x="3818148" y="5299198"/>
              <a:ext cx="1385579" cy="287020"/>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75000"/>
                      <a:lumOff val="25000"/>
                    </a:prstClr>
                  </a:solidFill>
                  <a:effectLst/>
                  <a:uLnTx/>
                  <a:uFillTx/>
                  <a:cs typeface="+mn-ea"/>
                  <a:sym typeface="+mn-lt"/>
                </a:rPr>
                <a:t>姚俊</a:t>
              </a:r>
              <a:endParaRPr kumimoji="0" lang="zh-CN" altLang="en-US" sz="140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403" name="矩形: 圆角 402"/>
            <p:cNvSpPr/>
            <p:nvPr/>
          </p:nvSpPr>
          <p:spPr>
            <a:xfrm>
              <a:off x="2895015" y="5340716"/>
              <a:ext cx="913820" cy="286204"/>
            </a:xfrm>
            <a:prstGeom prst="roundRect">
              <a:avLst>
                <a:gd name="adj" fmla="val 50000"/>
              </a:avLst>
            </a:prstGeom>
            <a:solidFill>
              <a:srgbClr val="002060"/>
            </a:soli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prstClr val="white"/>
                </a:solidFill>
                <a:cs typeface="+mn-ea"/>
                <a:sym typeface="+mn-lt"/>
              </a:endParaRPr>
            </a:p>
          </p:txBody>
        </p:sp>
        <p:sp>
          <p:nvSpPr>
            <p:cNvPr id="404" name="矩形 403"/>
            <p:cNvSpPr/>
            <p:nvPr/>
          </p:nvSpPr>
          <p:spPr>
            <a:xfrm>
              <a:off x="2894727" y="5339838"/>
              <a:ext cx="955040" cy="287020"/>
            </a:xfrm>
            <a:prstGeom prst="rect">
              <a:avLst/>
            </a:prstGeom>
            <a:solidFill>
              <a:schemeClr val="tx1">
                <a:lumMod val="75000"/>
              </a:schemeClr>
            </a:solidFill>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dirty="0">
                  <a:solidFill>
                    <a:schemeClr val="bg1"/>
                  </a:solidFill>
                  <a:effectLst>
                    <a:outerShdw blurRad="127000" dist="38100" dir="16200000" algn="ctr" rotWithShape="0">
                      <a:schemeClr val="bg1">
                        <a:alpha val="20000"/>
                      </a:schemeClr>
                    </a:outerShdw>
                  </a:effectLst>
                  <a:cs typeface="+mn-ea"/>
                  <a:sym typeface="+mn-lt"/>
                </a:rPr>
                <a:t>指导老师</a:t>
              </a:r>
              <a:endParaRPr lang="zh-CN" altLang="en-US" sz="1400" b="1" dirty="0">
                <a:solidFill>
                  <a:schemeClr val="bg1"/>
                </a:solidFill>
                <a:effectLst>
                  <a:outerShdw blurRad="127000" dist="38100" dir="16200000" algn="ctr" rotWithShape="0">
                    <a:schemeClr val="bg1">
                      <a:alpha val="20000"/>
                    </a:schemeClr>
                  </a:outerShdw>
                </a:effectLst>
                <a:cs typeface="+mn-ea"/>
                <a:sym typeface="+mn-lt"/>
              </a:endParaRPr>
            </a:p>
          </p:txBody>
        </p:sp>
      </p:grpSp>
      <p:sp>
        <p:nvSpPr>
          <p:cNvPr id="405" name="文本框 404"/>
          <p:cNvSpPr txBox="1"/>
          <p:nvPr/>
        </p:nvSpPr>
        <p:spPr>
          <a:xfrm>
            <a:off x="-20717" y="1855203"/>
            <a:ext cx="8433474" cy="1337945"/>
          </a:xfrm>
          <a:prstGeom prst="rect">
            <a:avLst/>
          </a:prstGeom>
          <a:noFill/>
        </p:spPr>
        <p:txBody>
          <a:bodyPr wrap="square">
            <a:spAutoFit/>
          </a:bodyPr>
          <a:lstStyle/>
          <a:p>
            <a:pPr algn="ctr"/>
            <a:r>
              <a:rPr lang="zh-CN" altLang="en-US" sz="4050">
                <a:solidFill>
                  <a:schemeClr val="tx2"/>
                </a:solidFill>
                <a:latin typeface="Arial Black" panose="020B0A04020102020204" pitchFamily="34" charset="0"/>
                <a:ea typeface="宋体" panose="02010600030101010101" pitchFamily="2" charset="-122"/>
                <a:sym typeface="+mn-ea"/>
              </a:rPr>
              <a:t>互联网</a:t>
            </a:r>
            <a:r>
              <a:rPr lang="en-US" altLang="zh-CN" sz="4050">
                <a:solidFill>
                  <a:schemeClr val="tx2"/>
                </a:solidFill>
                <a:latin typeface="Arial Black" panose="020B0A04020102020204" pitchFamily="34" charset="0"/>
                <a:ea typeface="宋体" panose="02010600030101010101" pitchFamily="2" charset="-122"/>
                <a:sym typeface="+mn-ea"/>
              </a:rPr>
              <a:t>+智能气味传感器</a:t>
            </a:r>
            <a:r>
              <a:rPr lang="zh-CN" altLang="en-US" sz="4050">
                <a:solidFill>
                  <a:schemeClr val="tx2"/>
                </a:solidFill>
                <a:latin typeface="Arial Black" panose="020B0A04020102020204" pitchFamily="34" charset="0"/>
                <a:ea typeface="宋体" panose="02010600030101010101" pitchFamily="2" charset="-122"/>
                <a:sym typeface="+mn-ea"/>
              </a:rPr>
              <a:t>与食品安全</a:t>
            </a:r>
            <a:r>
              <a:rPr lang="en-US" altLang="zh-CN" sz="4050">
                <a:solidFill>
                  <a:schemeClr val="tx2"/>
                </a:solidFill>
                <a:latin typeface="Arial Black" panose="020B0A04020102020204" pitchFamily="34" charset="0"/>
                <a:ea typeface="宋体" panose="02010600030101010101" pitchFamily="2" charset="-122"/>
                <a:sym typeface="+mn-ea"/>
              </a:rPr>
              <a:t>应用系统</a:t>
            </a:r>
            <a:endParaRPr lang="zh-CN" altLang="en-US" sz="4050" b="1" dirty="0">
              <a:solidFill>
                <a:schemeClr val="bg1"/>
              </a:solidFill>
              <a:effectLst>
                <a:outerShdw blurRad="127000" dist="38100" dir="16200000" algn="ctr" rotWithShape="0">
                  <a:schemeClr val="bg1">
                    <a:alpha val="20000"/>
                  </a:schemeClr>
                </a:outerShdw>
              </a:effectLst>
              <a:latin typeface="+mj-ea"/>
              <a:ea typeface="+mj-ea"/>
              <a:cs typeface="+mn-ea"/>
              <a:sym typeface="+mn-lt"/>
            </a:endParaRPr>
          </a:p>
        </p:txBody>
      </p:sp>
      <p:grpSp>
        <p:nvGrpSpPr>
          <p:cNvPr id="409" name="组合 408"/>
          <p:cNvGrpSpPr/>
          <p:nvPr/>
        </p:nvGrpSpPr>
        <p:grpSpPr>
          <a:xfrm>
            <a:off x="399773" y="3641642"/>
            <a:ext cx="2855968" cy="103199"/>
            <a:chOff x="533030" y="3523900"/>
            <a:chExt cx="3807957" cy="137599"/>
          </a:xfrm>
        </p:grpSpPr>
        <p:sp>
          <p:nvSpPr>
            <p:cNvPr id="410" name="任意多边形: 形状 409"/>
            <p:cNvSpPr/>
            <p:nvPr/>
          </p:nvSpPr>
          <p:spPr>
            <a:xfrm>
              <a:off x="533030" y="3523900"/>
              <a:ext cx="3240000" cy="137599"/>
            </a:xfrm>
            <a:custGeom>
              <a:avLst/>
              <a:gdLst>
                <a:gd name="connsiteX0" fmla="*/ 0 w 2932044"/>
                <a:gd name="connsiteY0" fmla="*/ 0 h 139148"/>
                <a:gd name="connsiteX1" fmla="*/ 2792896 w 2932044"/>
                <a:gd name="connsiteY1" fmla="*/ 0 h 139148"/>
                <a:gd name="connsiteX2" fmla="*/ 2932044 w 2932044"/>
                <a:gd name="connsiteY2" fmla="*/ 139148 h 139148"/>
              </a:gdLst>
              <a:ahLst/>
              <a:cxnLst>
                <a:cxn ang="0">
                  <a:pos x="connsiteX0" y="connsiteY0"/>
                </a:cxn>
                <a:cxn ang="0">
                  <a:pos x="connsiteX1" y="connsiteY1"/>
                </a:cxn>
                <a:cxn ang="0">
                  <a:pos x="connsiteX2" y="connsiteY2"/>
                </a:cxn>
              </a:cxnLst>
              <a:rect l="l" t="t" r="r" b="b"/>
              <a:pathLst>
                <a:path w="2932044" h="139148">
                  <a:moveTo>
                    <a:pt x="0" y="0"/>
                  </a:moveTo>
                  <a:lnTo>
                    <a:pt x="2792896" y="0"/>
                  </a:lnTo>
                  <a:lnTo>
                    <a:pt x="2932044" y="13914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cs typeface="+mn-ea"/>
                <a:sym typeface="+mn-lt"/>
              </a:endParaRPr>
            </a:p>
          </p:txBody>
        </p:sp>
        <p:cxnSp>
          <p:nvCxnSpPr>
            <p:cNvPr id="411" name="直接连接符 410"/>
            <p:cNvCxnSpPr/>
            <p:nvPr/>
          </p:nvCxnSpPr>
          <p:spPr>
            <a:xfrm>
              <a:off x="3815207" y="3528374"/>
              <a:ext cx="5257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627316" y="4818337"/>
            <a:ext cx="1842134" cy="222885"/>
            <a:chOff x="2895015" y="5340716"/>
            <a:chExt cx="2456179" cy="297180"/>
          </a:xfrm>
        </p:grpSpPr>
        <p:sp>
          <p:nvSpPr>
            <p:cNvPr id="17" name="矩形: 圆角 16"/>
            <p:cNvSpPr/>
            <p:nvPr/>
          </p:nvSpPr>
          <p:spPr>
            <a:xfrm>
              <a:off x="3649145" y="5340716"/>
              <a:ext cx="1555316" cy="286204"/>
            </a:xfrm>
            <a:prstGeom prst="roundRect">
              <a:avLst>
                <a:gd name="adj" fmla="val 50000"/>
              </a:avLst>
            </a:prstGeom>
            <a:solidFill>
              <a:schemeClr val="bg1">
                <a:lumMod val="65000"/>
                <a:alpha val="1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cs typeface="+mn-ea"/>
                <a:sym typeface="+mn-lt"/>
              </a:endParaRPr>
            </a:p>
          </p:txBody>
        </p:sp>
        <p:sp>
          <p:nvSpPr>
            <p:cNvPr id="18" name="矩形 17"/>
            <p:cNvSpPr/>
            <p:nvPr/>
          </p:nvSpPr>
          <p:spPr>
            <a:xfrm>
              <a:off x="3916941" y="5350876"/>
              <a:ext cx="1434253" cy="287020"/>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kern="0" dirty="0">
                  <a:solidFill>
                    <a:prstClr val="black">
                      <a:lumMod val="75000"/>
                      <a:lumOff val="25000"/>
                    </a:prstClr>
                  </a:solidFill>
                  <a:cs typeface="+mn-ea"/>
                  <a:sym typeface="+mn-lt"/>
                </a:rPr>
                <a:t>南昌理工学院</a:t>
              </a:r>
              <a:endParaRPr kumimoji="0" lang="zh-CN" altLang="en-US" sz="140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19" name="矩形: 圆角 18"/>
            <p:cNvSpPr/>
            <p:nvPr/>
          </p:nvSpPr>
          <p:spPr>
            <a:xfrm>
              <a:off x="2895015" y="5340716"/>
              <a:ext cx="913820" cy="286204"/>
            </a:xfrm>
            <a:prstGeom prst="roundRect">
              <a:avLst>
                <a:gd name="adj" fmla="val 50000"/>
              </a:avLst>
            </a:prstGeom>
            <a:solidFill>
              <a:schemeClr val="tx1">
                <a:lumMod val="75000"/>
              </a:schemeClr>
            </a:soli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prstClr val="white"/>
                </a:solidFill>
                <a:cs typeface="+mn-ea"/>
                <a:sym typeface="+mn-lt"/>
              </a:endParaRPr>
            </a:p>
          </p:txBody>
        </p:sp>
        <p:sp>
          <p:nvSpPr>
            <p:cNvPr id="20" name="矩形 19"/>
            <p:cNvSpPr/>
            <p:nvPr/>
          </p:nvSpPr>
          <p:spPr>
            <a:xfrm>
              <a:off x="3112322" y="5350844"/>
              <a:ext cx="477520" cy="287020"/>
            </a:xfrm>
            <a:prstGeom prst="rect">
              <a:avLst/>
            </a:prstGeom>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dirty="0">
                  <a:solidFill>
                    <a:schemeClr val="bg1"/>
                  </a:solidFill>
                  <a:effectLst>
                    <a:outerShdw blurRad="127000" dist="38100" dir="16200000" algn="ctr" rotWithShape="0">
                      <a:schemeClr val="bg1">
                        <a:alpha val="20000"/>
                      </a:schemeClr>
                    </a:outerShdw>
                  </a:effectLst>
                  <a:cs typeface="+mn-ea"/>
                  <a:sym typeface="+mn-lt"/>
                </a:rPr>
                <a:t>学校</a:t>
              </a:r>
              <a:endParaRPr lang="zh-CN" altLang="en-US" sz="1400" b="1" dirty="0">
                <a:solidFill>
                  <a:schemeClr val="bg1"/>
                </a:solidFill>
                <a:effectLst>
                  <a:outerShdw blurRad="127000" dist="38100" dir="16200000" algn="ctr" rotWithShape="0">
                    <a:schemeClr val="bg1">
                      <a:alpha val="20000"/>
                    </a:schemeClr>
                  </a:outerShdw>
                </a:effectLst>
                <a:cs typeface="+mn-ea"/>
                <a:sym typeface="+mn-lt"/>
              </a:endParaRPr>
            </a:p>
          </p:txBody>
        </p:sp>
      </p:grpSp>
      <p:grpSp>
        <p:nvGrpSpPr>
          <p:cNvPr id="21" name="组合 20"/>
          <p:cNvGrpSpPr/>
          <p:nvPr/>
        </p:nvGrpSpPr>
        <p:grpSpPr>
          <a:xfrm>
            <a:off x="2192557" y="5434922"/>
            <a:ext cx="1732085" cy="260962"/>
            <a:chOff x="2895015" y="5340716"/>
            <a:chExt cx="2309446" cy="347949"/>
          </a:xfrm>
        </p:grpSpPr>
        <p:sp>
          <p:nvSpPr>
            <p:cNvPr id="22" name="矩形: 圆角 21"/>
            <p:cNvSpPr/>
            <p:nvPr/>
          </p:nvSpPr>
          <p:spPr>
            <a:xfrm>
              <a:off x="3649145" y="5340716"/>
              <a:ext cx="1555316" cy="286204"/>
            </a:xfrm>
            <a:prstGeom prst="roundRect">
              <a:avLst>
                <a:gd name="adj" fmla="val 50000"/>
              </a:avLst>
            </a:prstGeom>
            <a:solidFill>
              <a:schemeClr val="bg1">
                <a:lumMod val="65000"/>
                <a:alpha val="1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cs typeface="+mn-ea"/>
                <a:sym typeface="+mn-lt"/>
              </a:endParaRPr>
            </a:p>
          </p:txBody>
        </p:sp>
        <p:sp>
          <p:nvSpPr>
            <p:cNvPr id="23" name="矩形 22"/>
            <p:cNvSpPr/>
            <p:nvPr/>
          </p:nvSpPr>
          <p:spPr>
            <a:xfrm>
              <a:off x="3808835" y="5401645"/>
              <a:ext cx="1385579" cy="287020"/>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75000"/>
                      <a:lumOff val="25000"/>
                    </a:prstClr>
                  </a:solidFill>
                  <a:effectLst/>
                  <a:uLnTx/>
                  <a:uFillTx/>
                  <a:cs typeface="+mn-ea"/>
                  <a:sym typeface="+mn-lt"/>
                </a:rPr>
                <a:t>高教赛道</a:t>
              </a:r>
              <a:endParaRPr kumimoji="0" lang="zh-CN" altLang="en-US" sz="140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24" name="矩形: 圆角 23"/>
            <p:cNvSpPr/>
            <p:nvPr/>
          </p:nvSpPr>
          <p:spPr>
            <a:xfrm>
              <a:off x="2895015" y="5340716"/>
              <a:ext cx="913820" cy="286204"/>
            </a:xfrm>
            <a:prstGeom prst="roundRect">
              <a:avLst>
                <a:gd name="adj" fmla="val 50000"/>
              </a:avLst>
            </a:prstGeom>
            <a:solidFill>
              <a:schemeClr val="tx1">
                <a:lumMod val="75000"/>
              </a:schemeClr>
            </a:soli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prstClr val="white"/>
                </a:solidFill>
                <a:cs typeface="+mn-ea"/>
                <a:sym typeface="+mn-lt"/>
              </a:endParaRPr>
            </a:p>
          </p:txBody>
        </p:sp>
        <p:sp>
          <p:nvSpPr>
            <p:cNvPr id="25" name="矩形 24"/>
            <p:cNvSpPr/>
            <p:nvPr/>
          </p:nvSpPr>
          <p:spPr>
            <a:xfrm>
              <a:off x="2944122" y="5392363"/>
              <a:ext cx="864447" cy="245533"/>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200" b="1" dirty="0">
                  <a:solidFill>
                    <a:schemeClr val="bg1"/>
                  </a:solidFill>
                  <a:effectLst>
                    <a:outerShdw blurRad="127000" dist="38100" dir="16200000" algn="ctr" rotWithShape="0">
                      <a:schemeClr val="bg1">
                        <a:alpha val="20000"/>
                      </a:schemeClr>
                    </a:outerShdw>
                  </a:effectLst>
                  <a:cs typeface="+mn-ea"/>
                  <a:sym typeface="+mn-lt"/>
                </a:rPr>
                <a:t>参赛类别</a:t>
              </a:r>
              <a:endParaRPr lang="zh-CN" altLang="en-US" sz="1200" b="1" dirty="0">
                <a:solidFill>
                  <a:schemeClr val="bg1"/>
                </a:solidFill>
                <a:effectLst>
                  <a:outerShdw blurRad="127000" dist="38100" dir="16200000" algn="ctr" rotWithShape="0">
                    <a:schemeClr val="bg1">
                      <a:alpha val="20000"/>
                    </a:schemeClr>
                  </a:outerShdw>
                </a:effectLst>
                <a:cs typeface="+mn-ea"/>
                <a:sym typeface="+mn-lt"/>
              </a:endParaRPr>
            </a:p>
          </p:txBody>
        </p:sp>
      </p:grpSp>
      <p:grpSp>
        <p:nvGrpSpPr>
          <p:cNvPr id="11274" name="Group 53"/>
          <p:cNvGrpSpPr/>
          <p:nvPr/>
        </p:nvGrpSpPr>
        <p:grpSpPr>
          <a:xfrm>
            <a:off x="80645" y="4757103"/>
            <a:ext cx="381000" cy="381000"/>
            <a:chOff x="2078" y="1680"/>
            <a:chExt cx="1615" cy="1615"/>
          </a:xfrm>
        </p:grpSpPr>
        <p:sp>
          <p:nvSpPr>
            <p:cNvPr id="11303" name="Oval 54"/>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11304" name="Oval 55"/>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88120" name="Oval 56"/>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11306" name="Oval 57"/>
            <p:cNvSpPr/>
            <p:nvPr/>
          </p:nvSpPr>
          <p:spPr>
            <a:xfrm>
              <a:off x="2254" y="1856"/>
              <a:ext cx="1262" cy="1264"/>
            </a:xfrm>
            <a:prstGeom prst="ellipse">
              <a:avLst/>
            </a:prstGeom>
            <a:gradFill rotWithShape="1">
              <a:gsLst>
                <a:gs pos="0">
                  <a:srgbClr val="000000"/>
                </a:gs>
                <a:gs pos="100000">
                  <a:srgbClr val="FFCC00"/>
                </a:gs>
              </a:gsLst>
              <a:lin ang="27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88122" name="Oval 58"/>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11308" name="Oval 59"/>
            <p:cNvSpPr/>
            <p:nvPr/>
          </p:nvSpPr>
          <p:spPr>
            <a:xfrm>
              <a:off x="2337" y="1939"/>
              <a:ext cx="1096" cy="1098"/>
            </a:xfrm>
            <a:prstGeom prst="ellipse">
              <a:avLst/>
            </a:prstGeom>
            <a:gradFill rotWithShape="1">
              <a:gsLst>
                <a:gs pos="0">
                  <a:srgbClr val="FFCC00"/>
                </a:gs>
                <a:gs pos="100000">
                  <a:srgbClr val="7C6300"/>
                </a:gs>
              </a:gsLst>
              <a:lin ang="2700000" scaled="1"/>
              <a:tileRect/>
            </a:gradFill>
            <a:ln w="38100">
              <a:noFill/>
            </a:ln>
          </p:spPr>
          <p:txBody>
            <a:bodyPr anchor="ctr" anchorCtr="0">
              <a:spAutoFit/>
            </a:bodyPr>
            <a:p>
              <a:endParaRPr lang="zh-CN" altLang="en-US" dirty="0">
                <a:latin typeface="Arial" panose="020B0604020202020204" pitchFamily="34" charset="0"/>
              </a:endParaRPr>
            </a:p>
          </p:txBody>
        </p:sp>
      </p:grpSp>
      <p:grpSp>
        <p:nvGrpSpPr>
          <p:cNvPr id="5" name="组合 4"/>
          <p:cNvGrpSpPr/>
          <p:nvPr/>
        </p:nvGrpSpPr>
        <p:grpSpPr>
          <a:xfrm>
            <a:off x="466725" y="5441945"/>
            <a:ext cx="1671647" cy="215906"/>
            <a:chOff x="2894726" y="5339838"/>
            <a:chExt cx="2022086" cy="287922"/>
          </a:xfrm>
        </p:grpSpPr>
        <p:sp>
          <p:nvSpPr>
            <p:cNvPr id="6" name="矩形: 圆角 400"/>
            <p:cNvSpPr/>
            <p:nvPr/>
          </p:nvSpPr>
          <p:spPr>
            <a:xfrm>
              <a:off x="3649019" y="5340692"/>
              <a:ext cx="1099179" cy="286221"/>
            </a:xfrm>
            <a:prstGeom prst="roundRect">
              <a:avLst>
                <a:gd name="adj" fmla="val 50000"/>
              </a:avLst>
            </a:prstGeom>
            <a:solidFill>
              <a:schemeClr val="bg1">
                <a:lumMod val="65000"/>
                <a:alpha val="10000"/>
              </a:schemeClr>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cs typeface="+mn-ea"/>
                <a:sym typeface="+mn-lt"/>
              </a:endParaRPr>
            </a:p>
          </p:txBody>
        </p:sp>
        <p:sp>
          <p:nvSpPr>
            <p:cNvPr id="7" name="矩形 6"/>
            <p:cNvSpPr/>
            <p:nvPr/>
          </p:nvSpPr>
          <p:spPr>
            <a:xfrm>
              <a:off x="3849165" y="5340692"/>
              <a:ext cx="1067647" cy="287068"/>
            </a:xfrm>
            <a:prstGeom prst="rect">
              <a:avLst/>
            </a:prstGeom>
          </p:spPr>
          <p:txBody>
            <a:bodyPr wrap="square" lIns="0" tIns="0" rIns="0" bIns="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75000"/>
                      <a:lumOff val="25000"/>
                    </a:prstClr>
                  </a:solidFill>
                  <a:effectLst/>
                  <a:uLnTx/>
                  <a:uFillTx/>
                  <a:cs typeface="+mn-ea"/>
                  <a:sym typeface="+mn-lt"/>
                </a:rPr>
                <a:t>创意组</a:t>
              </a:r>
              <a:endParaRPr kumimoji="0" lang="zh-CN" altLang="en-US" sz="140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8" name="矩形: 圆角 402"/>
            <p:cNvSpPr/>
            <p:nvPr/>
          </p:nvSpPr>
          <p:spPr>
            <a:xfrm>
              <a:off x="2895015" y="5340716"/>
              <a:ext cx="913820" cy="286204"/>
            </a:xfrm>
            <a:prstGeom prst="roundRect">
              <a:avLst>
                <a:gd name="adj" fmla="val 50000"/>
              </a:avLst>
            </a:prstGeom>
            <a:solidFill>
              <a:srgbClr val="002060"/>
            </a:soli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 dirty="0">
                <a:solidFill>
                  <a:prstClr val="white"/>
                </a:solidFill>
                <a:cs typeface="+mn-ea"/>
                <a:sym typeface="+mn-lt"/>
              </a:endParaRPr>
            </a:p>
          </p:txBody>
        </p:sp>
        <p:sp>
          <p:nvSpPr>
            <p:cNvPr id="9" name="矩形 8"/>
            <p:cNvSpPr/>
            <p:nvPr/>
          </p:nvSpPr>
          <p:spPr>
            <a:xfrm>
              <a:off x="2894726" y="5339838"/>
              <a:ext cx="955040" cy="287068"/>
            </a:xfrm>
            <a:prstGeom prst="rect">
              <a:avLst/>
            </a:prstGeom>
            <a:solidFill>
              <a:schemeClr val="tx1">
                <a:lumMod val="75000"/>
              </a:schemeClr>
            </a:solidFill>
          </p:spPr>
          <p:txBody>
            <a:bodyPr wrap="square" lIns="0" tIns="0" rIns="0" bIns="0">
              <a:spAutoFit/>
            </a:bodyPr>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dirty="0">
                  <a:solidFill>
                    <a:schemeClr val="bg1"/>
                  </a:solidFill>
                  <a:effectLst>
                    <a:outerShdw blurRad="127000" dist="38100" dir="16200000" algn="ctr" rotWithShape="0">
                      <a:schemeClr val="bg1">
                        <a:alpha val="20000"/>
                      </a:schemeClr>
                    </a:outerShdw>
                  </a:effectLst>
                  <a:cs typeface="+mn-ea"/>
                  <a:sym typeface="+mn-lt"/>
                </a:rPr>
                <a:t>参赛组别</a:t>
              </a:r>
              <a:endParaRPr lang="zh-CN" altLang="en-US" sz="1400" b="1" dirty="0">
                <a:solidFill>
                  <a:schemeClr val="bg1"/>
                </a:solidFill>
                <a:effectLst>
                  <a:outerShdw blurRad="127000" dist="38100" dir="16200000" algn="ctr" rotWithShape="0">
                    <a:schemeClr val="bg1">
                      <a:alpha val="20000"/>
                    </a:schemeClr>
                  </a:outerShdw>
                </a:effectLst>
                <a:cs typeface="+mn-ea"/>
                <a:sym typeface="+mn-lt"/>
              </a:endParaRPr>
            </a:p>
          </p:txBody>
        </p:sp>
      </p:grpSp>
      <p:grpSp>
        <p:nvGrpSpPr>
          <p:cNvPr id="11275" name="Group 60"/>
          <p:cNvGrpSpPr/>
          <p:nvPr/>
        </p:nvGrpSpPr>
        <p:grpSpPr>
          <a:xfrm>
            <a:off x="85725" y="5337493"/>
            <a:ext cx="381000" cy="381000"/>
            <a:chOff x="2078" y="1680"/>
            <a:chExt cx="1615" cy="1615"/>
          </a:xfrm>
        </p:grpSpPr>
        <p:sp>
          <p:nvSpPr>
            <p:cNvPr id="11297" name="Oval 61"/>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11298" name="Oval 62"/>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88127" name="Oval 63"/>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11300" name="Oval 64"/>
            <p:cNvSpPr/>
            <p:nvPr/>
          </p:nvSpPr>
          <p:spPr>
            <a:xfrm>
              <a:off x="2254" y="1856"/>
              <a:ext cx="1262" cy="1264"/>
            </a:xfrm>
            <a:prstGeom prst="ellipse">
              <a:avLst/>
            </a:prstGeom>
            <a:gradFill rotWithShape="1">
              <a:gsLst>
                <a:gs pos="0">
                  <a:srgbClr val="000000"/>
                </a:gs>
                <a:gs pos="100000">
                  <a:srgbClr val="48BE67"/>
                </a:gs>
              </a:gsLst>
              <a:lin ang="27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88129" name="Oval 65"/>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11302" name="Oval 66"/>
            <p:cNvSpPr/>
            <p:nvPr/>
          </p:nvSpPr>
          <p:spPr>
            <a:xfrm>
              <a:off x="2337" y="1939"/>
              <a:ext cx="1096" cy="1098"/>
            </a:xfrm>
            <a:prstGeom prst="ellipse">
              <a:avLst/>
            </a:prstGeom>
            <a:gradFill rotWithShape="1">
              <a:gsLst>
                <a:gs pos="0">
                  <a:srgbClr val="48BE67"/>
                </a:gs>
                <a:gs pos="100000">
                  <a:srgbClr val="235C32"/>
                </a:gs>
              </a:gsLst>
              <a:lin ang="2700000" scaled="1"/>
              <a:tileRect/>
            </a:gradFill>
            <a:ln w="38100">
              <a:noFill/>
            </a:ln>
          </p:spPr>
          <p:txBody>
            <a:bodyPr anchor="ctr" anchorCtr="0">
              <a:spAutoFit/>
            </a:bodyPr>
            <a:p>
              <a:endParaRPr lang="zh-CN" altLang="en-US" dirty="0">
                <a:latin typeface="Arial" panose="020B0604020202020204" pitchFamily="34" charset="0"/>
              </a:endParaRPr>
            </a:p>
          </p:txBody>
        </p:sp>
      </p:gr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172720" y="1083945"/>
            <a:ext cx="7830185" cy="4523105"/>
          </a:xfrm>
          <a:prstGeom prst="rect">
            <a:avLst/>
          </a:prstGeom>
          <a:noFill/>
        </p:spPr>
        <p:txBody>
          <a:bodyPr wrap="square" rtlCol="0">
            <a:spAutoFit/>
          </a:bodyPr>
          <a:p>
            <a:endParaRPr lang="en-US" altLang="zh-CN">
              <a:sym typeface="+mn-ea"/>
            </a:endParaRPr>
          </a:p>
          <a:p>
            <a:r>
              <a:rPr lang="en-US" altLang="zh-CN">
                <a:sym typeface="+mn-ea"/>
              </a:rPr>
              <a:t>4. </a:t>
            </a:r>
            <a:r>
              <a:rPr lang="zh-CN" altLang="en-US">
                <a:ea typeface="宋体" panose="02010600030101010101" pitchFamily="2" charset="-122"/>
                <a:sym typeface="+mn-ea"/>
              </a:rPr>
              <a:t>强竞争力：</a:t>
            </a:r>
            <a:endParaRPr lang="zh-CN" altLang="en-US">
              <a:ea typeface="宋体" panose="02010600030101010101" pitchFamily="2" charset="-122"/>
              <a:sym typeface="+mn-ea"/>
            </a:endParaRPr>
          </a:p>
          <a:p>
            <a:r>
              <a:rPr lang="zh-CN" altLang="en-US">
                <a:sym typeface="+mn-ea"/>
              </a:rPr>
              <a:t>. 技术创新：项目采用独特的气味采集和控制技术，具有一定的技术创新优势。这将使项目在市场竞争中具备一定的技术领先地位。</a:t>
            </a:r>
            <a:endParaRPr lang="zh-CN" altLang="en-US">
              <a:sym typeface="+mn-ea"/>
            </a:endParaRPr>
          </a:p>
          <a:p>
            <a:endParaRPr lang="zh-CN" altLang="en-US">
              <a:sym typeface="+mn-ea"/>
            </a:endParaRPr>
          </a:p>
          <a:p>
            <a:r>
              <a:rPr lang="zh-CN" altLang="en-US">
                <a:sym typeface="+mn-ea"/>
              </a:rPr>
              <a:t>. 用户体验：项目可以实现远程闻菜功能，为用户提供更真实的食物味道体验。这将有助于提高用户满意度，增强用户粘性，提高项目的市场竞争力。产品具有较高的市场竞争力，有望成为行业领导者。</a:t>
            </a:r>
            <a:endParaRPr lang="zh-CN" altLang="en-US">
              <a:sym typeface="+mn-ea"/>
            </a:endParaRPr>
          </a:p>
          <a:p>
            <a:r>
              <a:rPr lang="zh-CN" altLang="en-US">
                <a:sym typeface="+mn-ea"/>
              </a:rPr>
              <a:t>    本项目具有较大的市场需求和潜在利润空间，随着医疗科技的不断发展和人工智能的应用及其所融合的人工智能、物联网、云计算等高科技将成为医药行业发展的新趋势，项目前景广阔，商业应用前景可观。</a:t>
            </a:r>
            <a:endParaRPr lang="zh-CN" altLang="en-US">
              <a:sym typeface="+mn-ea"/>
            </a:endParaRPr>
          </a:p>
          <a:p>
            <a:endParaRPr lang="zh-CN" altLang="en-US">
              <a:sym typeface="+mn-ea"/>
            </a:endParaRPr>
          </a:p>
          <a:p>
            <a:r>
              <a:rPr lang="zh-CN" altLang="en-US">
                <a:sym typeface="+mn-ea"/>
              </a:rPr>
              <a:t>产品服务前景：</a:t>
            </a:r>
            <a:endParaRPr lang="zh-CN" altLang="en-US">
              <a:sym typeface="+mn-ea"/>
            </a:endParaRPr>
          </a:p>
          <a:p>
            <a:endParaRPr lang="zh-CN" altLang="en-US"/>
          </a:p>
          <a:p>
            <a:r>
              <a:rPr lang="zh-CN" altLang="en-US">
                <a:sym typeface="+mn-ea"/>
              </a:rPr>
              <a:t>通过为消费者提供独特的用餐体验，项目产品具有较高的市场需求和盈利潜力。随着产品的推广和市场的拓展，预期项目的市场份额将逐步提高。</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项目优势</a:t>
            </a:r>
            <a:endParaRPr lang="zh-CN" altLang="en-US"/>
          </a:p>
        </p:txBody>
      </p:sp>
      <p:sp>
        <p:nvSpPr>
          <p:cNvPr id="6" name="文本框 5"/>
          <p:cNvSpPr txBox="1"/>
          <p:nvPr/>
        </p:nvSpPr>
        <p:spPr>
          <a:xfrm>
            <a:off x="6350" y="1011555"/>
            <a:ext cx="8421370" cy="6770370"/>
          </a:xfrm>
          <a:prstGeom prst="rect">
            <a:avLst/>
          </a:prstGeom>
          <a:noFill/>
        </p:spPr>
        <p:txBody>
          <a:bodyPr wrap="square" rtlCol="0">
            <a:spAutoFit/>
          </a:bodyPr>
          <a:p>
            <a:r>
              <a:rPr lang="zh-CN" altLang="en-US" sz="1400">
                <a:sym typeface="+mn-ea"/>
              </a:rPr>
              <a:t>1. 技术创新：项目采用了独特的气味采集和控制技术，在气味识别和传输方面具有创新性。这将使项目在市场中具有一定的技术领先地位，有助于提高产品的竞争力。</a:t>
            </a:r>
            <a:endParaRPr lang="zh-CN" altLang="en-US" sz="1400">
              <a:sym typeface="+mn-ea"/>
            </a:endParaRPr>
          </a:p>
          <a:p>
            <a:endParaRPr lang="zh-CN" altLang="en-US" sz="1400">
              <a:sym typeface="+mn-ea"/>
            </a:endParaRPr>
          </a:p>
          <a:p>
            <a:r>
              <a:rPr lang="zh-CN" altLang="en-US" sz="1400">
                <a:sym typeface="+mn-ea"/>
              </a:rPr>
              <a:t>2. 用户体验：项目可以实现远程闻菜功能，为用户提供更真实的食物味道体验。这种新颖的用户体验将提高用户的满意度和忠诚度，从而为项目带来更多的用户。</a:t>
            </a:r>
            <a:endParaRPr lang="zh-CN" altLang="en-US" sz="1400">
              <a:sym typeface="+mn-ea"/>
            </a:endParaRPr>
          </a:p>
          <a:p>
            <a:endParaRPr lang="zh-CN" altLang="en-US" sz="1400">
              <a:sym typeface="+mn-ea"/>
            </a:endParaRPr>
          </a:p>
          <a:p>
            <a:r>
              <a:rPr lang="zh-CN" altLang="en-US" sz="1400">
                <a:sym typeface="+mn-ea"/>
              </a:rPr>
              <a:t>3. 市场需求：随着网络外卖行业的快速发展，远程闻菜功能具有较大的市场需求。项目可以满足这一市场需求，为用户提供独特的用餐体验，从而在竞争激烈的市场中脱颖而出。</a:t>
            </a:r>
            <a:endParaRPr lang="zh-CN" altLang="en-US" sz="1400">
              <a:sym typeface="+mn-ea"/>
            </a:endParaRPr>
          </a:p>
          <a:p>
            <a:endParaRPr lang="zh-CN" altLang="en-US" sz="1400">
              <a:sym typeface="+mn-ea"/>
            </a:endParaRPr>
          </a:p>
          <a:p>
            <a:r>
              <a:rPr lang="zh-CN" altLang="en-US" sz="1400">
                <a:sym typeface="+mn-ea"/>
              </a:rPr>
              <a:t>4. 便捷性：用户可以通过手机等设备随时随地体验远程闻菜功能，无需靠近食物即可品尝食物的味道。这种便捷性将使项目在用户中更受欢迎。</a:t>
            </a:r>
            <a:endParaRPr lang="zh-CN" altLang="en-US" sz="1400">
              <a:sym typeface="+mn-ea"/>
            </a:endParaRPr>
          </a:p>
          <a:p>
            <a:endParaRPr lang="zh-CN" altLang="en-US" sz="1400">
              <a:sym typeface="+mn-ea"/>
            </a:endParaRPr>
          </a:p>
          <a:p>
            <a:r>
              <a:rPr lang="zh-CN" altLang="en-US" sz="1400">
                <a:sym typeface="+mn-ea"/>
              </a:rPr>
              <a:t>5. 环保性：与传统的菜品试吃方式相比，远程闻菜功能不需要消耗额外的食材和人力资源。这有助于节省资源，降低成本，提高环保性。</a:t>
            </a:r>
            <a:endParaRPr lang="zh-CN" altLang="en-US" sz="1400">
              <a:sym typeface="+mn-ea"/>
            </a:endParaRPr>
          </a:p>
          <a:p>
            <a:endParaRPr lang="zh-CN" altLang="en-US" sz="1400">
              <a:sym typeface="+mn-ea"/>
            </a:endParaRPr>
          </a:p>
          <a:p>
            <a:r>
              <a:rPr lang="zh-CN" altLang="en-US" sz="1400">
                <a:sym typeface="+mn-ea"/>
              </a:rPr>
              <a:t>6. 可扩展性：项目具有较强的可扩展性，可以与其他智能家居设备、健康管理平台等相结合，提供更多的增值服务。这将为项目带来更多的发展机会和盈利空间。</a:t>
            </a:r>
            <a:endParaRPr lang="zh-CN" altLang="en-US" sz="1400">
              <a:sym typeface="+mn-ea"/>
            </a:endParaRPr>
          </a:p>
          <a:p>
            <a:endParaRPr lang="zh-CN" altLang="en-US" sz="1400">
              <a:sym typeface="+mn-ea"/>
            </a:endParaRPr>
          </a:p>
          <a:p>
            <a:r>
              <a:rPr lang="zh-CN" altLang="en-US" sz="1400">
                <a:sym typeface="+mn-ea"/>
              </a:rPr>
              <a:t>7. 成本优势：相比于传统的试吃方式，远程闻菜功能可以降低成本，提高效率。这将使项目在市场竞争中具有更强的成本优势。</a:t>
            </a:r>
            <a:endParaRPr lang="zh-CN" altLang="en-US" sz="1400">
              <a:sym typeface="+mn-ea"/>
            </a:endParaRPr>
          </a:p>
          <a:p>
            <a:endParaRPr lang="zh-CN" altLang="en-US" sz="1400">
              <a:sym typeface="+mn-ea"/>
            </a:endParaRPr>
          </a:p>
          <a:p>
            <a:r>
              <a:rPr lang="en-US" altLang="zh-CN" sz="1400">
                <a:sym typeface="+mn-ea"/>
              </a:rPr>
              <a:t>8</a:t>
            </a:r>
            <a:r>
              <a:rPr lang="zh-CN" altLang="en-US" sz="1400">
                <a:sym typeface="+mn-ea"/>
              </a:rPr>
              <a:t>. 用户友好：系统界面直观，操作简便，易于推广。</a:t>
            </a:r>
            <a:endParaRPr lang="zh-CN" altLang="en-US" sz="1400">
              <a:sym typeface="+mn-ea"/>
            </a:endParaRPr>
          </a:p>
          <a:p>
            <a:endParaRPr lang="zh-CN" altLang="en-US" sz="1400">
              <a:sym typeface="+mn-ea"/>
            </a:endParaRPr>
          </a:p>
          <a:p>
            <a:r>
              <a:rPr lang="en-US" altLang="zh-CN" sz="1400">
                <a:sym typeface="+mn-ea"/>
              </a:rPr>
              <a:t>9</a:t>
            </a:r>
            <a:r>
              <a:rPr lang="zh-CN" altLang="en-US" sz="1400">
                <a:sym typeface="+mn-ea"/>
              </a:rPr>
              <a:t>. 服务体系完善：提供系统培训、技术支持和售后服务，确保系统的有效运行。</a:t>
            </a:r>
            <a:endParaRPr lang="zh-CN" altLang="en-US" sz="1400">
              <a:sym typeface="+mn-ea"/>
            </a:endParaRPr>
          </a:p>
          <a:p>
            <a:endParaRPr lang="zh-CN" altLang="en-US" sz="1400"/>
          </a:p>
          <a:p>
            <a:endParaRPr lang="zh-CN" altLang="en-US" sz="1400">
              <a:sym typeface="+mn-ea"/>
            </a:endParaRPr>
          </a:p>
          <a:p>
            <a:endParaRPr lang="zh-CN" altLang="en-US" sz="1400">
              <a:sym typeface="+mn-ea"/>
            </a:endParaRPr>
          </a:p>
          <a:p>
            <a:endParaRPr lang="zh-CN" altLang="en-US" sz="1400">
              <a:sym typeface="+mn-ea"/>
            </a:endParaRPr>
          </a:p>
          <a:p>
            <a:endParaRPr lang="zh-CN" altLang="en-US" sz="1400">
              <a:sym typeface="+mn-ea"/>
            </a:endParaRPr>
          </a:p>
          <a:p>
            <a:endParaRPr lang="zh-CN" altLang="en-US" sz="1400">
              <a:sym typeface="+mn-ea"/>
            </a:endParaRPr>
          </a:p>
          <a:p>
            <a:endParaRPr lang="zh-CN" altLang="en-US" sz="14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SWOT分析</a:t>
            </a:r>
            <a:endParaRPr lang="zh-CN" altLang="en-US"/>
          </a:p>
        </p:txBody>
      </p:sp>
      <p:sp>
        <p:nvSpPr>
          <p:cNvPr id="4" name="文本框 3"/>
          <p:cNvSpPr txBox="1"/>
          <p:nvPr/>
        </p:nvSpPr>
        <p:spPr>
          <a:xfrm>
            <a:off x="394335" y="1079500"/>
            <a:ext cx="7926705" cy="3138170"/>
          </a:xfrm>
          <a:prstGeom prst="rect">
            <a:avLst/>
          </a:prstGeom>
          <a:noFill/>
        </p:spPr>
        <p:txBody>
          <a:bodyPr wrap="square" rtlCol="0">
            <a:spAutoFit/>
          </a:bodyPr>
          <a:p>
            <a:endParaRPr lang="zh-CN" altLang="en-US"/>
          </a:p>
          <a:p>
            <a:endParaRPr lang="zh-CN" altLang="en-US"/>
          </a:p>
          <a:p>
            <a:r>
              <a:rPr lang="zh-CN" altLang="en-US"/>
              <a:t>1. 优势：项目具有创新性，能够满足消费者的需求，提供独特的用餐体验。此外，本项目还可以为餐厅、酒店等场所提供个性化的服务，提高客户满意度。</a:t>
            </a:r>
            <a:endParaRPr lang="zh-CN" altLang="en-US"/>
          </a:p>
          <a:p>
            <a:r>
              <a:rPr lang="zh-CN" altLang="en-US"/>
              <a:t>2. 劣势：项目初期投入较大，需要进行大量的技术研发和市场推广工作。此外，市场竞争激烈，需要不断创新和改进产品，才能在市场中脱颖而出。</a:t>
            </a:r>
            <a:endParaRPr lang="zh-CN" altLang="en-US"/>
          </a:p>
          <a:p>
            <a:r>
              <a:rPr lang="zh-CN" altLang="en-US"/>
              <a:t>3. 机会：随着网络外卖行业的快速发展，远程闻菜功能将成为一种新的商业模式，为项目提供更多的市场机会。</a:t>
            </a:r>
            <a:endParaRPr lang="zh-CN" altLang="en-US"/>
          </a:p>
          <a:p>
            <a:r>
              <a:rPr lang="zh-CN" altLang="en-US"/>
              <a:t>4. 威胁：市场竞争激烈，需要不断创新和改进产品，才能在市场中脱颖而出。此外，技术研发和市场推广工作具有一定的风险，需要做好应对措施。</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33350" y="1084580"/>
            <a:ext cx="7865745" cy="2922905"/>
          </a:xfrm>
          <a:prstGeom prst="rect">
            <a:avLst/>
          </a:prstGeom>
          <a:noFill/>
        </p:spPr>
        <p:txBody>
          <a:bodyPr wrap="square" rtlCol="0">
            <a:spAutoFit/>
          </a:bodyPr>
          <a:p>
            <a:r>
              <a:rPr lang="zh-CN" altLang="en-US" sz="1600"/>
              <a:t>财务分析 </a:t>
            </a:r>
            <a:endParaRPr lang="zh-CN" altLang="en-US" sz="1600"/>
          </a:p>
          <a:p>
            <a:r>
              <a:rPr lang="zh-CN" altLang="en-US" sz="1600"/>
              <a:t>该项目初步投资较大，然而，市场竞争激烈，如何进行有效的市场策略和精细的财务计划，是影响财务运作的重要因素。财务分析：</a:t>
            </a:r>
            <a:endParaRPr lang="zh-CN" altLang="en-US" sz="1600"/>
          </a:p>
          <a:p>
            <a:r>
              <a:rPr lang="zh-CN" altLang="en-US" sz="1600"/>
              <a:t>本项目的开发和研发费用相对较高，但相应的市场需求大，</a:t>
            </a:r>
            <a:r>
              <a:rPr lang="zh-CN" altLang="en-US" sz="1600">
                <a:sym typeface="+mn-ea"/>
              </a:rPr>
              <a:t>随着销售额增加，投资成本可以逐步回收</a:t>
            </a:r>
            <a:r>
              <a:rPr lang="zh-CN" altLang="en-US" sz="1600"/>
              <a:t>，潜在回报丰厚。需要相应财务预算和策划，确保项目的可持续性发展。</a:t>
            </a:r>
            <a:endParaRPr lang="zh-CN" altLang="en-US" sz="1600"/>
          </a:p>
          <a:p>
            <a:endParaRPr lang="zh-CN" altLang="en-US" sz="1600"/>
          </a:p>
          <a:p>
            <a:r>
              <a:rPr lang="zh-CN" altLang="en-US" sz="1600"/>
              <a:t>1. 短期收入来源：设备销售、设备租赁和服务订阅费用。</a:t>
            </a:r>
            <a:endParaRPr lang="zh-CN" altLang="en-US" sz="1600"/>
          </a:p>
          <a:p>
            <a:r>
              <a:rPr lang="zh-CN" altLang="en-US" sz="1600"/>
              <a:t>2. 中期收入来源：扩大市场份额和提高服务收入。</a:t>
            </a:r>
            <a:endParaRPr lang="zh-CN" altLang="en-US" sz="1600"/>
          </a:p>
          <a:p>
            <a:r>
              <a:rPr lang="zh-CN" altLang="en-US" sz="1600"/>
              <a:t>3. 长期收入来源：数据分析服务、广告投放和其他增值服务。</a:t>
            </a:r>
            <a:endParaRPr lang="zh-CN" altLang="en-US" sz="1200"/>
          </a:p>
          <a:p>
            <a:endParaRPr lang="zh-CN" altLang="en-US" sz="1200"/>
          </a:p>
          <a:p>
            <a:endParaRPr lang="zh-CN" altLang="en-US" sz="1200"/>
          </a:p>
        </p:txBody>
      </p:sp>
      <p:sp>
        <p:nvSpPr>
          <p:cNvPr id="7" name="标题 6"/>
          <p:cNvSpPr>
            <a:spLocks noGrp="1"/>
          </p:cNvSpPr>
          <p:nvPr>
            <p:ph type="title"/>
          </p:nvPr>
        </p:nvSpPr>
        <p:spPr/>
        <p:txBody>
          <a:bodyPr/>
          <a:p>
            <a:r>
              <a:rPr lang="zh-CN" altLang="en-US">
                <a:sym typeface="+mn-ea"/>
              </a:rPr>
              <a:t>财务分析</a:t>
            </a:r>
            <a:endParaRPr lang="zh-CN" altLang="en-US"/>
          </a:p>
        </p:txBody>
      </p:sp>
    </p:spTree>
  </p:cSld>
  <p:clrMapOvr>
    <a:masterClrMapping/>
  </p:clrMapOvr>
  <p:transition>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策略分析</a:t>
            </a:r>
            <a:endParaRPr lang="zh-CN" altLang="en-US"/>
          </a:p>
        </p:txBody>
      </p:sp>
      <p:sp>
        <p:nvSpPr>
          <p:cNvPr id="3" name="文本框 2"/>
          <p:cNvSpPr txBox="1"/>
          <p:nvPr/>
        </p:nvSpPr>
        <p:spPr>
          <a:xfrm>
            <a:off x="8255" y="985520"/>
            <a:ext cx="8255635" cy="4276725"/>
          </a:xfrm>
          <a:prstGeom prst="rect">
            <a:avLst/>
          </a:prstGeom>
          <a:noFill/>
        </p:spPr>
        <p:txBody>
          <a:bodyPr wrap="square" rtlCol="0">
            <a:spAutoFit/>
          </a:bodyPr>
          <a:p>
            <a:r>
              <a:rPr lang="zh-CN" altLang="en-US" sz="1600">
                <a:latin typeface="宋体" panose="02010600030101010101" pitchFamily="2" charset="-122"/>
                <a:ea typeface="宋体" panose="02010600030101010101" pitchFamily="2" charset="-122"/>
                <a:cs typeface="宋体" panose="02010600030101010101" pitchFamily="2" charset="-122"/>
              </a:rPr>
              <a:t>产品策略：</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1. 定价策略：根据产品成本、市场竞争状况和消费者需求，制定合理的定价策略。</a:t>
            </a:r>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2. 促销策略：通过线上线下的宣传和推广活动，提高产品知名度和市场份额。</a:t>
            </a:r>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3. 服务策略：提供优质的客户服务，满足消费者的需求和期望。</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定价策略：根据产品成本、市场竞争状况和消费者需求，初步定价为每台设备 ¥2,000，每次远程闻菜服务 ¥20。随着市场竞争和成本的变化，可以根据实际情况调整价格策略。</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促销策略：</a:t>
            </a:r>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1. 免费试吃活动：在部分餐厅举办免费试吃活动，让消费者亲自体验产品的效果，提高产品口碑。</a:t>
            </a:r>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2. 优惠促销：通过打折、满减等促销活动，吸引消费者购买产品。</a:t>
            </a:r>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3. 用户评价：鼓励用户在应用程序中留下评价，帮助我们了解产品的优缺点，持续改进产品。</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经费预算</a:t>
            </a:r>
            <a:endParaRPr lang="zh-CN" altLang="en-US"/>
          </a:p>
        </p:txBody>
      </p:sp>
      <p:sp>
        <p:nvSpPr>
          <p:cNvPr id="4" name="文本框 3"/>
          <p:cNvSpPr txBox="1"/>
          <p:nvPr/>
        </p:nvSpPr>
        <p:spPr>
          <a:xfrm>
            <a:off x="158115" y="1084580"/>
            <a:ext cx="8114030" cy="5877560"/>
          </a:xfrm>
          <a:prstGeom prst="rect">
            <a:avLst/>
          </a:prstGeom>
          <a:noFill/>
        </p:spPr>
        <p:txBody>
          <a:bodyPr wrap="square" rtlCol="0">
            <a:spAutoFit/>
          </a:bodyPr>
          <a:p>
            <a:r>
              <a:rPr lang="zh-CN" altLang="en-US" sz="1600">
                <a:sym typeface="+mn-ea"/>
              </a:rPr>
              <a:t>经费预算</a:t>
            </a:r>
            <a:endParaRPr lang="zh-CN" altLang="en-US" sz="1600"/>
          </a:p>
          <a:p>
            <a:r>
              <a:rPr lang="zh-CN" altLang="en-US" sz="1600">
                <a:sym typeface="+mn-ea"/>
              </a:rPr>
              <a:t>根据各个环节的需求，制定详细的经费预算，以保证整个项目顺利进行。经费预算：</a:t>
            </a:r>
            <a:endParaRPr lang="zh-CN" altLang="en-US" sz="1600">
              <a:sym typeface="+mn-ea"/>
            </a:endParaRPr>
          </a:p>
          <a:p>
            <a:r>
              <a:rPr lang="zh-CN" altLang="en-US" sz="1600"/>
              <a:t>本项目的经费预算需要根据技术研发、市场推广等因素进行合理预算。</a:t>
            </a:r>
            <a:endParaRPr lang="zh-CN" altLang="en-US" sz="1600"/>
          </a:p>
          <a:p>
            <a:r>
              <a:rPr lang="zh-CN" altLang="en-US" sz="1600"/>
              <a:t>具体经费支出预算</a:t>
            </a:r>
            <a:endParaRPr lang="zh-CN" altLang="en-US" sz="1600"/>
          </a:p>
          <a:p>
            <a:endParaRPr lang="zh-CN" altLang="en-US" sz="1600"/>
          </a:p>
          <a:p>
            <a:r>
              <a:rPr lang="zh-CN" altLang="en-US" sz="1600"/>
              <a:t>1. 高灵敏度气味传感器：¥10,000</a:t>
            </a:r>
            <a:endParaRPr lang="zh-CN" altLang="en-US" sz="1600"/>
          </a:p>
          <a:p>
            <a:r>
              <a:rPr lang="zh-CN" altLang="en-US" sz="1600"/>
              <a:t>2. 高速数据传输设备：¥15,000</a:t>
            </a:r>
            <a:endParaRPr lang="zh-CN" altLang="en-US" sz="1600"/>
          </a:p>
          <a:p>
            <a:r>
              <a:rPr lang="zh-CN" altLang="en-US" sz="1600"/>
              <a:t>3. 用户设备控制设备：¥20,000</a:t>
            </a:r>
            <a:endParaRPr lang="zh-CN" altLang="en-US" sz="1600"/>
          </a:p>
          <a:p>
            <a:endParaRPr lang="zh-CN" altLang="en-US" sz="1600"/>
          </a:p>
          <a:p>
            <a:r>
              <a:rPr lang="zh-CN" altLang="en-US" sz="1600"/>
              <a:t>流动资产明细：</a:t>
            </a:r>
            <a:endParaRPr lang="zh-CN" altLang="en-US" sz="1600"/>
          </a:p>
          <a:p>
            <a:endParaRPr lang="zh-CN" altLang="en-US" sz="1600"/>
          </a:p>
          <a:p>
            <a:r>
              <a:rPr lang="zh-CN" altLang="en-US" sz="1600"/>
              <a:t>1. 初始启动资金：¥100,000</a:t>
            </a:r>
            <a:endParaRPr lang="zh-CN" altLang="en-US" sz="1600"/>
          </a:p>
          <a:p>
            <a:r>
              <a:rPr lang="zh-CN" altLang="en-US" sz="1600"/>
              <a:t>2. 应收账款：预计可收到一部分外卖平台的预定款项。</a:t>
            </a:r>
            <a:endParaRPr lang="zh-CN" altLang="en-US" sz="1600"/>
          </a:p>
          <a:p>
            <a:endParaRPr lang="zh-CN" altLang="en-US" sz="1600"/>
          </a:p>
          <a:p>
            <a:endParaRPr lang="zh-CN" altLang="en-US" sz="1600"/>
          </a:p>
          <a:p>
            <a:endParaRPr lang="zh-CN" altLang="en-US" sz="1600"/>
          </a:p>
          <a:p>
            <a:r>
              <a:rPr lang="zh-CN" altLang="en-US" sz="1600"/>
              <a:t>具体资金筹备</a:t>
            </a:r>
            <a:endParaRPr lang="zh-CN" altLang="en-US" sz="1600"/>
          </a:p>
          <a:p>
            <a:endParaRPr lang="zh-CN" altLang="en-US" sz="1600"/>
          </a:p>
          <a:p>
            <a:r>
              <a:rPr lang="zh-CN" altLang="en-US" sz="1600"/>
              <a:t>1. 研发资金：自有资金、政府补贴、银行贷款或风险投资。</a:t>
            </a:r>
            <a:endParaRPr lang="zh-CN" altLang="en-US" sz="1600"/>
          </a:p>
          <a:p>
            <a:r>
              <a:rPr lang="zh-CN" altLang="en-US" sz="1600"/>
              <a:t>2. 市场推广资金：自有资金、合作伙伴支持、银行贷款或风险投资。</a:t>
            </a:r>
            <a:endParaRPr lang="zh-CN" altLang="en-US" sz="1600"/>
          </a:p>
          <a:p>
            <a:r>
              <a:rPr lang="zh-CN" altLang="en-US" sz="1600"/>
              <a:t>3. 服务团队建设资金：自有资金、社会招聘、政府补贴。</a:t>
            </a:r>
            <a:endParaRPr lang="zh-CN" altLang="en-US" sz="1600"/>
          </a:p>
          <a:p>
            <a:r>
              <a:rPr lang="zh-CN" altLang="en-US" sz="1600"/>
              <a:t>4. 杂费资金：自有资金、银行贷款或风险投资。</a:t>
            </a:r>
            <a:endParaRPr lang="zh-CN" altLang="en-US" sz="1600"/>
          </a:p>
          <a:p>
            <a:endParaRPr lang="zh-CN" altLang="en-US" sz="1200"/>
          </a:p>
          <a:p>
            <a:endParaRPr lang="zh-CN" altLang="en-US"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利润预计</a:t>
            </a:r>
            <a:endParaRPr lang="zh-CN" altLang="en-US"/>
          </a:p>
        </p:txBody>
      </p:sp>
      <p:sp>
        <p:nvSpPr>
          <p:cNvPr id="4" name="文本框 3"/>
          <p:cNvSpPr txBox="1"/>
          <p:nvPr/>
        </p:nvSpPr>
        <p:spPr>
          <a:xfrm>
            <a:off x="43815" y="1429385"/>
            <a:ext cx="8286750" cy="645160"/>
          </a:xfrm>
          <a:prstGeom prst="rect">
            <a:avLst/>
          </a:prstGeom>
          <a:noFill/>
        </p:spPr>
        <p:txBody>
          <a:bodyPr wrap="square" rtlCol="0">
            <a:spAutoFit/>
          </a:bodyPr>
          <a:p>
            <a:r>
              <a:rPr lang="zh-CN" altLang="en-US">
                <a:sym typeface="+mn-ea"/>
              </a:rPr>
              <a:t>项目初期可能会产生一定的亏损，主要是由于研发成本和市场推广费用。随着产品的销售，预计在项目的第二年开始盈利，预期在第三年能达到一定的利润水平。</a:t>
            </a:r>
            <a:endParaRPr lang="zh-CN" altLang="en-US">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目标用户分析</a:t>
            </a:r>
            <a:endParaRPr lang="zh-CN" altLang="en-US"/>
          </a:p>
        </p:txBody>
      </p:sp>
      <p:sp>
        <p:nvSpPr>
          <p:cNvPr id="4" name="文本框 3"/>
          <p:cNvSpPr txBox="1"/>
          <p:nvPr/>
        </p:nvSpPr>
        <p:spPr>
          <a:xfrm>
            <a:off x="273685" y="1113790"/>
            <a:ext cx="7988935" cy="4523105"/>
          </a:xfrm>
          <a:prstGeom prst="rect">
            <a:avLst/>
          </a:prstGeom>
          <a:noFill/>
        </p:spPr>
        <p:txBody>
          <a:bodyPr wrap="square" rtlCol="0">
            <a:spAutoFit/>
          </a:bodyPr>
          <a:p>
            <a:r>
              <a:rPr lang="zh-CN" altLang="en-US">
                <a:sym typeface="+mn-ea"/>
              </a:rPr>
              <a:t>本项目的目标市场包括网络外卖平台、餐厅、酒店等场所，以及广大的消费者群体。通过产品的推广和宣传，逐步扩大市场份额，实现项目的商业价值。</a:t>
            </a:r>
            <a:endParaRPr lang="zh-CN" altLang="en-US"/>
          </a:p>
          <a:p>
            <a:endParaRPr lang="zh-CN" altLang="en-US"/>
          </a:p>
          <a:p>
            <a:r>
              <a:rPr lang="zh-CN" altLang="en-US"/>
              <a:t>我们的服务目标用户主要包括以下几类人群：</a:t>
            </a:r>
            <a:endParaRPr lang="zh-CN" altLang="en-US"/>
          </a:p>
          <a:p>
            <a:endParaRPr lang="zh-CN" altLang="en-US"/>
          </a:p>
          <a:p>
            <a:r>
              <a:rPr lang="zh-CN" altLang="en-US"/>
              <a:t>1. 网络外卖平台用户：这部分用户是远程闻菜功能的主要使用群体。他们可以在等待外卖送达的过程中，使用远程闻菜功能，提前感受美食的香味，提高等待过程中的用户体验。</a:t>
            </a:r>
            <a:endParaRPr lang="zh-CN" altLang="en-US"/>
          </a:p>
          <a:p>
            <a:endParaRPr lang="zh-CN" altLang="en-US"/>
          </a:p>
          <a:p>
            <a:r>
              <a:rPr lang="zh-CN" altLang="en-US"/>
              <a:t>2. 餐厅和酒店用户：这部分用户包括餐厅和酒店的工作人员和客人。工作人员可以使用远程闻菜功能，提高菜品的制作效率和质量。客人可以在用餐前，通过远程闻菜功能，了解菜品的口味和特点，提高用餐体验。</a:t>
            </a:r>
            <a:endParaRPr lang="zh-CN" altLang="en-US"/>
          </a:p>
          <a:p>
            <a:endParaRPr lang="zh-CN" altLang="en-US"/>
          </a:p>
          <a:p>
            <a:r>
              <a:rPr lang="zh-CN" altLang="en-US"/>
              <a:t>3. 普通消费者：这部分用户可能是对美食有一定好奇心和追求的消费者。他们可能会在家中尝试使用远程闻菜功能，享受美食带来的乐趣。</a:t>
            </a:r>
            <a:endParaRPr lang="zh-CN" altLang="en-US"/>
          </a:p>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30810" y="1049020"/>
            <a:ext cx="8276590" cy="6000750"/>
          </a:xfrm>
          <a:prstGeom prst="rect">
            <a:avLst/>
          </a:prstGeom>
          <a:noFill/>
        </p:spPr>
        <p:txBody>
          <a:bodyPr wrap="square" rtlCol="0">
            <a:spAutoFit/>
          </a:bodyPr>
          <a:p>
            <a:r>
              <a:rPr lang="en-US" altLang="zh-CN" sz="1600">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 技术风险：技术风险可能来自于项目技术的不成熟、技术难题难以解决、设备性能，算法准确性、技术更新换代快等方面。</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a:sym typeface="+mn-ea"/>
              </a:rPr>
              <a:t>2.</a:t>
            </a:r>
            <a:r>
              <a:rPr lang="zh-CN" altLang="en-US" sz="1600">
                <a:sym typeface="+mn-ea"/>
              </a:rPr>
              <a:t>管理风险</a:t>
            </a:r>
            <a:endParaRPr lang="zh-CN" altLang="en-US" sz="1600"/>
          </a:p>
          <a:p>
            <a:r>
              <a:rPr lang="zh-CN" altLang="en-US" sz="1600">
                <a:sym typeface="+mn-ea"/>
              </a:rPr>
              <a:t> . 团队协作：团队成员间的沟通和协作可能出现问题。</a:t>
            </a:r>
            <a:endParaRPr lang="zh-CN" altLang="en-US" sz="1600"/>
          </a:p>
          <a:p>
            <a:r>
              <a:rPr lang="zh-CN" altLang="en-US" sz="1600">
                <a:sym typeface="+mn-ea"/>
              </a:rPr>
              <a:t> . 进度控制：项目进度可能受到团队成员、技术难题等因素的影响。</a:t>
            </a:r>
            <a:endParaRPr lang="zh-CN" altLang="en-US" sz="1600"/>
          </a:p>
          <a:p>
            <a:r>
              <a:rPr lang="en-US" altLang="zh-CN" sz="1600">
                <a:sym typeface="+mn-ea"/>
              </a:rPr>
              <a:t>3.   </a:t>
            </a:r>
            <a:r>
              <a:rPr lang="zh-CN" altLang="en-US" sz="1600">
                <a:sym typeface="+mn-ea"/>
              </a:rPr>
              <a:t>资产风险</a:t>
            </a:r>
            <a:endParaRPr lang="zh-CN" altLang="en-US" sz="1600"/>
          </a:p>
          <a:p>
            <a:r>
              <a:rPr lang="zh-CN" altLang="en-US" sz="1600">
                <a:sym typeface="+mn-ea"/>
              </a:rPr>
              <a:t>. 设备研发失败的风险。</a:t>
            </a:r>
            <a:endParaRPr lang="zh-CN" altLang="en-US" sz="1600"/>
          </a:p>
          <a:p>
            <a:r>
              <a:rPr lang="zh-CN" altLang="en-US" sz="1600">
                <a:sym typeface="+mn-ea"/>
              </a:rPr>
              <a:t>. 市场推广不成功的风险。</a:t>
            </a:r>
            <a:endParaRPr lang="zh-CN" altLang="en-US" sz="1600"/>
          </a:p>
          <a:p>
            <a:r>
              <a:rPr lang="zh-CN" altLang="en-US" sz="1600">
                <a:sym typeface="+mn-ea"/>
              </a:rPr>
              <a:t>. 技术泄露的风险。</a:t>
            </a:r>
            <a:endParaRPr lang="zh-CN" altLang="en-US" sz="1600">
              <a:sym typeface="+mn-ea"/>
            </a:endParaRPr>
          </a:p>
          <a:p>
            <a:r>
              <a:rPr lang="zh-CN" altLang="en-US" sz="1600">
                <a:sym typeface="+mn-ea"/>
              </a:rPr>
              <a:t>. 设备在复杂环境下的性能稳定性。</a:t>
            </a:r>
            <a:endParaRPr lang="zh-CN" altLang="en-US" sz="1600"/>
          </a:p>
          <a:p>
            <a:r>
              <a:rPr lang="zh-CN" altLang="en-US" sz="1600">
                <a:sym typeface="+mn-ea"/>
              </a:rPr>
              <a:t>. 用户数据的安全性和隐私保护。</a:t>
            </a:r>
            <a:endParaRPr lang="zh-CN" altLang="en-US" sz="1600">
              <a:sym typeface="+mn-ea"/>
            </a:endParaRPr>
          </a:p>
          <a:p>
            <a:r>
              <a:rPr lang="zh-CN" altLang="en-US" sz="1600">
                <a:sym typeface="+mn-ea"/>
              </a:rPr>
              <a:t>. 固定资产风险：固定资产可能因市场变化、技术更新等因素而贬值或失效。</a:t>
            </a:r>
            <a:endParaRPr lang="zh-CN" altLang="en-US" sz="1600">
              <a:sym typeface="+mn-ea"/>
            </a:endParaRPr>
          </a:p>
          <a:p>
            <a:r>
              <a:rPr lang="zh-CN" altLang="en-US" sz="1600"/>
              <a:t>. 流动资产风险：流动资产可能因市场波动、资金短缺等因素而无法正常周转。</a:t>
            </a:r>
            <a:endParaRPr lang="zh-CN" altLang="en-US" sz="1600"/>
          </a:p>
          <a:p>
            <a:r>
              <a:rPr lang="en-US" altLang="zh-CN" sz="1600">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  市场风险：市场风险可能来自于市场需求不稳定、竞争激烈、市场推广难度大等方面。</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  财务风险：财务风险可能来自于投资回报周期长、成本控制不当、财务管理不善等方面。</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  法律法规风险：法律法规风险可能来自于违反相关法律法规、政策变动等方面。</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a:sym typeface="+mn-ea"/>
              </a:rPr>
              <a:t>7.    </a:t>
            </a:r>
            <a:r>
              <a:rPr lang="zh-CN" altLang="en-US" sz="1600">
                <a:sym typeface="+mn-ea"/>
              </a:rPr>
              <a:t>破产对策</a:t>
            </a:r>
            <a:endParaRPr lang="zh-CN" altLang="en-US" sz="1600"/>
          </a:p>
          <a:p>
            <a:r>
              <a:rPr lang="zh-CN" altLang="en-US" sz="1600">
                <a:sym typeface="+mn-ea"/>
              </a:rPr>
              <a:t>. 建立风险应对机制，定期进行财务风险评估。</a:t>
            </a:r>
            <a:endParaRPr lang="zh-CN" altLang="en-US" sz="1600"/>
          </a:p>
          <a:p>
            <a:r>
              <a:rPr lang="zh-CN" altLang="en-US" sz="1600">
                <a:sym typeface="+mn-ea"/>
              </a:rPr>
              <a:t>. 建立良好的客户关系，提高客户的满意度和忠诚度，降低客户流失风险。</a:t>
            </a:r>
            <a:endParaRPr lang="zh-CN" altLang="en-US" sz="1600"/>
          </a:p>
          <a:p>
            <a:r>
              <a:rPr lang="zh-CN" altLang="en-US" sz="1600">
                <a:sym typeface="+mn-ea"/>
              </a:rPr>
              <a:t>. 建立多元化的销售渠道，降低对单一渠道的依赖。</a:t>
            </a:r>
            <a:endParaRPr lang="zh-CN" altLang="en-US" sz="1600"/>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标题 5"/>
          <p:cNvSpPr>
            <a:spLocks noGrp="1"/>
          </p:cNvSpPr>
          <p:nvPr>
            <p:ph type="title"/>
          </p:nvPr>
        </p:nvSpPr>
        <p:spPr/>
        <p:txBody>
          <a:bodyPr/>
          <a:p>
            <a:r>
              <a:rPr lang="zh-CN" altLang="en-US">
                <a:sym typeface="+mn-ea"/>
              </a:rPr>
              <a:t>风险分析 </a:t>
            </a:r>
            <a:endParaRPr lang="zh-CN" altLang="en-US"/>
          </a:p>
        </p:txBody>
      </p:sp>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150" y="1128395"/>
            <a:ext cx="8265795" cy="4831080"/>
          </a:xfrm>
          <a:prstGeom prst="rect">
            <a:avLst/>
          </a:prstGeom>
          <a:noFill/>
        </p:spPr>
        <p:txBody>
          <a:bodyPr wrap="square" rtlCol="0">
            <a:spAutoFit/>
          </a:bodyPr>
          <a:p>
            <a:r>
              <a:rPr lang="zh-CN" altLang="en-US" sz="1400">
                <a:sym typeface="+mn-ea"/>
              </a:rPr>
              <a:t>1. 气味识别技术：项目采用先进的气味识别技术，能够准确地捕捉到食物的气味特征，并将其转换为数字化信息，实现远程闻菜功能。</a:t>
            </a:r>
            <a:endParaRPr lang="zh-CN" altLang="en-US" sz="1400">
              <a:sym typeface="+mn-ea"/>
            </a:endParaRPr>
          </a:p>
          <a:p>
            <a:endParaRPr lang="zh-CN" altLang="en-US" sz="1400">
              <a:sym typeface="+mn-ea"/>
            </a:endParaRPr>
          </a:p>
          <a:p>
            <a:r>
              <a:rPr lang="zh-CN" altLang="en-US" sz="1400">
                <a:sym typeface="+mn-ea"/>
              </a:rPr>
              <a:t>2. 物联网技术：项目利用物联网技术，将气味数据传输至用户设备，实现远程闻菜功能。这种实时传输技术能够保证用户在任何地点都能够获取到食物的气味信息。</a:t>
            </a:r>
            <a:endParaRPr lang="zh-CN" altLang="en-US" sz="1400">
              <a:sym typeface="+mn-ea"/>
            </a:endParaRPr>
          </a:p>
          <a:p>
            <a:endParaRPr lang="zh-CN" altLang="en-US" sz="1400">
              <a:sym typeface="+mn-ea"/>
            </a:endParaRPr>
          </a:p>
          <a:p>
            <a:r>
              <a:rPr lang="zh-CN" altLang="en-US" sz="1400">
                <a:sym typeface="+mn-ea"/>
              </a:rPr>
              <a:t>3. 大数据和人工智能：项目运用大数据和人工智能技术对气味信息进行分析和处理，实现对气味特征的深入理解和挖掘。同时，基于用户反馈和行为数据，不断优化算法和功能，提供更精准的气味信息和服务。</a:t>
            </a:r>
            <a:endParaRPr lang="zh-CN" altLang="en-US" sz="1400">
              <a:sym typeface="+mn-ea"/>
            </a:endParaRPr>
          </a:p>
          <a:p>
            <a:endParaRPr lang="zh-CN" altLang="en-US" sz="1400">
              <a:sym typeface="+mn-ea"/>
            </a:endParaRPr>
          </a:p>
          <a:p>
            <a:r>
              <a:rPr lang="zh-CN" altLang="en-US" sz="1400">
                <a:sym typeface="+mn-ea"/>
              </a:rPr>
              <a:t>4. 高保真模拟：项目采用高保真模拟技术，能够高度还原食物的气味特征，为用户带来更为真实和沉浸式的体验。</a:t>
            </a:r>
            <a:endParaRPr lang="zh-CN" altLang="en-US" sz="1400">
              <a:sym typeface="+mn-ea"/>
            </a:endParaRPr>
          </a:p>
          <a:p>
            <a:endParaRPr lang="zh-CN" altLang="en-US" sz="1400">
              <a:sym typeface="+mn-ea"/>
            </a:endParaRPr>
          </a:p>
          <a:p>
            <a:r>
              <a:rPr lang="zh-CN" altLang="en-US" sz="1400">
                <a:sym typeface="+mn-ea"/>
              </a:rPr>
              <a:t>5. 低功耗与网络稳定性：项目采用低功耗技术和稳定的网络连接，保证气味数据的实时传输和接收，提高用户体验的满意度。</a:t>
            </a:r>
            <a:endParaRPr lang="zh-CN" altLang="en-US" sz="1400">
              <a:sym typeface="+mn-ea"/>
            </a:endParaRPr>
          </a:p>
          <a:p>
            <a:endParaRPr lang="zh-CN" altLang="en-US" sz="1400">
              <a:sym typeface="+mn-ea"/>
            </a:endParaRPr>
          </a:p>
          <a:p>
            <a:r>
              <a:rPr lang="zh-CN" altLang="en-US" sz="1400">
                <a:sym typeface="+mn-ea"/>
              </a:rPr>
              <a:t>通过以上核心技术优势，项目能够在远程闻菜功能方面表现出色，为用户带来独特的用餐体验和便捷的服务。同时，项目也将在技术创新和市场竞争中具有较强的竞争力。</a:t>
            </a:r>
            <a:endParaRPr lang="zh-CN" altLang="en-US" sz="1400">
              <a:sym typeface="+mn-ea"/>
            </a:endParaRPr>
          </a:p>
          <a:p>
            <a:endParaRPr lang="zh-CN" altLang="en-US" sz="1400">
              <a:sym typeface="+mn-ea"/>
            </a:endParaRPr>
          </a:p>
          <a:p>
            <a:r>
              <a:rPr lang="zh-CN" altLang="en-US" sz="1400">
                <a:sym typeface="+mn-ea"/>
              </a:rPr>
              <a:t>需要的技术 </a:t>
            </a:r>
            <a:endParaRPr lang="zh-CN" altLang="en-US" sz="1400">
              <a:sym typeface="+mn-ea"/>
            </a:endParaRPr>
          </a:p>
          <a:p>
            <a:r>
              <a:rPr lang="zh-CN" altLang="en-US" sz="1400">
                <a:sym typeface="+mn-ea"/>
              </a:rPr>
              <a:t>人工智能、物联网、云计算、物流管理和数据挖掘技术等。</a:t>
            </a:r>
            <a:endParaRPr lang="zh-CN" altLang="en-US" sz="1400">
              <a:sym typeface="+mn-ea"/>
            </a:endParaRPr>
          </a:p>
          <a:p>
            <a:endParaRPr lang="zh-CN" altLang="en-US" sz="1400">
              <a:sym typeface="+mn-ea"/>
            </a:endParaRPr>
          </a:p>
        </p:txBody>
      </p:sp>
      <p:sp>
        <p:nvSpPr>
          <p:cNvPr id="6" name="标题 5"/>
          <p:cNvSpPr>
            <a:spLocks noGrp="1"/>
          </p:cNvSpPr>
          <p:nvPr>
            <p:ph type="title"/>
          </p:nvPr>
        </p:nvSpPr>
        <p:spPr/>
        <p:txBody>
          <a:bodyPr/>
          <a:p>
            <a:r>
              <a:rPr lang="zh-CN" altLang="en-US"/>
              <a:t>核心技术优势</a:t>
            </a:r>
            <a:endParaRPr lang="zh-CN" altLang="en-US"/>
          </a:p>
        </p:txBody>
      </p:sp>
    </p:spTree>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ext Box 3"/>
          <p:cNvSpPr txBox="1"/>
          <p:nvPr/>
        </p:nvSpPr>
        <p:spPr>
          <a:xfrm>
            <a:off x="1660525" y="722313"/>
            <a:ext cx="184150" cy="366712"/>
          </a:xfrm>
          <a:prstGeom prst="rect">
            <a:avLst/>
          </a:prstGeom>
          <a:noFill/>
          <a:ln w="9525">
            <a:noFill/>
          </a:ln>
        </p:spPr>
        <p:txBody>
          <a:bodyPr wrap="none">
            <a:spAutoFit/>
          </a:bodyPr>
          <a:p>
            <a:endParaRPr lang="zh-CN" altLang="en-US" dirty="0">
              <a:latin typeface="Arial" panose="020B0604020202020204" pitchFamily="34" charset="0"/>
              <a:ea typeface="宋体" panose="02010600030101010101" pitchFamily="2" charset="-122"/>
            </a:endParaRPr>
          </a:p>
        </p:txBody>
      </p:sp>
      <p:sp>
        <p:nvSpPr>
          <p:cNvPr id="88110"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ln>
          <a:effectLst/>
        </p:spPr>
        <p:txBody>
          <a:bodyPr wrap="none" anchor="ctr"/>
          <a:p>
            <a:endParaRPr lang="zh-CN" altLang="en-US" dirty="0">
              <a:latin typeface="Arial" panose="020B0604020202020204" pitchFamily="34" charset="0"/>
            </a:endParaRPr>
          </a:p>
        </p:txBody>
      </p:sp>
      <p:sp>
        <p:nvSpPr>
          <p:cNvPr id="88111" name="AutoShape 47"/>
          <p:cNvSpPr>
            <a:spLocks noChangeArrowheads="1"/>
          </p:cNvSpPr>
          <p:nvPr/>
        </p:nvSpPr>
        <p:spPr bwMode="ltGray">
          <a:xfrm rot="5400000" flipH="1">
            <a:off x="-2000409" y="1977231"/>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bg2">
                  <a:alpha val="56000"/>
                </a:schemeClr>
              </a:gs>
              <a:gs pos="100000">
                <a:schemeClr val="bg2">
                  <a:gamma/>
                  <a:tint val="0"/>
                  <a:invGamma/>
                  <a:alpha val="48000"/>
                </a:schemeClr>
              </a:gs>
            </a:gsLst>
            <a:lin ang="5400000" scaled="1"/>
          </a:gradFill>
          <a:ln w="0" algn="ctr">
            <a:noFill/>
            <a:miter lim="800000"/>
          </a:ln>
          <a:effectLst/>
        </p:spPr>
        <p:txBody>
          <a:bodyPr wrap="none" anchor="ctr"/>
          <a:p>
            <a:endParaRPr lang="zh-CN" altLang="en-US" dirty="0">
              <a:latin typeface="Arial" panose="020B0604020202020204" pitchFamily="34" charset="0"/>
            </a:endParaRPr>
          </a:p>
        </p:txBody>
      </p:sp>
      <p:grpSp>
        <p:nvGrpSpPr>
          <p:cNvPr id="11274" name="Group 53"/>
          <p:cNvGrpSpPr/>
          <p:nvPr/>
        </p:nvGrpSpPr>
        <p:grpSpPr>
          <a:xfrm>
            <a:off x="1074420" y="1567498"/>
            <a:ext cx="381000" cy="381000"/>
            <a:chOff x="2078" y="1680"/>
            <a:chExt cx="1615" cy="1615"/>
          </a:xfrm>
        </p:grpSpPr>
        <p:sp>
          <p:nvSpPr>
            <p:cNvPr id="11303" name="Oval 54"/>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11304" name="Oval 55"/>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88120" name="Oval 56"/>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11306" name="Oval 57"/>
            <p:cNvSpPr/>
            <p:nvPr/>
          </p:nvSpPr>
          <p:spPr>
            <a:xfrm>
              <a:off x="2254" y="1856"/>
              <a:ext cx="1262" cy="1264"/>
            </a:xfrm>
            <a:prstGeom prst="ellipse">
              <a:avLst/>
            </a:prstGeom>
            <a:gradFill rotWithShape="1">
              <a:gsLst>
                <a:gs pos="0">
                  <a:srgbClr val="000000"/>
                </a:gs>
                <a:gs pos="100000">
                  <a:srgbClr val="FFCC00"/>
                </a:gs>
              </a:gsLst>
              <a:lin ang="27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88122" name="Oval 58"/>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11308" name="Oval 59"/>
            <p:cNvSpPr/>
            <p:nvPr/>
          </p:nvSpPr>
          <p:spPr>
            <a:xfrm>
              <a:off x="2337" y="1939"/>
              <a:ext cx="1096" cy="1098"/>
            </a:xfrm>
            <a:prstGeom prst="ellipse">
              <a:avLst/>
            </a:prstGeom>
            <a:gradFill rotWithShape="1">
              <a:gsLst>
                <a:gs pos="0">
                  <a:srgbClr val="FFCC00"/>
                </a:gs>
                <a:gs pos="100000">
                  <a:srgbClr val="7C6300"/>
                </a:gs>
              </a:gsLst>
              <a:lin ang="2700000" scaled="1"/>
              <a:tileRect/>
            </a:gradFill>
            <a:ln w="38100">
              <a:noFill/>
            </a:ln>
          </p:spPr>
          <p:txBody>
            <a:bodyPr anchor="ctr" anchorCtr="0">
              <a:spAutoFit/>
            </a:bodyPr>
            <a:p>
              <a:endParaRPr lang="zh-CN" altLang="en-US" dirty="0">
                <a:latin typeface="Arial" panose="020B0604020202020204" pitchFamily="34" charset="0"/>
              </a:endParaRPr>
            </a:p>
          </p:txBody>
        </p:sp>
      </p:grpSp>
      <p:grpSp>
        <p:nvGrpSpPr>
          <p:cNvPr id="11275" name="Group 60"/>
          <p:cNvGrpSpPr/>
          <p:nvPr/>
        </p:nvGrpSpPr>
        <p:grpSpPr>
          <a:xfrm>
            <a:off x="1599565" y="2081213"/>
            <a:ext cx="381000" cy="381000"/>
            <a:chOff x="2078" y="1680"/>
            <a:chExt cx="1615" cy="1615"/>
          </a:xfrm>
        </p:grpSpPr>
        <p:sp>
          <p:nvSpPr>
            <p:cNvPr id="11297" name="Oval 61"/>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11298" name="Oval 62"/>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88127" name="Oval 63"/>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11300" name="Oval 64"/>
            <p:cNvSpPr/>
            <p:nvPr/>
          </p:nvSpPr>
          <p:spPr>
            <a:xfrm>
              <a:off x="2254" y="1856"/>
              <a:ext cx="1262" cy="1264"/>
            </a:xfrm>
            <a:prstGeom prst="ellipse">
              <a:avLst/>
            </a:prstGeom>
            <a:gradFill rotWithShape="1">
              <a:gsLst>
                <a:gs pos="0">
                  <a:srgbClr val="000000"/>
                </a:gs>
                <a:gs pos="100000">
                  <a:srgbClr val="48BE67"/>
                </a:gs>
              </a:gsLst>
              <a:lin ang="27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88129" name="Oval 65"/>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11302" name="Oval 66"/>
            <p:cNvSpPr/>
            <p:nvPr/>
          </p:nvSpPr>
          <p:spPr>
            <a:xfrm>
              <a:off x="2337" y="1939"/>
              <a:ext cx="1096" cy="1098"/>
            </a:xfrm>
            <a:prstGeom prst="ellipse">
              <a:avLst/>
            </a:prstGeom>
            <a:gradFill rotWithShape="1">
              <a:gsLst>
                <a:gs pos="0">
                  <a:srgbClr val="48BE67"/>
                </a:gs>
                <a:gs pos="100000">
                  <a:srgbClr val="235C32"/>
                </a:gs>
              </a:gsLst>
              <a:lin ang="2700000" scaled="1"/>
              <a:tileRect/>
            </a:gradFill>
            <a:ln w="38100">
              <a:noFill/>
            </a:ln>
          </p:spPr>
          <p:txBody>
            <a:bodyPr anchor="ctr" anchorCtr="0">
              <a:spAutoFit/>
            </a:bodyPr>
            <a:p>
              <a:endParaRPr lang="zh-CN" altLang="en-US" dirty="0">
                <a:latin typeface="Arial" panose="020B0604020202020204" pitchFamily="34" charset="0"/>
              </a:endParaRPr>
            </a:p>
          </p:txBody>
        </p:sp>
      </p:grpSp>
      <p:grpSp>
        <p:nvGrpSpPr>
          <p:cNvPr id="11276" name="Group 67"/>
          <p:cNvGrpSpPr/>
          <p:nvPr/>
        </p:nvGrpSpPr>
        <p:grpSpPr>
          <a:xfrm>
            <a:off x="2038350" y="2887028"/>
            <a:ext cx="381000" cy="381000"/>
            <a:chOff x="2078" y="1680"/>
            <a:chExt cx="1615" cy="1615"/>
          </a:xfrm>
        </p:grpSpPr>
        <p:sp>
          <p:nvSpPr>
            <p:cNvPr id="11291" name="Oval 68"/>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11292" name="Oval 69"/>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88134" name="Oval 70"/>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11294" name="Oval 71"/>
            <p:cNvSpPr/>
            <p:nvPr/>
          </p:nvSpPr>
          <p:spPr>
            <a:xfrm>
              <a:off x="2254" y="1856"/>
              <a:ext cx="1262" cy="1264"/>
            </a:xfrm>
            <a:prstGeom prst="ellipse">
              <a:avLst/>
            </a:prstGeom>
            <a:gradFill rotWithShape="1">
              <a:gsLst>
                <a:gs pos="0">
                  <a:srgbClr val="21B3E1"/>
                </a:gs>
                <a:gs pos="100000">
                  <a:srgbClr val="0F5368"/>
                </a:gs>
              </a:gsLst>
              <a:lin ang="54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88136" name="Oval 72"/>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11296" name="Oval 73"/>
            <p:cNvSpPr/>
            <p:nvPr/>
          </p:nvSpPr>
          <p:spPr>
            <a:xfrm>
              <a:off x="2337" y="1939"/>
              <a:ext cx="1096" cy="1098"/>
            </a:xfrm>
            <a:prstGeom prst="ellipse">
              <a:avLst/>
            </a:prstGeom>
            <a:gradFill rotWithShape="1">
              <a:gsLst>
                <a:gs pos="0">
                  <a:srgbClr val="21B3E1"/>
                </a:gs>
                <a:gs pos="100000">
                  <a:srgbClr val="10576D"/>
                </a:gs>
              </a:gsLst>
              <a:lin ang="2700000" scaled="1"/>
              <a:tileRect/>
            </a:gradFill>
            <a:ln w="38100">
              <a:noFill/>
            </a:ln>
          </p:spPr>
          <p:txBody>
            <a:bodyPr anchor="ctr" anchorCtr="0">
              <a:spAutoFit/>
            </a:bodyPr>
            <a:p>
              <a:endParaRPr lang="zh-CN" altLang="en-US" dirty="0">
                <a:latin typeface="Arial" panose="020B0604020202020204" pitchFamily="34" charset="0"/>
              </a:endParaRPr>
            </a:p>
          </p:txBody>
        </p:sp>
      </p:grpSp>
      <p:grpSp>
        <p:nvGrpSpPr>
          <p:cNvPr id="11277" name="Group 74"/>
          <p:cNvGrpSpPr/>
          <p:nvPr/>
        </p:nvGrpSpPr>
        <p:grpSpPr>
          <a:xfrm>
            <a:off x="2132330" y="3490278"/>
            <a:ext cx="381000" cy="381000"/>
            <a:chOff x="2078" y="1680"/>
            <a:chExt cx="1615" cy="1615"/>
          </a:xfrm>
        </p:grpSpPr>
        <p:sp>
          <p:nvSpPr>
            <p:cNvPr id="11285" name="Oval 75"/>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11286" name="Oval 76"/>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88141" name="Oval 77"/>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11288" name="Oval 78"/>
            <p:cNvSpPr/>
            <p:nvPr/>
          </p:nvSpPr>
          <p:spPr>
            <a:xfrm>
              <a:off x="2254" y="1856"/>
              <a:ext cx="1262" cy="1264"/>
            </a:xfrm>
            <a:prstGeom prst="ellipse">
              <a:avLst/>
            </a:prstGeom>
            <a:gradFill rotWithShape="1">
              <a:gsLst>
                <a:gs pos="0">
                  <a:srgbClr val="000000"/>
                </a:gs>
                <a:gs pos="100000">
                  <a:srgbClr val="8D67E1"/>
                </a:gs>
              </a:gsLst>
              <a:lin ang="27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88143" name="Oval 79"/>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11290" name="Oval 80"/>
            <p:cNvSpPr/>
            <p:nvPr/>
          </p:nvSpPr>
          <p:spPr>
            <a:xfrm>
              <a:off x="2337" y="1939"/>
              <a:ext cx="1096" cy="1098"/>
            </a:xfrm>
            <a:prstGeom prst="ellipse">
              <a:avLst/>
            </a:prstGeom>
            <a:gradFill rotWithShape="1">
              <a:gsLst>
                <a:gs pos="0">
                  <a:srgbClr val="8D67E1"/>
                </a:gs>
                <a:gs pos="100000">
                  <a:srgbClr val="45326D"/>
                </a:gs>
              </a:gsLst>
              <a:lin ang="2700000" scaled="1"/>
              <a:tileRect/>
            </a:gradFill>
            <a:ln w="38100">
              <a:noFill/>
            </a:ln>
          </p:spPr>
          <p:txBody>
            <a:bodyPr anchor="ctr" anchorCtr="0">
              <a:spAutoFit/>
            </a:bodyPr>
            <a:p>
              <a:endParaRPr lang="zh-CN" altLang="en-US" dirty="0">
                <a:latin typeface="Arial" panose="020B0604020202020204" pitchFamily="34" charset="0"/>
              </a:endParaRPr>
            </a:p>
          </p:txBody>
        </p:sp>
      </p:grpSp>
      <p:grpSp>
        <p:nvGrpSpPr>
          <p:cNvPr id="11278" name="Group 81"/>
          <p:cNvGrpSpPr/>
          <p:nvPr/>
        </p:nvGrpSpPr>
        <p:grpSpPr>
          <a:xfrm>
            <a:off x="2116455" y="4085273"/>
            <a:ext cx="355600" cy="381000"/>
            <a:chOff x="2078" y="1680"/>
            <a:chExt cx="1615" cy="1615"/>
          </a:xfrm>
        </p:grpSpPr>
        <p:sp>
          <p:nvSpPr>
            <p:cNvPr id="11279" name="Oval 82"/>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11280" name="Oval 83"/>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88148" name="Oval 8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11282" name="Oval 85"/>
            <p:cNvSpPr/>
            <p:nvPr/>
          </p:nvSpPr>
          <p:spPr>
            <a:xfrm>
              <a:off x="2254" y="1856"/>
              <a:ext cx="1262" cy="1264"/>
            </a:xfrm>
            <a:prstGeom prst="ellipse">
              <a:avLst/>
            </a:prstGeom>
            <a:gradFill rotWithShape="1">
              <a:gsLst>
                <a:gs pos="0">
                  <a:srgbClr val="000000"/>
                </a:gs>
                <a:gs pos="100000">
                  <a:srgbClr val="E35E23"/>
                </a:gs>
              </a:gsLst>
              <a:lin ang="27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88150" name="Oval 8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11284" name="Oval 87"/>
            <p:cNvSpPr/>
            <p:nvPr/>
          </p:nvSpPr>
          <p:spPr>
            <a:xfrm>
              <a:off x="2337" y="1939"/>
              <a:ext cx="1096" cy="1098"/>
            </a:xfrm>
            <a:prstGeom prst="ellipse">
              <a:avLst/>
            </a:prstGeom>
            <a:gradFill rotWithShape="1">
              <a:gsLst>
                <a:gs pos="0">
                  <a:srgbClr val="E35E23"/>
                </a:gs>
                <a:gs pos="100000">
                  <a:srgbClr val="6E2E11"/>
                </a:gs>
              </a:gsLst>
              <a:lin ang="2700000" scaled="1"/>
              <a:tileRect/>
            </a:gradFill>
            <a:ln w="38100">
              <a:noFill/>
            </a:ln>
          </p:spPr>
          <p:txBody>
            <a:bodyPr anchor="ctr" anchorCtr="0">
              <a:spAutoFit/>
            </a:bodyPr>
            <a:p>
              <a:endParaRPr lang="zh-CN" altLang="en-US" dirty="0">
                <a:latin typeface="Arial" panose="020B0604020202020204" pitchFamily="34" charset="0"/>
              </a:endParaRPr>
            </a:p>
          </p:txBody>
        </p:sp>
      </p:grpSp>
      <p:sp>
        <p:nvSpPr>
          <p:cNvPr id="3" name="标题 2"/>
          <p:cNvSpPr>
            <a:spLocks noGrp="1"/>
          </p:cNvSpPr>
          <p:nvPr>
            <p:ph type="title"/>
          </p:nvPr>
        </p:nvSpPr>
        <p:spPr/>
        <p:txBody>
          <a:bodyPr/>
          <a:p>
            <a:r>
              <a:rPr lang="zh-CN" altLang="en-US">
                <a:ea typeface="宋体" panose="02010600030101010101" pitchFamily="2" charset="-122"/>
              </a:rPr>
              <a:t>目录</a:t>
            </a:r>
            <a:endParaRPr lang="zh-CN" altLang="en-US">
              <a:ea typeface="宋体" panose="02010600030101010101" pitchFamily="2" charset="-122"/>
            </a:endParaRPr>
          </a:p>
        </p:txBody>
      </p:sp>
      <p:grpSp>
        <p:nvGrpSpPr>
          <p:cNvPr id="4" name="Group 81"/>
          <p:cNvGrpSpPr/>
          <p:nvPr/>
        </p:nvGrpSpPr>
        <p:grpSpPr>
          <a:xfrm>
            <a:off x="1682115" y="5067618"/>
            <a:ext cx="355600" cy="381000"/>
            <a:chOff x="2078" y="1680"/>
            <a:chExt cx="1615" cy="1615"/>
          </a:xfrm>
        </p:grpSpPr>
        <p:sp>
          <p:nvSpPr>
            <p:cNvPr id="5" name="Oval 82"/>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6" name="Oval 83"/>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7" name="Oval 8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8" name="Oval 85"/>
            <p:cNvSpPr/>
            <p:nvPr/>
          </p:nvSpPr>
          <p:spPr>
            <a:xfrm>
              <a:off x="2254" y="1856"/>
              <a:ext cx="1262" cy="1264"/>
            </a:xfrm>
            <a:prstGeom prst="ellipse">
              <a:avLst/>
            </a:prstGeom>
            <a:gradFill rotWithShape="1">
              <a:gsLst>
                <a:gs pos="0">
                  <a:srgbClr val="000000"/>
                </a:gs>
                <a:gs pos="100000">
                  <a:srgbClr val="E35E23"/>
                </a:gs>
              </a:gsLst>
              <a:lin ang="27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9" name="Oval 8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10" name="Oval 87"/>
            <p:cNvSpPr/>
            <p:nvPr/>
          </p:nvSpPr>
          <p:spPr>
            <a:xfrm>
              <a:off x="2337" y="1939"/>
              <a:ext cx="1096" cy="1098"/>
            </a:xfrm>
            <a:prstGeom prst="ellipse">
              <a:avLst/>
            </a:prstGeom>
            <a:solidFill>
              <a:schemeClr val="accent6">
                <a:lumMod val="75000"/>
              </a:schemeClr>
            </a:solidFill>
            <a:ln w="38100">
              <a:noFill/>
            </a:ln>
          </p:spPr>
          <p:txBody>
            <a:bodyPr anchor="ctr" anchorCtr="0">
              <a:spAutoFit/>
            </a:bodyPr>
            <a:p>
              <a:endParaRPr lang="zh-CN" altLang="en-US" dirty="0">
                <a:latin typeface="Arial" panose="020B0604020202020204" pitchFamily="34" charset="0"/>
              </a:endParaRPr>
            </a:p>
          </p:txBody>
        </p:sp>
      </p:grpSp>
      <p:sp>
        <p:nvSpPr>
          <p:cNvPr id="11271" name="AutoShape 50"/>
          <p:cNvSpPr/>
          <p:nvPr/>
        </p:nvSpPr>
        <p:spPr>
          <a:xfrm>
            <a:off x="2513330" y="3302635"/>
            <a:ext cx="1647825"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p>
            <a:pPr algn="l" eaLnBrk="0" hangingPunct="0"/>
            <a:r>
              <a:rPr lang="zh-CN" altLang="en-US" b="1" dirty="0">
                <a:solidFill>
                  <a:schemeClr val="tx2"/>
                </a:solidFill>
                <a:latin typeface="Arial" panose="020B0604020202020204" pitchFamily="34" charset="0"/>
                <a:ea typeface="宋体" panose="02010600030101010101" pitchFamily="2" charset="-122"/>
              </a:rPr>
              <a:t>项目内在分析</a:t>
            </a:r>
            <a:endParaRPr lang="zh-CN" altLang="en-US" b="1" dirty="0">
              <a:solidFill>
                <a:schemeClr val="tx2"/>
              </a:solidFill>
              <a:latin typeface="Arial" panose="020B0604020202020204" pitchFamily="34" charset="0"/>
              <a:ea typeface="宋体" panose="02010600030101010101" pitchFamily="2" charset="-122"/>
            </a:endParaRPr>
          </a:p>
        </p:txBody>
      </p:sp>
      <p:sp>
        <p:nvSpPr>
          <p:cNvPr id="11272" name="AutoShape 51"/>
          <p:cNvSpPr/>
          <p:nvPr/>
        </p:nvSpPr>
        <p:spPr>
          <a:xfrm>
            <a:off x="2397125" y="2699385"/>
            <a:ext cx="176403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p>
            <a:pPr algn="l" eaLnBrk="0" hangingPunct="0"/>
            <a:r>
              <a:rPr lang="zh-CN" altLang="en-US" b="1" dirty="0">
                <a:solidFill>
                  <a:schemeClr val="tx2"/>
                </a:solidFill>
                <a:latin typeface="Arial" panose="020B0604020202020204" pitchFamily="34" charset="0"/>
                <a:ea typeface="宋体" panose="02010600030101010101" pitchFamily="2" charset="-122"/>
              </a:rPr>
              <a:t>项目</a:t>
            </a:r>
            <a:r>
              <a:rPr lang="en-US" altLang="zh-CN" b="1" dirty="0">
                <a:solidFill>
                  <a:schemeClr val="tx2"/>
                </a:solidFill>
                <a:latin typeface="Arial" panose="020B0604020202020204" pitchFamily="34" charset="0"/>
                <a:ea typeface="宋体" panose="02010600030101010101" pitchFamily="2" charset="-122"/>
              </a:rPr>
              <a:t>SWOT</a:t>
            </a:r>
            <a:r>
              <a:rPr lang="zh-CN" altLang="en-US" b="1" dirty="0">
                <a:solidFill>
                  <a:schemeClr val="tx2"/>
                </a:solidFill>
                <a:latin typeface="Arial" panose="020B0604020202020204" pitchFamily="34" charset="0"/>
                <a:ea typeface="宋体" panose="02010600030101010101" pitchFamily="2" charset="-122"/>
              </a:rPr>
              <a:t>分析</a:t>
            </a:r>
            <a:r>
              <a:rPr lang="en-US" altLang="zh-CN" b="1" dirty="0">
                <a:solidFill>
                  <a:schemeClr val="tx2"/>
                </a:solidFill>
                <a:latin typeface="Arial" panose="020B0604020202020204" pitchFamily="34" charset="0"/>
                <a:ea typeface="宋体" panose="02010600030101010101" pitchFamily="2" charset="-122"/>
              </a:rPr>
              <a:t> </a:t>
            </a:r>
            <a:endParaRPr lang="en-US" altLang="zh-CN" b="1" dirty="0">
              <a:solidFill>
                <a:schemeClr val="tx2"/>
              </a:solidFill>
              <a:latin typeface="Arial" panose="020B0604020202020204" pitchFamily="34" charset="0"/>
              <a:ea typeface="宋体" panose="02010600030101010101" pitchFamily="2" charset="-122"/>
            </a:endParaRPr>
          </a:p>
        </p:txBody>
      </p:sp>
      <p:sp>
        <p:nvSpPr>
          <p:cNvPr id="11" name="AutoShape 48"/>
          <p:cNvSpPr/>
          <p:nvPr/>
        </p:nvSpPr>
        <p:spPr>
          <a:xfrm>
            <a:off x="1980565" y="2016760"/>
            <a:ext cx="198755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p>
            <a:pPr algn="l" eaLnBrk="0" hangingPunct="0"/>
            <a:r>
              <a:rPr lang="zh-CN" altLang="en-US" b="1" dirty="0">
                <a:solidFill>
                  <a:schemeClr val="tx2"/>
                </a:solidFill>
                <a:latin typeface="Arial" panose="020B0604020202020204" pitchFamily="34" charset="0"/>
                <a:ea typeface="宋体" panose="02010600030101010101" pitchFamily="2" charset="-122"/>
              </a:rPr>
              <a:t>项目分析</a:t>
            </a:r>
            <a:endParaRPr lang="zh-CN" altLang="en-US" b="1" dirty="0">
              <a:solidFill>
                <a:schemeClr val="tx2"/>
              </a:solidFill>
              <a:latin typeface="Arial" panose="020B0604020202020204" pitchFamily="34" charset="0"/>
              <a:ea typeface="宋体" panose="02010600030101010101" pitchFamily="2" charset="-122"/>
            </a:endParaRPr>
          </a:p>
        </p:txBody>
      </p:sp>
      <p:sp>
        <p:nvSpPr>
          <p:cNvPr id="11273" name="AutoShape 52"/>
          <p:cNvSpPr/>
          <p:nvPr/>
        </p:nvSpPr>
        <p:spPr>
          <a:xfrm>
            <a:off x="1422400" y="1484630"/>
            <a:ext cx="100965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p>
            <a:pPr eaLnBrk="0" hangingPunct="0"/>
            <a:r>
              <a:rPr lang="zh-CN" altLang="en-US" b="1" dirty="0">
                <a:solidFill>
                  <a:schemeClr val="tx2"/>
                </a:solidFill>
                <a:latin typeface="Arial" panose="020B0604020202020204" pitchFamily="34" charset="0"/>
                <a:ea typeface="宋体" panose="02010600030101010101" pitchFamily="2" charset="-122"/>
              </a:rPr>
              <a:t>政策</a:t>
            </a:r>
            <a:endParaRPr lang="zh-CN" altLang="en-US" b="1" dirty="0">
              <a:solidFill>
                <a:schemeClr val="tx2"/>
              </a:solidFill>
              <a:latin typeface="Arial" panose="020B0604020202020204" pitchFamily="34" charset="0"/>
              <a:ea typeface="宋体" panose="02010600030101010101" pitchFamily="2" charset="-122"/>
            </a:endParaRPr>
          </a:p>
        </p:txBody>
      </p:sp>
      <p:sp>
        <p:nvSpPr>
          <p:cNvPr id="12" name="文本框 11"/>
          <p:cNvSpPr txBox="1"/>
          <p:nvPr/>
        </p:nvSpPr>
        <p:spPr>
          <a:xfrm>
            <a:off x="2300605" y="1087120"/>
            <a:ext cx="5876925" cy="521970"/>
          </a:xfrm>
          <a:prstGeom prst="rect">
            <a:avLst/>
          </a:prstGeom>
          <a:noFill/>
        </p:spPr>
        <p:txBody>
          <a:bodyPr wrap="square" rtlCol="0">
            <a:spAutoFit/>
          </a:bodyPr>
          <a:p>
            <a:pPr algn="ctr"/>
            <a:r>
              <a:rPr lang="en-US" altLang="zh-CN" sz="2800">
                <a:solidFill>
                  <a:schemeClr val="tx2"/>
                </a:solidFill>
                <a:latin typeface="Arial Black" panose="020B0A04020102020204" pitchFamily="34" charset="0"/>
                <a:ea typeface="宋体" panose="02010600030101010101" pitchFamily="2" charset="-122"/>
                <a:sym typeface="+mn-ea"/>
              </a:rPr>
              <a:t>智能气味传感器</a:t>
            </a:r>
            <a:r>
              <a:rPr lang="zh-CN" altLang="en-US" sz="2800">
                <a:solidFill>
                  <a:schemeClr val="tx2"/>
                </a:solidFill>
                <a:latin typeface="Arial Black" panose="020B0A04020102020204" pitchFamily="34" charset="0"/>
                <a:ea typeface="宋体" panose="02010600030101010101" pitchFamily="2" charset="-122"/>
                <a:sym typeface="+mn-ea"/>
              </a:rPr>
              <a:t>与食品安全</a:t>
            </a:r>
            <a:r>
              <a:rPr lang="en-US" altLang="zh-CN" sz="2800">
                <a:solidFill>
                  <a:schemeClr val="tx2"/>
                </a:solidFill>
                <a:latin typeface="Arial Black" panose="020B0A04020102020204" pitchFamily="34" charset="0"/>
                <a:ea typeface="宋体" panose="02010600030101010101" pitchFamily="2" charset="-122"/>
                <a:sym typeface="+mn-ea"/>
              </a:rPr>
              <a:t>应用系统</a:t>
            </a:r>
            <a:endParaRPr sz="2800"/>
          </a:p>
        </p:txBody>
      </p:sp>
      <p:grpSp>
        <p:nvGrpSpPr>
          <p:cNvPr id="2" name="Group 81"/>
          <p:cNvGrpSpPr/>
          <p:nvPr/>
        </p:nvGrpSpPr>
        <p:grpSpPr>
          <a:xfrm>
            <a:off x="2002155" y="4611688"/>
            <a:ext cx="355600" cy="381000"/>
            <a:chOff x="2078" y="1680"/>
            <a:chExt cx="1615" cy="1615"/>
          </a:xfrm>
        </p:grpSpPr>
        <p:sp>
          <p:nvSpPr>
            <p:cNvPr id="13" name="Oval 82"/>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14" name="Oval 83"/>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15" name="Oval 8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16" name="Oval 85"/>
            <p:cNvSpPr/>
            <p:nvPr/>
          </p:nvSpPr>
          <p:spPr>
            <a:xfrm>
              <a:off x="2254" y="1856"/>
              <a:ext cx="1262" cy="1264"/>
            </a:xfrm>
            <a:prstGeom prst="ellipse">
              <a:avLst/>
            </a:prstGeom>
            <a:gradFill rotWithShape="1">
              <a:gsLst>
                <a:gs pos="0">
                  <a:srgbClr val="000000"/>
                </a:gs>
                <a:gs pos="100000">
                  <a:srgbClr val="E35E23"/>
                </a:gs>
              </a:gsLst>
              <a:lin ang="27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17" name="Oval 8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18" name="Oval 87"/>
            <p:cNvSpPr/>
            <p:nvPr/>
          </p:nvSpPr>
          <p:spPr>
            <a:xfrm>
              <a:off x="2337" y="1939"/>
              <a:ext cx="1096" cy="1098"/>
            </a:xfrm>
            <a:prstGeom prst="ellipse">
              <a:avLst/>
            </a:prstGeom>
            <a:solidFill>
              <a:schemeClr val="accent6">
                <a:lumMod val="75000"/>
              </a:schemeClr>
            </a:solidFill>
            <a:ln w="38100">
              <a:noFill/>
            </a:ln>
          </p:spPr>
          <p:txBody>
            <a:bodyPr anchor="ctr" anchorCtr="0">
              <a:spAutoFit/>
            </a:bodyPr>
            <a:p>
              <a:endParaRPr lang="zh-CN" altLang="en-US" dirty="0">
                <a:latin typeface="Arial" panose="020B0604020202020204" pitchFamily="34" charset="0"/>
              </a:endParaRPr>
            </a:p>
          </p:txBody>
        </p:sp>
      </p:grpSp>
      <p:grpSp>
        <p:nvGrpSpPr>
          <p:cNvPr id="19" name="Group 81"/>
          <p:cNvGrpSpPr/>
          <p:nvPr/>
        </p:nvGrpSpPr>
        <p:grpSpPr>
          <a:xfrm>
            <a:off x="1322705" y="5619433"/>
            <a:ext cx="355600" cy="381000"/>
            <a:chOff x="2078" y="1680"/>
            <a:chExt cx="1615" cy="1615"/>
          </a:xfrm>
        </p:grpSpPr>
        <p:sp>
          <p:nvSpPr>
            <p:cNvPr id="20" name="Oval 82"/>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endParaRPr lang="zh-CN" altLang="en-US" dirty="0">
                <a:latin typeface="Arial" panose="020B0604020202020204" pitchFamily="34" charset="0"/>
              </a:endParaRPr>
            </a:p>
          </p:txBody>
        </p:sp>
        <p:sp>
          <p:nvSpPr>
            <p:cNvPr id="21" name="Oval 83"/>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zh-CN" altLang="en-US" dirty="0">
                <a:latin typeface="Arial" panose="020B0604020202020204" pitchFamily="34" charset="0"/>
              </a:endParaRPr>
            </a:p>
          </p:txBody>
        </p:sp>
        <p:sp>
          <p:nvSpPr>
            <p:cNvPr id="22" name="Oval 8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p>
              <a:endParaRPr lang="zh-CN" altLang="en-US" dirty="0">
                <a:latin typeface="Arial" panose="020B0604020202020204" pitchFamily="34" charset="0"/>
              </a:endParaRPr>
            </a:p>
          </p:txBody>
        </p:sp>
        <p:sp>
          <p:nvSpPr>
            <p:cNvPr id="23" name="Oval 85"/>
            <p:cNvSpPr/>
            <p:nvPr/>
          </p:nvSpPr>
          <p:spPr>
            <a:xfrm>
              <a:off x="2254" y="1856"/>
              <a:ext cx="1262" cy="1264"/>
            </a:xfrm>
            <a:prstGeom prst="ellipse">
              <a:avLst/>
            </a:prstGeom>
            <a:gradFill rotWithShape="1">
              <a:gsLst>
                <a:gs pos="0">
                  <a:srgbClr val="000000"/>
                </a:gs>
                <a:gs pos="100000">
                  <a:srgbClr val="E35E23"/>
                </a:gs>
              </a:gsLst>
              <a:lin ang="2700000" scaled="1"/>
              <a:tileRect/>
            </a:gradFill>
            <a:ln w="38100">
              <a:noFill/>
            </a:ln>
          </p:spPr>
          <p:txBody>
            <a:bodyPr wrap="none" anchor="ctr" anchorCtr="0">
              <a:spAutoFit/>
            </a:bodyPr>
            <a:p>
              <a:endParaRPr lang="zh-CN" altLang="en-US" dirty="0">
                <a:latin typeface="Arial" panose="020B0604020202020204" pitchFamily="34" charset="0"/>
              </a:endParaRPr>
            </a:p>
          </p:txBody>
        </p:sp>
        <p:sp>
          <p:nvSpPr>
            <p:cNvPr id="24" name="Oval 8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p>
              <a:endParaRPr lang="zh-CN" altLang="en-US" dirty="0">
                <a:latin typeface="Arial" panose="020B0604020202020204" pitchFamily="34" charset="0"/>
              </a:endParaRPr>
            </a:p>
          </p:txBody>
        </p:sp>
        <p:sp>
          <p:nvSpPr>
            <p:cNvPr id="25" name="Oval 87"/>
            <p:cNvSpPr/>
            <p:nvPr/>
          </p:nvSpPr>
          <p:spPr>
            <a:xfrm>
              <a:off x="2337" y="1939"/>
              <a:ext cx="1096" cy="1098"/>
            </a:xfrm>
            <a:prstGeom prst="ellipse">
              <a:avLst/>
            </a:prstGeom>
            <a:solidFill>
              <a:schemeClr val="accent6">
                <a:lumMod val="75000"/>
              </a:schemeClr>
            </a:solidFill>
            <a:ln w="38100">
              <a:noFill/>
            </a:ln>
          </p:spPr>
          <p:txBody>
            <a:bodyPr anchor="ctr" anchorCtr="0">
              <a:spAutoFit/>
            </a:bodyPr>
            <a:p>
              <a:endParaRPr lang="zh-CN" altLang="en-US" dirty="0">
                <a:latin typeface="Arial" panose="020B0604020202020204" pitchFamily="34" charset="0"/>
              </a:endParaRPr>
            </a:p>
          </p:txBody>
        </p:sp>
      </p:grpSp>
      <p:sp>
        <p:nvSpPr>
          <p:cNvPr id="27" name="AutoShape 48"/>
          <p:cNvSpPr/>
          <p:nvPr/>
        </p:nvSpPr>
        <p:spPr>
          <a:xfrm>
            <a:off x="2430780" y="4548505"/>
            <a:ext cx="163576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p>
            <a:pPr algn="l" eaLnBrk="0" hangingPunct="0"/>
            <a:r>
              <a:rPr lang="zh-CN" altLang="en-US" b="1" dirty="0">
                <a:solidFill>
                  <a:schemeClr val="tx2"/>
                </a:solidFill>
                <a:latin typeface="Arial" panose="020B0604020202020204" pitchFamily="34" charset="0"/>
                <a:ea typeface="宋体" panose="02010600030101010101" pitchFamily="2" charset="-122"/>
              </a:rPr>
              <a:t>项目过程分析</a:t>
            </a:r>
            <a:endParaRPr lang="zh-CN" altLang="en-US" b="1" dirty="0">
              <a:solidFill>
                <a:schemeClr val="tx2"/>
              </a:solidFill>
              <a:latin typeface="Arial" panose="020B0604020202020204" pitchFamily="34" charset="0"/>
              <a:ea typeface="宋体" panose="02010600030101010101" pitchFamily="2" charset="-122"/>
            </a:endParaRPr>
          </a:p>
        </p:txBody>
      </p:sp>
      <p:sp>
        <p:nvSpPr>
          <p:cNvPr id="28" name="AutoShape 48"/>
          <p:cNvSpPr/>
          <p:nvPr/>
        </p:nvSpPr>
        <p:spPr>
          <a:xfrm>
            <a:off x="2037715" y="5128895"/>
            <a:ext cx="2785110" cy="489585"/>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p>
            <a:pPr algn="l" eaLnBrk="0" hangingPunct="0"/>
            <a:r>
              <a:rPr lang="zh-CN" altLang="en-US" b="1" dirty="0">
                <a:solidFill>
                  <a:schemeClr val="tx2"/>
                </a:solidFill>
                <a:latin typeface="Arial" panose="020B0604020202020204" pitchFamily="34" charset="0"/>
                <a:ea typeface="宋体" panose="02010600030101010101" pitchFamily="2" charset="-122"/>
              </a:rPr>
              <a:t>项目存在问题及解决方案</a:t>
            </a:r>
            <a:endParaRPr lang="zh-CN" altLang="en-US" b="1" dirty="0">
              <a:solidFill>
                <a:schemeClr val="tx2"/>
              </a:solidFill>
              <a:latin typeface="Arial" panose="020B0604020202020204" pitchFamily="34" charset="0"/>
              <a:ea typeface="宋体" panose="02010600030101010101" pitchFamily="2" charset="-122"/>
            </a:endParaRPr>
          </a:p>
        </p:txBody>
      </p:sp>
      <p:sp>
        <p:nvSpPr>
          <p:cNvPr id="29" name="AutoShape 48"/>
          <p:cNvSpPr/>
          <p:nvPr/>
        </p:nvSpPr>
        <p:spPr>
          <a:xfrm>
            <a:off x="1739265" y="5680710"/>
            <a:ext cx="1225550" cy="436245"/>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p>
            <a:pPr algn="l" eaLnBrk="0" hangingPunct="0"/>
            <a:r>
              <a:rPr lang="zh-CN" altLang="en-US" b="1" dirty="0">
                <a:solidFill>
                  <a:schemeClr val="tx2"/>
                </a:solidFill>
                <a:latin typeface="Arial" panose="020B0604020202020204" pitchFamily="34" charset="0"/>
                <a:ea typeface="宋体" panose="02010600030101010101" pitchFamily="2" charset="-122"/>
              </a:rPr>
              <a:t>未来规划</a:t>
            </a:r>
            <a:endParaRPr lang="zh-CN" altLang="en-US" b="1" dirty="0">
              <a:solidFill>
                <a:schemeClr val="tx2"/>
              </a:solidFill>
              <a:latin typeface="Arial" panose="020B0604020202020204" pitchFamily="34" charset="0"/>
              <a:ea typeface="宋体" panose="02010600030101010101" pitchFamily="2" charset="-122"/>
            </a:endParaRPr>
          </a:p>
        </p:txBody>
      </p:sp>
      <p:sp>
        <p:nvSpPr>
          <p:cNvPr id="30" name="AutoShape 50"/>
          <p:cNvSpPr/>
          <p:nvPr/>
        </p:nvSpPr>
        <p:spPr>
          <a:xfrm>
            <a:off x="2451100" y="3897630"/>
            <a:ext cx="1616075"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p>
            <a:pPr algn="l" eaLnBrk="0" hangingPunct="0"/>
            <a:r>
              <a:rPr lang="zh-CN" altLang="en-US" b="1" dirty="0">
                <a:solidFill>
                  <a:schemeClr val="tx2"/>
                </a:solidFill>
                <a:latin typeface="Arial" panose="020B0604020202020204" pitchFamily="34" charset="0"/>
                <a:ea typeface="宋体" panose="02010600030101010101" pitchFamily="2" charset="-122"/>
              </a:rPr>
              <a:t>项目多维分析</a:t>
            </a:r>
            <a:endParaRPr lang="zh-CN" altLang="en-US" b="1" dirty="0">
              <a:solidFill>
                <a:schemeClr val="tx2"/>
              </a:solidFill>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prism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xit" presetSubtype="4" fill="hold" grpId="0" nodeType="clickEffect">
                                  <p:stCondLst>
                                    <p:cond delay="0"/>
                                  </p:stCondLst>
                                  <p:childTnLst>
                                    <p:anim calcmode="lin" valueType="num">
                                      <p:cBhvr additive="base">
                                        <p:cTn id="6" dur="5000"/>
                                        <p:tgtEl>
                                          <p:spTgt spid="12"/>
                                        </p:tgtEl>
                                        <p:attrNameLst>
                                          <p:attrName>ppt_x</p:attrName>
                                        </p:attrNameLst>
                                      </p:cBhvr>
                                      <p:tavLst>
                                        <p:tav tm="0">
                                          <p:val>
                                            <p:strVal val="ppt_x"/>
                                          </p:val>
                                        </p:tav>
                                        <p:tav tm="100000">
                                          <p:val>
                                            <p:strVal val="ppt_x"/>
                                          </p:val>
                                        </p:tav>
                                      </p:tavLst>
                                    </p:anim>
                                    <p:anim calcmode="lin" valueType="num">
                                      <p:cBhvr additive="base">
                                        <p:cTn id="7" dur="5000"/>
                                        <p:tgtEl>
                                          <p:spTgt spid="12"/>
                                        </p:tgtEl>
                                        <p:attrNameLst>
                                          <p:attrName>ppt_y</p:attrName>
                                        </p:attrNameLst>
                                      </p:cBhvr>
                                      <p:tavLst>
                                        <p:tav tm="0">
                                          <p:val>
                                            <p:strVal val="ppt_y"/>
                                          </p:val>
                                        </p:tav>
                                        <p:tav tm="100000">
                                          <p:val>
                                            <p:strVal val="1+ppt_h/2"/>
                                          </p:val>
                                        </p:tav>
                                      </p:tavLst>
                                    </p:anim>
                                    <p:set>
                                      <p:cBhvr>
                                        <p:cTn id="8" dur="1" fill="hold">
                                          <p:stCondLst>
                                            <p:cond delay="49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73"/>
                                        </p:tgtEl>
                                        <p:attrNameLst>
                                          <p:attrName>style.visibility</p:attrName>
                                        </p:attrNameLst>
                                      </p:cBhvr>
                                      <p:to>
                                        <p:strVal val="visible"/>
                                      </p:to>
                                    </p:set>
                                    <p:anim calcmode="lin" valueType="num">
                                      <p:cBhvr additive="base">
                                        <p:cTn id="13" dur="500" fill="hold"/>
                                        <p:tgtEl>
                                          <p:spTgt spid="11273"/>
                                        </p:tgtEl>
                                        <p:attrNameLst>
                                          <p:attrName>ppt_x</p:attrName>
                                        </p:attrNameLst>
                                      </p:cBhvr>
                                      <p:tavLst>
                                        <p:tav tm="0">
                                          <p:val>
                                            <p:strVal val="#ppt_x"/>
                                          </p:val>
                                        </p:tav>
                                        <p:tav tm="100000">
                                          <p:val>
                                            <p:strVal val="#ppt_x"/>
                                          </p:val>
                                        </p:tav>
                                      </p:tavLst>
                                    </p:anim>
                                    <p:anim calcmode="lin" valueType="num">
                                      <p:cBhvr additive="base">
                                        <p:cTn id="14"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72"/>
                                        </p:tgtEl>
                                        <p:attrNameLst>
                                          <p:attrName>style.visibility</p:attrName>
                                        </p:attrNameLst>
                                      </p:cBhvr>
                                      <p:to>
                                        <p:strVal val="visible"/>
                                      </p:to>
                                    </p:set>
                                    <p:anim calcmode="lin" valueType="num">
                                      <p:cBhvr additive="base">
                                        <p:cTn id="25" dur="500" fill="hold"/>
                                        <p:tgtEl>
                                          <p:spTgt spid="11272"/>
                                        </p:tgtEl>
                                        <p:attrNameLst>
                                          <p:attrName>ppt_x</p:attrName>
                                        </p:attrNameLst>
                                      </p:cBhvr>
                                      <p:tavLst>
                                        <p:tav tm="0">
                                          <p:val>
                                            <p:strVal val="#ppt_x"/>
                                          </p:val>
                                        </p:tav>
                                        <p:tav tm="100000">
                                          <p:val>
                                            <p:strVal val="#ppt_x"/>
                                          </p:val>
                                        </p:tav>
                                      </p:tavLst>
                                    </p:anim>
                                    <p:anim calcmode="lin" valueType="num">
                                      <p:cBhvr additive="base">
                                        <p:cTn id="26"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71"/>
                                        </p:tgtEl>
                                        <p:attrNameLst>
                                          <p:attrName>style.visibility</p:attrName>
                                        </p:attrNameLst>
                                      </p:cBhvr>
                                      <p:to>
                                        <p:strVal val="visible"/>
                                      </p:to>
                                    </p:set>
                                    <p:anim calcmode="lin" valueType="num">
                                      <p:cBhvr additive="base">
                                        <p:cTn id="31" dur="500" fill="hold"/>
                                        <p:tgtEl>
                                          <p:spTgt spid="11271"/>
                                        </p:tgtEl>
                                        <p:attrNameLst>
                                          <p:attrName>ppt_x</p:attrName>
                                        </p:attrNameLst>
                                      </p:cBhvr>
                                      <p:tavLst>
                                        <p:tav tm="0">
                                          <p:val>
                                            <p:strVal val="#ppt_x"/>
                                          </p:val>
                                        </p:tav>
                                        <p:tav tm="100000">
                                          <p:val>
                                            <p:strVal val="#ppt_x"/>
                                          </p:val>
                                        </p:tav>
                                      </p:tavLst>
                                    </p:anim>
                                    <p:anim calcmode="lin" valueType="num">
                                      <p:cBhvr additive="base">
                                        <p:cTn id="32"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273" grpId="0" animBg="1"/>
      <p:bldP spid="11" grpId="0" bldLvl="0" animBg="1"/>
      <p:bldP spid="11271" grpId="0" bldLvl="0" animBg="1"/>
      <p:bldP spid="11272" grpId="0" bldLvl="0" animBg="1"/>
      <p:bldP spid="27" grpId="0" bldLvl="0" animBg="1"/>
      <p:bldP spid="28" grpId="0" bldLvl="0" animBg="1"/>
      <p:bldP spid="29" grpId="0" bldLvl="0" animBg="1"/>
      <p:bldP spid="3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多维分析</a:t>
            </a:r>
            <a:endParaRPr lang="zh-CN" altLang="en-US"/>
          </a:p>
        </p:txBody>
      </p:sp>
      <p:sp>
        <p:nvSpPr>
          <p:cNvPr id="4" name="文本框 3"/>
          <p:cNvSpPr txBox="1"/>
          <p:nvPr/>
        </p:nvSpPr>
        <p:spPr>
          <a:xfrm>
            <a:off x="0" y="1053465"/>
            <a:ext cx="8316595" cy="5477510"/>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sym typeface="+mn-ea"/>
              </a:rPr>
              <a:t>1. 社会价值：</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 提高生活品质：项目提供的远程闻菜功能可以帮助人们更好地了解食物的味道，从而提高生活品质。尤其对于有特殊需求的人群，如孕妇、老人、有过敏症状的人等，远程闻菜功能可以让他们在远离食物的情况下了解食物的特点，有助于做出更好的膳食选择。</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 环保与健康：与传统试吃方式相比，远程闻菜功能可以降低食材浪费，节约资源，有利于环境保护。此外，通过了解食物的味道和特点，人们可以更好地进行合理膳食，促进健康生活。</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2. 创新维度：</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 技术创新：项目采用了多种先进的技术，如气味识别技术、物联网技术、大数据和人工智能等，为用户提供了全新的远程闻菜功能。这种技术创新使得项目在市场上具有较强的竞争力。</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 商业模式创新：项目通过远程闻菜功能，提供了一种新颖的商业模式，满足了用户的特殊需求。与传统的食品试吃服务相比，远程闻菜功能具有更高的便捷性和成本效益。</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3. 教育维度：</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 教育普及：项目可以作为一种创新的教育手段，帮助人们更好地了解食物的味道和特点。对于学校、餐厅等场所，可以通过该功能向学生、顾客展示食物的特点，提高他们的饮食文化素养。</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 健康饮食教育：通过远程闻菜功能，用户可以了解食物的营养成分、口感等信息，有助于养成健康的饮食习惯。这对于推广健康饮食观念具有积极意义。</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综上所述，远程闻菜功能的项目在社会价值、创新维度和教育维度上具有一定的优势。在实施过程中，项目应注重社会价值的实现，同时不断优化技术和服务，以提高创新维度和教育维度的价值。。</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团队分工 </a:t>
            </a:r>
            <a:endParaRPr lang="zh-CN" altLang="en-US"/>
          </a:p>
        </p:txBody>
      </p:sp>
      <p:sp>
        <p:nvSpPr>
          <p:cNvPr id="4" name="文本框 3"/>
          <p:cNvSpPr txBox="1"/>
          <p:nvPr/>
        </p:nvSpPr>
        <p:spPr>
          <a:xfrm>
            <a:off x="154940" y="1139190"/>
            <a:ext cx="7682230" cy="4276725"/>
          </a:xfrm>
          <a:prstGeom prst="rect">
            <a:avLst/>
          </a:prstGeom>
          <a:noFill/>
        </p:spPr>
        <p:txBody>
          <a:bodyPr wrap="square" rtlCol="0">
            <a:spAutoFit/>
          </a:bodyPr>
          <a:p>
            <a:r>
              <a:rPr lang="zh-CN" altLang="en-US" sz="1600"/>
              <a:t>1. 项目经理：负责整个项目的规划、执行和监控，确保项目按照预定的时间表、预算和质量要求完成。</a:t>
            </a:r>
            <a:endParaRPr lang="zh-CN" altLang="en-US" sz="1600"/>
          </a:p>
          <a:p>
            <a:r>
              <a:rPr lang="en-US" altLang="zh-CN" sz="1600"/>
              <a:t>2.</a:t>
            </a:r>
            <a:r>
              <a:rPr lang="zh-CN" altLang="en-US" sz="1600"/>
              <a:t> 产品经理：负责产品的策划、设计和优化，与技术团队协作制定产品需求和功能规格，并确保产品符合市场需求和用户期望。</a:t>
            </a:r>
            <a:endParaRPr lang="zh-CN" altLang="en-US" sz="1600"/>
          </a:p>
          <a:p>
            <a:r>
              <a:rPr lang="en-US" altLang="zh-CN" sz="1600"/>
              <a:t>3.</a:t>
            </a:r>
            <a:r>
              <a:rPr lang="zh-CN" altLang="en-US" sz="1600"/>
              <a:t>技术团队：负责项目的技术开发和维护，包括软件开发、硬件开发、物联网设备研发、气味采集和控制技术等。</a:t>
            </a:r>
            <a:endParaRPr lang="zh-CN" altLang="en-US" sz="1600"/>
          </a:p>
          <a:p>
            <a:r>
              <a:rPr lang="zh-CN" altLang="en-US" sz="1600"/>
              <a:t>  </a:t>
            </a:r>
            <a:r>
              <a:rPr lang="en-US" altLang="zh-CN" sz="1600"/>
              <a:t>a</a:t>
            </a:r>
            <a:r>
              <a:rPr lang="zh-CN" altLang="en-US" sz="1600">
                <a:sym typeface="+mn-ea"/>
              </a:rPr>
              <a:t>. 嵌入式气体信息系统研究开发：负责气味识别算法的研究与实现及采集设备的设计、气味处理和输出模块的系统开发；</a:t>
            </a:r>
            <a:endParaRPr lang="zh-CN" altLang="en-US" sz="1600"/>
          </a:p>
          <a:p>
            <a:r>
              <a:rPr lang="en-US" altLang="zh-CN" sz="1600">
                <a:sym typeface="+mn-ea"/>
              </a:rPr>
              <a:t>  b</a:t>
            </a:r>
            <a:r>
              <a:rPr lang="zh-CN" altLang="en-US" sz="1600">
                <a:sym typeface="+mn-ea"/>
              </a:rPr>
              <a:t>. 设备连接研究：负责通过局域网采用BLF技术将设备与手机端连接控制</a:t>
            </a:r>
            <a:endParaRPr lang="zh-CN" altLang="en-US" sz="1600"/>
          </a:p>
          <a:p>
            <a:r>
              <a:rPr lang="en-US" altLang="zh-CN" sz="1600">
                <a:sym typeface="+mn-ea"/>
              </a:rPr>
              <a:t>  c</a:t>
            </a:r>
            <a:r>
              <a:rPr lang="zh-CN" altLang="en-US" sz="1600">
                <a:sym typeface="+mn-ea"/>
              </a:rPr>
              <a:t>. 用户界面设计：负责用户交互界面的设计与开发；</a:t>
            </a:r>
            <a:endParaRPr lang="zh-CN" altLang="en-US" sz="1600"/>
          </a:p>
          <a:p>
            <a:r>
              <a:rPr lang="en-US" altLang="zh-CN" sz="1600">
                <a:sym typeface="+mn-ea"/>
              </a:rPr>
              <a:t>  d</a:t>
            </a:r>
            <a:r>
              <a:rPr lang="zh-CN" altLang="en-US" sz="1600">
                <a:sym typeface="+mn-ea"/>
              </a:rPr>
              <a:t>. 系统测试与调试：负责整个系统的测试与调试。</a:t>
            </a:r>
            <a:endParaRPr lang="zh-CN" altLang="en-US" sz="1600"/>
          </a:p>
          <a:p>
            <a:r>
              <a:rPr lang="en-US" altLang="zh-CN" sz="1600"/>
              <a:t>4</a:t>
            </a:r>
            <a:r>
              <a:rPr lang="zh-CN" altLang="en-US" sz="1600"/>
              <a:t>. 系统集成与测试团队：负责将气味分析设备、识别算法整合到一个系统中，进行系统集成与测试。</a:t>
            </a:r>
            <a:endParaRPr lang="zh-CN" altLang="en-US" sz="1600"/>
          </a:p>
          <a:p>
            <a:r>
              <a:rPr lang="en-US" altLang="zh-CN" sz="1600"/>
              <a:t>5</a:t>
            </a:r>
            <a:r>
              <a:rPr lang="zh-CN" altLang="en-US" sz="1600"/>
              <a:t>. 市场推广与合作团队：负责产品的市场推广、合作伙伴关系建立与维护，以及收集用户反馈。</a:t>
            </a:r>
            <a:endParaRPr lang="zh-CN" altLang="en-US" sz="1600"/>
          </a:p>
          <a:p>
            <a:endParaRPr lang="zh-CN" altLang="en-US" sz="1600"/>
          </a:p>
          <a:p>
            <a:endParaRPr lang="zh-CN" altLang="en-US"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宋体" panose="02010600030101010101" pitchFamily="2" charset="-122"/>
                <a:ea typeface="宋体" panose="02010600030101010101" pitchFamily="2" charset="-122"/>
                <a:cs typeface="宋体" panose="02010600030101010101" pitchFamily="2" charset="-122"/>
                <a:sym typeface="+mn-ea"/>
              </a:rPr>
              <a:t>项目进度安排</a:t>
            </a:r>
            <a:endParaRPr lang="zh-CN" altLang="en-US"/>
          </a:p>
        </p:txBody>
      </p:sp>
      <p:sp>
        <p:nvSpPr>
          <p:cNvPr id="3" name="文本框 2"/>
          <p:cNvSpPr txBox="1"/>
          <p:nvPr/>
        </p:nvSpPr>
        <p:spPr>
          <a:xfrm>
            <a:off x="103505" y="1110615"/>
            <a:ext cx="8194675" cy="3138170"/>
          </a:xfrm>
          <a:prstGeom prst="rect">
            <a:avLst/>
          </a:prstGeom>
          <a:noFill/>
        </p:spPr>
        <p:txBody>
          <a:bodyPr wrap="square" rtlCol="0">
            <a:spAutoFit/>
          </a:bodyPr>
          <a:p>
            <a:r>
              <a:rPr lang="zh-CN" altLang="en-US"/>
              <a:t>5、进度安排：</a:t>
            </a:r>
            <a:endParaRPr lang="zh-CN" altLang="en-US"/>
          </a:p>
          <a:p>
            <a:r>
              <a:rPr lang="zh-CN" altLang="en-US"/>
              <a:t> 1. 第一周：搜集相关资料，了解气体识别技术的发展和应用、采购必要研究设备；</a:t>
            </a:r>
            <a:endParaRPr lang="zh-CN" altLang="en-US"/>
          </a:p>
          <a:p>
            <a:r>
              <a:rPr lang="zh-CN" altLang="en-US"/>
              <a:t>2. 第二周：研究气味识别算法，选择合适的机器学习或深度学习框架；</a:t>
            </a:r>
            <a:endParaRPr lang="zh-CN" altLang="en-US"/>
          </a:p>
          <a:p>
            <a:r>
              <a:rPr lang="zh-CN" altLang="en-US"/>
              <a:t>3. 第三周：设计气味采集设备，包括传感器、收集器等；</a:t>
            </a:r>
            <a:endParaRPr lang="zh-CN" altLang="en-US"/>
          </a:p>
          <a:p>
            <a:r>
              <a:rPr lang="zh-CN" altLang="en-US"/>
              <a:t>4. 第四周：开发气味处理和输出模块，实现气味信息的压缩、传输和解压；</a:t>
            </a:r>
            <a:endParaRPr lang="zh-CN" altLang="en-US"/>
          </a:p>
          <a:p>
            <a:r>
              <a:rPr lang="zh-CN" altLang="en-US"/>
              <a:t>5. 第五周：联网（局域网/蓝牙）将数据通过手机端控制</a:t>
            </a:r>
            <a:endParaRPr lang="zh-CN" altLang="en-US"/>
          </a:p>
          <a:p>
            <a:r>
              <a:rPr lang="zh-CN" altLang="en-US"/>
              <a:t>5. 第六周：设计用户交互界面，模拟实现菜品气味数据的展示和控制功能；</a:t>
            </a:r>
            <a:endParaRPr lang="zh-CN" altLang="en-US"/>
          </a:p>
          <a:p>
            <a:r>
              <a:rPr lang="zh-CN" altLang="en-US"/>
              <a:t>6. 第七周：构建气味数据数据库，用于系统的训练和优化；</a:t>
            </a:r>
            <a:endParaRPr lang="zh-CN" altLang="en-US"/>
          </a:p>
          <a:p>
            <a:r>
              <a:rPr lang="zh-CN" altLang="en-US"/>
              <a:t>7. 第八周：调试和优化系统，进行功能测试；</a:t>
            </a:r>
            <a:endParaRPr lang="zh-CN" altLang="en-US"/>
          </a:p>
          <a:p>
            <a:r>
              <a:rPr lang="zh-CN" altLang="en-US"/>
              <a:t>8. 第九周：撰写项目报告，提交成果。</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首要研究目标及内容</a:t>
            </a:r>
            <a:endParaRPr lang="zh-CN" altLang="en-US"/>
          </a:p>
        </p:txBody>
      </p:sp>
      <p:sp>
        <p:nvSpPr>
          <p:cNvPr id="5" name="文本框 4"/>
          <p:cNvSpPr txBox="1"/>
          <p:nvPr/>
        </p:nvSpPr>
        <p:spPr>
          <a:xfrm>
            <a:off x="123825" y="1017270"/>
            <a:ext cx="8196580" cy="3138170"/>
          </a:xfrm>
          <a:prstGeom prst="rect">
            <a:avLst/>
          </a:prstGeom>
          <a:noFill/>
        </p:spPr>
        <p:txBody>
          <a:bodyPr wrap="square" rtlCol="0">
            <a:spAutoFit/>
          </a:bodyPr>
          <a:p>
            <a:r>
              <a:rPr lang="zh-CN" altLang="en-US" sz="1800"/>
              <a:t>一、首要研究目标及内容</a:t>
            </a:r>
            <a:endParaRPr lang="zh-CN" altLang="en-US" sz="1800"/>
          </a:p>
          <a:p>
            <a:endParaRPr lang="zh-CN" altLang="en-US" sz="1800"/>
          </a:p>
          <a:p>
            <a:r>
              <a:rPr lang="zh-CN" altLang="en-US" sz="1800"/>
              <a:t>1. 研究目标：在预算范围内，开发出具备气味分析和摄像识别功能的智能诊断设备，以及能够自动识别和分析药材功效的系统。</a:t>
            </a:r>
            <a:endParaRPr lang="zh-CN" altLang="en-US" sz="1800"/>
          </a:p>
          <a:p>
            <a:r>
              <a:rPr lang="zh-CN" altLang="en-US" sz="1800"/>
              <a:t>2. 第一期研究内容：</a:t>
            </a:r>
            <a:endParaRPr lang="zh-CN" altLang="en-US" sz="1800"/>
          </a:p>
          <a:p>
            <a:r>
              <a:rPr lang="zh-CN" altLang="en-US" sz="1800"/>
              <a:t>      1. 简易气味采集设备原型：</a:t>
            </a:r>
            <a:endParaRPr lang="zh-CN" altLang="en-US" sz="1800"/>
          </a:p>
          <a:p>
            <a:r>
              <a:rPr lang="zh-CN" altLang="en-US" sz="1800"/>
              <a:t>          a. 选择适合的气味传感器；（测试气体为氨气）；          b. 制作简单的设备支架和安装配件；</a:t>
            </a:r>
            <a:endParaRPr lang="zh-CN" altLang="en-US" sz="1800"/>
          </a:p>
          <a:p>
            <a:r>
              <a:rPr lang="zh-CN" altLang="en-US" sz="1800"/>
              <a:t>          c. 完成设备的基本安装和调试。</a:t>
            </a:r>
            <a:endParaRPr lang="zh-CN" altLang="en-US" sz="1800"/>
          </a:p>
          <a:p>
            <a:r>
              <a:rPr lang="zh-CN" altLang="en-US" sz="1800"/>
              <a:t>      可交付成果：</a:t>
            </a:r>
            <a:r>
              <a:rPr lang="zh-CN" altLang="en-US" sz="1800">
                <a:sym typeface="+mn-ea"/>
              </a:rPr>
              <a:t>简易气味采集设备</a:t>
            </a:r>
            <a:endParaRPr lang="zh-CN" altLang="en-US" sz="1800"/>
          </a:p>
          <a:p>
            <a:r>
              <a:rPr lang="zh-CN" altLang="en-US" sz="1800"/>
              <a:t>   </a:t>
            </a:r>
            <a:endParaRPr lang="zh-CN" altLang="en-US"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研究技术路线</a:t>
            </a:r>
            <a:endParaRPr lang="zh-CN" altLang="en-US"/>
          </a:p>
        </p:txBody>
      </p:sp>
      <p:sp>
        <p:nvSpPr>
          <p:cNvPr id="4" name="文本框 3"/>
          <p:cNvSpPr txBox="1"/>
          <p:nvPr/>
        </p:nvSpPr>
        <p:spPr>
          <a:xfrm>
            <a:off x="14605" y="1053465"/>
            <a:ext cx="8230235" cy="2306955"/>
          </a:xfrm>
          <a:prstGeom prst="rect">
            <a:avLst/>
          </a:prstGeom>
          <a:noFill/>
        </p:spPr>
        <p:txBody>
          <a:bodyPr wrap="square" rtlCol="0">
            <a:spAutoFit/>
          </a:bodyPr>
          <a:p>
            <a:r>
              <a:rPr lang="zh-CN" altLang="en-US">
                <a:sym typeface="+mn-ea"/>
              </a:rPr>
              <a:t>三、研究技术路线</a:t>
            </a:r>
            <a:endParaRPr lang="zh-CN" altLang="en-US"/>
          </a:p>
          <a:p>
            <a:r>
              <a:rPr lang="zh-CN" altLang="en-US">
                <a:sym typeface="+mn-ea"/>
              </a:rPr>
              <a:t>        第一期项目研究技术路线：</a:t>
            </a:r>
            <a:endParaRPr lang="zh-CN" altLang="en-US"/>
          </a:p>
          <a:p>
            <a:r>
              <a:rPr lang="zh-CN" altLang="en-US">
                <a:sym typeface="+mn-ea"/>
              </a:rPr>
              <a:t>           1. 研究气味识别算法，选择合适的机器学习或深度学习框架；</a:t>
            </a:r>
            <a:endParaRPr lang="zh-CN" altLang="en-US"/>
          </a:p>
          <a:p>
            <a:r>
              <a:rPr lang="zh-CN" altLang="en-US">
                <a:sym typeface="+mn-ea"/>
              </a:rPr>
              <a:t>           2. 设计气味采集设备，包括传感器、收集器等；</a:t>
            </a:r>
            <a:endParaRPr lang="zh-CN" altLang="en-US"/>
          </a:p>
          <a:p>
            <a:r>
              <a:rPr lang="zh-CN" altLang="en-US">
                <a:sym typeface="+mn-ea"/>
              </a:rPr>
              <a:t>           3. 开发气味处理和输出模块，实现气味信息的压缩、传输和解压；</a:t>
            </a:r>
            <a:endParaRPr lang="zh-CN" altLang="en-US"/>
          </a:p>
          <a:p>
            <a:r>
              <a:rPr lang="zh-CN" altLang="en-US">
                <a:sym typeface="+mn-ea"/>
              </a:rPr>
              <a:t>           4. 设计用户交互界面，实现菜品气味数据的展示和控制功能；</a:t>
            </a:r>
            <a:endParaRPr lang="zh-CN" altLang="en-US"/>
          </a:p>
          <a:p>
            <a:r>
              <a:rPr lang="zh-CN" altLang="en-US">
                <a:sym typeface="+mn-ea"/>
              </a:rPr>
              <a:t>           5. 构建气味数据数据库，用于系统的训练和优化。</a:t>
            </a:r>
            <a:endParaRPr lang="zh-CN" altLang="en-US"/>
          </a:p>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项目产品服务特色</a:t>
            </a:r>
            <a:endParaRPr lang="zh-CN" altLang="en-US"/>
          </a:p>
        </p:txBody>
      </p:sp>
      <p:sp>
        <p:nvSpPr>
          <p:cNvPr id="5" name="文本框 4"/>
          <p:cNvSpPr txBox="1"/>
          <p:nvPr/>
        </p:nvSpPr>
        <p:spPr>
          <a:xfrm>
            <a:off x="23495" y="1028065"/>
            <a:ext cx="8221345" cy="5477510"/>
          </a:xfrm>
          <a:prstGeom prst="rect">
            <a:avLst/>
          </a:prstGeom>
          <a:noFill/>
        </p:spPr>
        <p:txBody>
          <a:bodyPr wrap="square" rtlCol="0">
            <a:spAutoFit/>
          </a:bodyPr>
          <a:p>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1. 实时远程闻菜功能：通过物联网技术和气味采集设备，用户可以实时远程获取食物的气味信息，实现远程闻菜功能。</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2. 精准气味识别和传递：项目采用先进的气味识别和传递技术，能够准确地捕捉和传递食物的气味特征，为用户提供更为真实和沉浸式的体验。</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3. 个性化推荐：基于用户的口味和偏好，项目可以为用户提供个性化的食物推荐，帮助用户找到符合自己口味的美食。</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4. 多元化服务：项目不仅提供远程闻菜功能，还可以根据用户的需求，提供食物搭配建议、营养分析等多元化的服务，帮助用户实现健康饮食。</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5. 用户友好界面：项目采用用户友好的界面设计，提供简洁明了的操作流程和直观的交互体验，使用户能够轻松上手。</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6. 可拓展性：项目具备一定的可拓展性，可以与其他智能家居设备、健康管理平台等相结合，提供更多的增值服务。</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7. 环保和资源节约：与传统的试吃方式相比，远程闻菜功能可以降低食材浪费，节约资源，有利于环境保护。</a:t>
            </a:r>
            <a:endParaRPr lang="zh-CN" altLang="en-US" sz="1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400">
                <a:latin typeface="宋体" panose="02010600030101010101" pitchFamily="2" charset="-122"/>
                <a:ea typeface="宋体" panose="02010600030101010101" pitchFamily="2" charset="-122"/>
                <a:cs typeface="宋体" panose="02010600030101010101" pitchFamily="2" charset="-122"/>
              </a:rPr>
              <a:t>     同时，这种监听气味的技术也具有广泛的应用前景，比如在香水香味判别、VR等领域都可以发挥作用。</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sym typeface="+mn-ea"/>
              </a:rPr>
              <a:t>     </a:t>
            </a:r>
            <a:endParaRPr lang="zh-CN" altLang="en-US" sz="1400">
              <a:latin typeface="宋体" panose="02010600030101010101" pitchFamily="2" charset="-122"/>
              <a:ea typeface="宋体" panose="02010600030101010101" pitchFamily="2" charset="-122"/>
              <a:cs typeface="宋体" panose="02010600030101010101" pitchFamily="2" charset="-122"/>
            </a:endParaRPr>
          </a:p>
          <a:p>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目前存在的问题</a:t>
            </a:r>
            <a:endParaRPr lang="zh-CN" altLang="en-US"/>
          </a:p>
        </p:txBody>
      </p:sp>
      <p:sp>
        <p:nvSpPr>
          <p:cNvPr id="4" name="文本框 3"/>
          <p:cNvSpPr txBox="1"/>
          <p:nvPr/>
        </p:nvSpPr>
        <p:spPr>
          <a:xfrm>
            <a:off x="118745" y="1007745"/>
            <a:ext cx="8018780" cy="6247130"/>
          </a:xfrm>
          <a:prstGeom prst="rect">
            <a:avLst/>
          </a:prstGeom>
          <a:noFill/>
        </p:spPr>
        <p:txBody>
          <a:bodyPr wrap="square" rtlCol="0">
            <a:spAutoFit/>
          </a:bodyPr>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1. 技术难题：虽然项目采用了一些先进的技术，但在实际应用中仍可能遇到一些技术难题，如气味识别的准确性、气味信息的稳定传输等。</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2. 市场竞争：随着科技的进步，类似的产品和服务可能会涌现，导致市场竞争加剧。项目需要不断优化产品和服务，以保持市场竞争力。</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3. 用户接受度：虽然远程闻菜功能有一定的市场需求，但并非所有用户都能接受这种新颖的服务方式。项目需要在市场推广过程中，积极了解用户需求，提高用户接受度。</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4. 成本问题：项目在研发、设备购置、运营等方面需要投入一定的成本。如何在保证产品和服务质量的前提下，降低成本，是项目面临的一个挑战。</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5. 法律法规风险：项目需要遵守相关的法律法规，如数据保护、隐私权等。在项目实施过程中，项目团队需要密切关注相关法律法规的更新和变化，确保项目合法合规。</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6. 安全问题：项目涉及用户的个人信息和敏感数据，需要确保数据的安全性和隐私保护。项目团队需要采取有效的安全措施，防止数据泄露和其他安全风险。</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7. 设备与网络稳定性：项目依赖于物联网设备和网络连接。在实际应用中，设备和网络可能会出现故障，影响用户体验。项目需要加强设备和网络的维护和管理，确保用户体验不受影响。</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解决方案</a:t>
            </a:r>
            <a:endParaRPr lang="zh-CN" altLang="en-US"/>
          </a:p>
        </p:txBody>
      </p:sp>
      <p:sp>
        <p:nvSpPr>
          <p:cNvPr id="5" name="文本框 4"/>
          <p:cNvSpPr txBox="1"/>
          <p:nvPr/>
        </p:nvSpPr>
        <p:spPr>
          <a:xfrm>
            <a:off x="-31115" y="1123950"/>
            <a:ext cx="8289290" cy="5262245"/>
          </a:xfrm>
          <a:prstGeom prst="rect">
            <a:avLst/>
          </a:prstGeom>
          <a:noFill/>
        </p:spPr>
        <p:txBody>
          <a:bodyPr wrap="square" rtlCol="0">
            <a:spAutoFit/>
          </a:bodyPr>
          <a:p>
            <a:r>
              <a:rPr lang="zh-CN" altLang="en-US" sz="1600">
                <a:latin typeface="宋体" panose="02010600030101010101" pitchFamily="2" charset="-122"/>
                <a:ea typeface="宋体" panose="02010600030101010101" pitchFamily="2" charset="-122"/>
                <a:cs typeface="宋体" panose="02010600030101010101" pitchFamily="2" charset="-122"/>
              </a:rPr>
              <a:t>1. 技术难题：加强技术研发和合作，采用先进的技术，如深度学习、大数据分析等，提高气味识别的准确性和信息传输的稳定性。与高校、科研机构等合作，共同攻克技术难题。</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2. 市场竞争：保持敏锐的市场洞察能力，关注竞争对手的动态，不断优化产品和服务，提高竞争力。加强市场推广，提高品牌知名度和用户认可度。</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3. 用户接受度：深入了解用户需求，提供定制化的产品和服务，提高用户体验。同时，积极与用户互动，收集用户反馈，以便对产品和服务进行持续优化。</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4. 成本问题：通过优化项目管理和运营，降低成本。例如，采用云计算等技术，降低硬件设备的投入；采用高效的物流和供应链管理，降低物流成本。</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5. 法律法规风险：加强法律法规意识，建立完善的合规管理体系。确保项目在合法合规的前提下进行。与法律专业人士合作，及时了解法律法规的更新和变化。</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6. 安全问题：建立健全的数据安全和隐私保护机制，采用加密技术、访问控制等措施，防止数据泄露和其他安全风险。同时，加强设备和网络的维护和管理，确保用户数据的安全。</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7. 设备与网络稳定性：加强设备的维护和管理，确保设备性能和稳定性。与网络提供商合作，提高网络质量和稳定性，降低故障风险。</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未来规划</a:t>
            </a:r>
            <a:endParaRPr lang="zh-CN" altLang="en-US"/>
          </a:p>
        </p:txBody>
      </p:sp>
      <p:sp>
        <p:nvSpPr>
          <p:cNvPr id="5" name="文本框 4"/>
          <p:cNvSpPr txBox="1"/>
          <p:nvPr/>
        </p:nvSpPr>
        <p:spPr>
          <a:xfrm>
            <a:off x="128270" y="1055370"/>
            <a:ext cx="8044180" cy="6492875"/>
          </a:xfrm>
          <a:prstGeom prst="rect">
            <a:avLst/>
          </a:prstGeom>
          <a:noFill/>
        </p:spPr>
        <p:txBody>
          <a:bodyPr wrap="square" rtlCol="0">
            <a:spAutoFit/>
          </a:bodyPr>
          <a:p>
            <a:r>
              <a:rPr lang="zh-CN" altLang="en-US" sz="1600"/>
              <a:t>1. 技术研发：</a:t>
            </a:r>
            <a:endParaRPr lang="zh-CN" altLang="en-US" sz="1600"/>
          </a:p>
          <a:p>
            <a:endParaRPr lang="zh-CN" altLang="en-US" sz="1600"/>
          </a:p>
          <a:p>
            <a:r>
              <a:rPr lang="zh-CN" altLang="en-US" sz="1600"/>
              <a:t>- 继续关注先进技术的发展，如人工智能、深度学习、物联网技术等，以提高项目的技术领先地位。</a:t>
            </a:r>
            <a:endParaRPr lang="zh-CN" altLang="en-US" sz="1600"/>
          </a:p>
          <a:p>
            <a:r>
              <a:rPr lang="zh-CN" altLang="en-US" sz="1600"/>
              <a:t>- 投入更多资源进行技术研发，例如聘请更多专业的技术人员，与高校和科研机构建立合作关系，共同开展技术研究。</a:t>
            </a:r>
            <a:endParaRPr lang="zh-CN" altLang="en-US" sz="1600"/>
          </a:p>
          <a:p>
            <a:endParaRPr lang="zh-CN" altLang="en-US" sz="1600"/>
          </a:p>
          <a:p>
            <a:r>
              <a:rPr lang="zh-CN" altLang="en-US" sz="1600"/>
              <a:t>2. 产品和服务优化：</a:t>
            </a:r>
            <a:endParaRPr lang="zh-CN" altLang="en-US" sz="1600"/>
          </a:p>
          <a:p>
            <a:endParaRPr lang="zh-CN" altLang="en-US" sz="1600"/>
          </a:p>
          <a:p>
            <a:r>
              <a:rPr lang="zh-CN" altLang="en-US" sz="1600"/>
              <a:t>- 根据用户反馈，对产品和服务进行持续优化，提高用户满意度。</a:t>
            </a:r>
            <a:endParaRPr lang="zh-CN" altLang="en-US" sz="1600"/>
          </a:p>
          <a:p>
            <a:r>
              <a:rPr lang="zh-CN" altLang="en-US" sz="1600"/>
              <a:t>- 扩大产品线，提供更多与食品相关的功能和服务，如食物评价、食材推荐等。</a:t>
            </a:r>
            <a:endParaRPr lang="zh-CN" altLang="en-US" sz="1600"/>
          </a:p>
          <a:p>
            <a:endParaRPr lang="zh-CN" altLang="en-US" sz="1600"/>
          </a:p>
          <a:p>
            <a:r>
              <a:rPr lang="zh-CN" altLang="en-US" sz="1600"/>
              <a:t>3. 市场拓展：</a:t>
            </a:r>
            <a:endParaRPr lang="zh-CN" altLang="en-US" sz="1600"/>
          </a:p>
          <a:p>
            <a:endParaRPr lang="zh-CN" altLang="en-US" sz="1600"/>
          </a:p>
          <a:p>
            <a:r>
              <a:rPr lang="zh-CN" altLang="en-US" sz="1600"/>
              <a:t>- 在国内市场站稳脚跟后，积极拓展国际市场，将产品和服务推向全球。</a:t>
            </a:r>
            <a:endParaRPr lang="zh-CN" altLang="en-US" sz="1600"/>
          </a:p>
          <a:p>
            <a:r>
              <a:rPr lang="zh-CN" altLang="en-US" sz="1600"/>
              <a:t>- 与各类企业和餐饮机构合作，扩大项目的市场份额和影响力。</a:t>
            </a:r>
            <a:endParaRPr lang="zh-CN" altLang="en-US" sz="1600"/>
          </a:p>
          <a:p>
            <a:endParaRPr lang="zh-CN" altLang="en-US" sz="1600">
              <a:sym typeface="+mn-ea"/>
            </a:endParaRPr>
          </a:p>
          <a:p>
            <a:r>
              <a:rPr lang="zh-CN" altLang="en-US" sz="1600">
                <a:sym typeface="+mn-ea"/>
              </a:rPr>
              <a:t>4. 品牌建设和市场推广：</a:t>
            </a:r>
            <a:endParaRPr lang="zh-CN" altLang="en-US" sz="1600"/>
          </a:p>
          <a:p>
            <a:endParaRPr lang="zh-CN" altLang="en-US" sz="1600"/>
          </a:p>
          <a:p>
            <a:r>
              <a:rPr lang="zh-CN" altLang="en-US" sz="1600">
                <a:sym typeface="+mn-ea"/>
              </a:rPr>
              <a:t>- 建立完善的品牌形象和宣传策略，提高品牌知名度和美誉度。</a:t>
            </a:r>
            <a:endParaRPr lang="zh-CN" altLang="en-US" sz="1600"/>
          </a:p>
          <a:p>
            <a:r>
              <a:rPr lang="zh-CN" altLang="en-US" sz="1600">
                <a:sym typeface="+mn-ea"/>
              </a:rPr>
              <a:t>- 运用多种营销渠道和手段，如社交媒体、广告、活动等，提高项目的市场认知度和吸引力。</a:t>
            </a:r>
            <a:endParaRPr lang="zh-CN" altLang="en-US" sz="1600"/>
          </a:p>
          <a:p>
            <a:endParaRPr lang="zh-CN" altLang="en-US" sz="1600"/>
          </a:p>
          <a:p>
            <a:endParaRPr lang="zh-CN" altLang="en-US" sz="1600"/>
          </a:p>
          <a:p>
            <a:endParaRPr lang="zh-CN" altLang="en-US" sz="1600"/>
          </a:p>
          <a:p>
            <a:endParaRPr lang="zh-CN" altLang="en-US"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48260" y="1024255"/>
            <a:ext cx="8633460" cy="4246245"/>
          </a:xfrm>
          <a:prstGeom prst="rect">
            <a:avLst/>
          </a:prstGeom>
          <a:noFill/>
        </p:spPr>
        <p:txBody>
          <a:bodyPr wrap="square" rtlCol="0">
            <a:spAutoFit/>
          </a:bodyPr>
          <a:p>
            <a:r>
              <a:rPr lang="zh-CN" altLang="en-US">
                <a:sym typeface="+mn-ea"/>
              </a:rPr>
              <a:t>5. 数据分析和运营管理：</a:t>
            </a:r>
            <a:endParaRPr lang="zh-CN" altLang="en-US"/>
          </a:p>
          <a:p>
            <a:endParaRPr lang="zh-CN" altLang="en-US"/>
          </a:p>
          <a:p>
            <a:r>
              <a:rPr lang="zh-CN" altLang="en-US">
                <a:sym typeface="+mn-ea"/>
              </a:rPr>
              <a:t>- 加强数据分析能力，对用户行为、产品数据等进行深入分析，以优化产品和服务，提升用户体验。</a:t>
            </a:r>
            <a:endParaRPr lang="zh-CN" altLang="en-US"/>
          </a:p>
          <a:p>
            <a:r>
              <a:rPr lang="zh-CN" altLang="en-US">
                <a:sym typeface="+mn-ea"/>
              </a:rPr>
              <a:t>- 优化运营管理，降低成本，提高效率。</a:t>
            </a:r>
            <a:endParaRPr lang="zh-CN" altLang="en-US"/>
          </a:p>
          <a:p>
            <a:endParaRPr lang="zh-CN" altLang="en-US"/>
          </a:p>
          <a:p>
            <a:r>
              <a:rPr lang="zh-CN" altLang="en-US">
                <a:sym typeface="+mn-ea"/>
              </a:rPr>
              <a:t>6. 人才培养和团队建设：</a:t>
            </a:r>
            <a:endParaRPr lang="zh-CN" altLang="en-US"/>
          </a:p>
          <a:p>
            <a:endParaRPr lang="zh-CN" altLang="en-US"/>
          </a:p>
          <a:p>
            <a:r>
              <a:rPr lang="zh-CN" altLang="en-US">
                <a:sym typeface="+mn-ea"/>
              </a:rPr>
              <a:t>- 加强人才培养和团队建设，招聘和培养更多专业的技术、市场和管理人才。</a:t>
            </a:r>
            <a:endParaRPr lang="zh-CN" altLang="en-US"/>
          </a:p>
          <a:p>
            <a:r>
              <a:rPr lang="zh-CN" altLang="en-US">
                <a:sym typeface="+mn-ea"/>
              </a:rPr>
              <a:t>- 建立完善的员工培训和激励机制，提高团队的凝聚力和执行力。</a:t>
            </a:r>
            <a:endParaRPr lang="zh-CN" altLang="en-US"/>
          </a:p>
          <a:p>
            <a:endParaRPr lang="zh-CN" altLang="en-US"/>
          </a:p>
          <a:p>
            <a:r>
              <a:rPr lang="zh-CN" altLang="en-US">
                <a:sym typeface="+mn-ea"/>
              </a:rPr>
              <a:t>7. 社会责任和可持续发展：</a:t>
            </a:r>
            <a:endParaRPr lang="zh-CN" altLang="en-US"/>
          </a:p>
          <a:p>
            <a:endParaRPr lang="zh-CN" altLang="en-US"/>
          </a:p>
          <a:p>
            <a:r>
              <a:rPr lang="zh-CN" altLang="en-US">
                <a:sym typeface="+mn-ea"/>
              </a:rPr>
              <a:t>- 关注社会责任，积极参与公益活动，为社会和环境做出贡献。</a:t>
            </a:r>
            <a:endParaRPr lang="zh-CN" altLang="en-US"/>
          </a:p>
          <a:p>
            <a:r>
              <a:rPr lang="zh-CN" altLang="en-US">
                <a:sym typeface="+mn-ea"/>
              </a:rPr>
              <a:t>- 采用环保材料和生产方式，降低项目对环境的影响。</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标题 9"/>
          <p:cNvSpPr>
            <a:spLocks noGrp="1"/>
          </p:cNvSpPr>
          <p:nvPr>
            <p:ph type="title"/>
          </p:nvPr>
        </p:nvSpPr>
        <p:spPr/>
        <p:txBody>
          <a:bodyPr/>
          <a:p>
            <a:r>
              <a:rPr lang="zh-CN" altLang="en-US">
                <a:sym typeface="+mn-ea"/>
              </a:rPr>
              <a:t>国家政策</a:t>
            </a:r>
            <a:endParaRPr lang="zh-CN" altLang="en-US"/>
          </a:p>
        </p:txBody>
      </p:sp>
      <p:pic>
        <p:nvPicPr>
          <p:cNvPr id="2" name="图片 1" descr="食品安全公文"/>
          <p:cNvPicPr>
            <a:picLocks noChangeAspect="1"/>
          </p:cNvPicPr>
          <p:nvPr/>
        </p:nvPicPr>
        <p:blipFill>
          <a:blip r:embed="rId1"/>
          <a:stretch>
            <a:fillRect/>
          </a:stretch>
        </p:blipFill>
        <p:spPr>
          <a:xfrm>
            <a:off x="457200" y="1069975"/>
            <a:ext cx="5009515" cy="57429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5:prstTrans prst="airplan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descr="C:\Users\Administrator\Desktop\中国南海诸岛.jpg中国南海诸岛"/>
          <p:cNvPicPr>
            <a:picLocks noChangeAspect="1"/>
          </p:cNvPicPr>
          <p:nvPr/>
        </p:nvPicPr>
        <p:blipFill>
          <a:blip r:embed="rId1"/>
          <a:srcRect/>
          <a:stretch>
            <a:fillRect/>
          </a:stretch>
        </p:blipFill>
        <p:spPr>
          <a:xfrm>
            <a:off x="6875463" y="4686935"/>
            <a:ext cx="1130935" cy="1750695"/>
          </a:xfrm>
          <a:prstGeom prst="round1Rect">
            <a:avLst/>
          </a:prstGeom>
          <a:solidFill>
            <a:srgbClr val="C00000"/>
          </a:solidFill>
        </p:spPr>
      </p:pic>
      <p:pic>
        <p:nvPicPr>
          <p:cNvPr id="14" name="图片 13" descr="b71fee87bff7febd0b5abd030a7b89b"/>
          <p:cNvPicPr>
            <a:picLocks noChangeAspect="1"/>
          </p:cNvPicPr>
          <p:nvPr/>
        </p:nvPicPr>
        <p:blipFill>
          <a:blip r:embed="rId2"/>
          <a:stretch>
            <a:fillRect/>
          </a:stretch>
        </p:blipFill>
        <p:spPr>
          <a:xfrm>
            <a:off x="1988820" y="1741170"/>
            <a:ext cx="4886960" cy="46964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2818" name="Group 2"/>
          <p:cNvGrpSpPr/>
          <p:nvPr/>
        </p:nvGrpSpPr>
        <p:grpSpPr>
          <a:xfrm>
            <a:off x="827088" y="1196975"/>
            <a:ext cx="7194550" cy="4349750"/>
            <a:chOff x="672" y="1104"/>
            <a:chExt cx="4532" cy="2740"/>
          </a:xfrm>
        </p:grpSpPr>
        <p:sp>
          <p:nvSpPr>
            <p:cNvPr id="162819" name="Freeform 3"/>
            <p:cNvSpPr/>
            <p:nvPr/>
          </p:nvSpPr>
          <p:spPr>
            <a:xfrm>
              <a:off x="1654" y="1368"/>
              <a:ext cx="84" cy="186"/>
            </a:xfrm>
            <a:custGeom>
              <a:avLst/>
              <a:gdLst>
                <a:gd name="txL" fmla="*/ 0 w 84"/>
                <a:gd name="txT" fmla="*/ 0 h 186"/>
                <a:gd name="txR" fmla="*/ 84 w 84"/>
                <a:gd name="txB" fmla="*/ 186 h 186"/>
              </a:gdLst>
              <a:ahLst/>
              <a:cxnLst>
                <a:cxn ang="0">
                  <a:pos x="76" y="8"/>
                </a:cxn>
                <a:cxn ang="0">
                  <a:pos x="74" y="4"/>
                </a:cxn>
                <a:cxn ang="0">
                  <a:pos x="74" y="0"/>
                </a:cxn>
                <a:cxn ang="0">
                  <a:pos x="70" y="0"/>
                </a:cxn>
                <a:cxn ang="0">
                  <a:pos x="64" y="8"/>
                </a:cxn>
                <a:cxn ang="0">
                  <a:pos x="50" y="22"/>
                </a:cxn>
                <a:cxn ang="0">
                  <a:pos x="38" y="30"/>
                </a:cxn>
                <a:cxn ang="0">
                  <a:pos x="34" y="32"/>
                </a:cxn>
                <a:cxn ang="0">
                  <a:pos x="2" y="116"/>
                </a:cxn>
                <a:cxn ang="0">
                  <a:pos x="0" y="148"/>
                </a:cxn>
                <a:cxn ang="0">
                  <a:pos x="2" y="148"/>
                </a:cxn>
                <a:cxn ang="0">
                  <a:pos x="6" y="150"/>
                </a:cxn>
                <a:cxn ang="0">
                  <a:pos x="4" y="158"/>
                </a:cxn>
                <a:cxn ang="0">
                  <a:pos x="4" y="168"/>
                </a:cxn>
                <a:cxn ang="0">
                  <a:pos x="6" y="176"/>
                </a:cxn>
                <a:cxn ang="0">
                  <a:pos x="14" y="178"/>
                </a:cxn>
                <a:cxn ang="0">
                  <a:pos x="24" y="180"/>
                </a:cxn>
                <a:cxn ang="0">
                  <a:pos x="28" y="184"/>
                </a:cxn>
                <a:cxn ang="0">
                  <a:pos x="40" y="186"/>
                </a:cxn>
                <a:cxn ang="0">
                  <a:pos x="44" y="184"/>
                </a:cxn>
                <a:cxn ang="0">
                  <a:pos x="48" y="180"/>
                </a:cxn>
                <a:cxn ang="0">
                  <a:pos x="48" y="174"/>
                </a:cxn>
                <a:cxn ang="0">
                  <a:pos x="44" y="170"/>
                </a:cxn>
                <a:cxn ang="0">
                  <a:pos x="40" y="170"/>
                </a:cxn>
                <a:cxn ang="0">
                  <a:pos x="30" y="154"/>
                </a:cxn>
                <a:cxn ang="0">
                  <a:pos x="26" y="128"/>
                </a:cxn>
                <a:cxn ang="0">
                  <a:pos x="34" y="100"/>
                </a:cxn>
                <a:cxn ang="0">
                  <a:pos x="32" y="96"/>
                </a:cxn>
                <a:cxn ang="0">
                  <a:pos x="34" y="86"/>
                </a:cxn>
                <a:cxn ang="0">
                  <a:pos x="40" y="76"/>
                </a:cxn>
                <a:cxn ang="0">
                  <a:pos x="56" y="50"/>
                </a:cxn>
                <a:cxn ang="0">
                  <a:pos x="84" y="22"/>
                </a:cxn>
              </a:cxnLst>
              <a:rect l="txL" t="txT" r="txR" b="txB"/>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0" name="Freeform 4"/>
            <p:cNvSpPr/>
            <p:nvPr/>
          </p:nvSpPr>
          <p:spPr>
            <a:xfrm>
              <a:off x="1476" y="1212"/>
              <a:ext cx="110" cy="70"/>
            </a:xfrm>
            <a:custGeom>
              <a:avLst/>
              <a:gdLst>
                <a:gd name="txL" fmla="*/ 0 w 110"/>
                <a:gd name="txT" fmla="*/ 0 h 70"/>
                <a:gd name="txR" fmla="*/ 110 w 110"/>
                <a:gd name="txB" fmla="*/ 70 h 70"/>
              </a:gdLst>
              <a:ahLst/>
              <a:cxnLst>
                <a:cxn ang="0">
                  <a:pos x="26" y="10"/>
                </a:cxn>
                <a:cxn ang="0">
                  <a:pos x="26" y="10"/>
                </a:cxn>
                <a:cxn ang="0">
                  <a:pos x="26" y="12"/>
                </a:cxn>
                <a:cxn ang="0">
                  <a:pos x="24" y="16"/>
                </a:cxn>
                <a:cxn ang="0">
                  <a:pos x="22" y="18"/>
                </a:cxn>
                <a:cxn ang="0">
                  <a:pos x="20" y="20"/>
                </a:cxn>
                <a:cxn ang="0">
                  <a:pos x="14" y="22"/>
                </a:cxn>
                <a:cxn ang="0">
                  <a:pos x="10" y="24"/>
                </a:cxn>
                <a:cxn ang="0">
                  <a:pos x="4" y="24"/>
                </a:cxn>
                <a:cxn ang="0">
                  <a:pos x="2" y="28"/>
                </a:cxn>
                <a:cxn ang="0">
                  <a:pos x="0" y="30"/>
                </a:cxn>
                <a:cxn ang="0">
                  <a:pos x="0" y="32"/>
                </a:cxn>
                <a:cxn ang="0">
                  <a:pos x="2" y="34"/>
                </a:cxn>
                <a:cxn ang="0">
                  <a:pos x="8" y="38"/>
                </a:cxn>
                <a:cxn ang="0">
                  <a:pos x="22" y="42"/>
                </a:cxn>
                <a:cxn ang="0">
                  <a:pos x="34" y="44"/>
                </a:cxn>
                <a:cxn ang="0">
                  <a:pos x="46" y="44"/>
                </a:cxn>
                <a:cxn ang="0">
                  <a:pos x="50" y="44"/>
                </a:cxn>
                <a:cxn ang="0">
                  <a:pos x="68" y="70"/>
                </a:cxn>
                <a:cxn ang="0">
                  <a:pos x="86" y="56"/>
                </a:cxn>
                <a:cxn ang="0">
                  <a:pos x="88" y="44"/>
                </a:cxn>
                <a:cxn ang="0">
                  <a:pos x="88" y="44"/>
                </a:cxn>
                <a:cxn ang="0">
                  <a:pos x="92" y="42"/>
                </a:cxn>
                <a:cxn ang="0">
                  <a:pos x="96" y="40"/>
                </a:cxn>
                <a:cxn ang="0">
                  <a:pos x="100" y="36"/>
                </a:cxn>
                <a:cxn ang="0">
                  <a:pos x="104" y="32"/>
                </a:cxn>
                <a:cxn ang="0">
                  <a:pos x="108" y="28"/>
                </a:cxn>
                <a:cxn ang="0">
                  <a:pos x="110" y="22"/>
                </a:cxn>
                <a:cxn ang="0">
                  <a:pos x="110" y="18"/>
                </a:cxn>
                <a:cxn ang="0">
                  <a:pos x="110" y="16"/>
                </a:cxn>
                <a:cxn ang="0">
                  <a:pos x="108" y="16"/>
                </a:cxn>
                <a:cxn ang="0">
                  <a:pos x="106" y="16"/>
                </a:cxn>
                <a:cxn ang="0">
                  <a:pos x="104" y="18"/>
                </a:cxn>
                <a:cxn ang="0">
                  <a:pos x="102" y="18"/>
                </a:cxn>
                <a:cxn ang="0">
                  <a:pos x="100" y="20"/>
                </a:cxn>
                <a:cxn ang="0">
                  <a:pos x="98" y="22"/>
                </a:cxn>
                <a:cxn ang="0">
                  <a:pos x="98" y="22"/>
                </a:cxn>
                <a:cxn ang="0">
                  <a:pos x="80" y="32"/>
                </a:cxn>
                <a:cxn ang="0">
                  <a:pos x="62" y="30"/>
                </a:cxn>
                <a:cxn ang="0">
                  <a:pos x="60" y="28"/>
                </a:cxn>
                <a:cxn ang="0">
                  <a:pos x="58" y="28"/>
                </a:cxn>
                <a:cxn ang="0">
                  <a:pos x="56" y="24"/>
                </a:cxn>
                <a:cxn ang="0">
                  <a:pos x="56" y="22"/>
                </a:cxn>
                <a:cxn ang="0">
                  <a:pos x="56" y="18"/>
                </a:cxn>
                <a:cxn ang="0">
                  <a:pos x="58" y="14"/>
                </a:cxn>
                <a:cxn ang="0">
                  <a:pos x="62" y="10"/>
                </a:cxn>
                <a:cxn ang="0">
                  <a:pos x="64" y="6"/>
                </a:cxn>
                <a:cxn ang="0">
                  <a:pos x="66" y="4"/>
                </a:cxn>
                <a:cxn ang="0">
                  <a:pos x="66" y="4"/>
                </a:cxn>
                <a:cxn ang="0">
                  <a:pos x="62" y="2"/>
                </a:cxn>
                <a:cxn ang="0">
                  <a:pos x="54" y="2"/>
                </a:cxn>
                <a:cxn ang="0">
                  <a:pos x="44" y="0"/>
                </a:cxn>
                <a:cxn ang="0">
                  <a:pos x="34" y="4"/>
                </a:cxn>
                <a:cxn ang="0">
                  <a:pos x="26" y="10"/>
                </a:cxn>
              </a:cxnLst>
              <a:rect l="txL" t="txT" r="txR" b="txB"/>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6" y="4"/>
                  </a:lnTo>
                  <a:lnTo>
                    <a:pt x="62" y="2"/>
                  </a:lnTo>
                  <a:lnTo>
                    <a:pt x="54" y="2"/>
                  </a:lnTo>
                  <a:lnTo>
                    <a:pt x="44" y="0"/>
                  </a:lnTo>
                  <a:lnTo>
                    <a:pt x="34" y="4"/>
                  </a:lnTo>
                  <a:lnTo>
                    <a:pt x="26" y="1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1" name="Freeform 5"/>
            <p:cNvSpPr/>
            <p:nvPr/>
          </p:nvSpPr>
          <p:spPr>
            <a:xfrm>
              <a:off x="1106" y="1228"/>
              <a:ext cx="110" cy="220"/>
            </a:xfrm>
            <a:custGeom>
              <a:avLst/>
              <a:gdLst>
                <a:gd name="txL" fmla="*/ 0 w 110"/>
                <a:gd name="txT" fmla="*/ 0 h 220"/>
                <a:gd name="txR" fmla="*/ 110 w 110"/>
                <a:gd name="txB" fmla="*/ 220 h 220"/>
              </a:gdLst>
              <a:ahLst/>
              <a:cxnLst>
                <a:cxn ang="0">
                  <a:pos x="44" y="20"/>
                </a:cxn>
                <a:cxn ang="0">
                  <a:pos x="40" y="20"/>
                </a:cxn>
                <a:cxn ang="0">
                  <a:pos x="36" y="20"/>
                </a:cxn>
                <a:cxn ang="0">
                  <a:pos x="34" y="26"/>
                </a:cxn>
                <a:cxn ang="0">
                  <a:pos x="32" y="32"/>
                </a:cxn>
                <a:cxn ang="0">
                  <a:pos x="28" y="34"/>
                </a:cxn>
                <a:cxn ang="0">
                  <a:pos x="24" y="34"/>
                </a:cxn>
                <a:cxn ang="0">
                  <a:pos x="24" y="34"/>
                </a:cxn>
                <a:cxn ang="0">
                  <a:pos x="20" y="26"/>
                </a:cxn>
                <a:cxn ang="0">
                  <a:pos x="12" y="18"/>
                </a:cxn>
                <a:cxn ang="0">
                  <a:pos x="2" y="16"/>
                </a:cxn>
                <a:cxn ang="0">
                  <a:pos x="0" y="60"/>
                </a:cxn>
                <a:cxn ang="0">
                  <a:pos x="4" y="72"/>
                </a:cxn>
                <a:cxn ang="0">
                  <a:pos x="14" y="94"/>
                </a:cxn>
                <a:cxn ang="0">
                  <a:pos x="42" y="106"/>
                </a:cxn>
                <a:cxn ang="0">
                  <a:pos x="58" y="94"/>
                </a:cxn>
                <a:cxn ang="0">
                  <a:pos x="60" y="96"/>
                </a:cxn>
                <a:cxn ang="0">
                  <a:pos x="66" y="100"/>
                </a:cxn>
                <a:cxn ang="0">
                  <a:pos x="68" y="106"/>
                </a:cxn>
                <a:cxn ang="0">
                  <a:pos x="62" y="114"/>
                </a:cxn>
                <a:cxn ang="0">
                  <a:pos x="46" y="126"/>
                </a:cxn>
                <a:cxn ang="0">
                  <a:pos x="38" y="130"/>
                </a:cxn>
                <a:cxn ang="0">
                  <a:pos x="36" y="144"/>
                </a:cxn>
                <a:cxn ang="0">
                  <a:pos x="36" y="166"/>
                </a:cxn>
                <a:cxn ang="0">
                  <a:pos x="38" y="170"/>
                </a:cxn>
                <a:cxn ang="0">
                  <a:pos x="42" y="182"/>
                </a:cxn>
                <a:cxn ang="0">
                  <a:pos x="48" y="192"/>
                </a:cxn>
                <a:cxn ang="0">
                  <a:pos x="56" y="202"/>
                </a:cxn>
                <a:cxn ang="0">
                  <a:pos x="62" y="212"/>
                </a:cxn>
                <a:cxn ang="0">
                  <a:pos x="66" y="220"/>
                </a:cxn>
                <a:cxn ang="0">
                  <a:pos x="74" y="212"/>
                </a:cxn>
                <a:cxn ang="0">
                  <a:pos x="90" y="154"/>
                </a:cxn>
                <a:cxn ang="0">
                  <a:pos x="104" y="98"/>
                </a:cxn>
                <a:cxn ang="0">
                  <a:pos x="108" y="88"/>
                </a:cxn>
                <a:cxn ang="0">
                  <a:pos x="108" y="66"/>
                </a:cxn>
                <a:cxn ang="0">
                  <a:pos x="102" y="22"/>
                </a:cxn>
                <a:cxn ang="0">
                  <a:pos x="70" y="2"/>
                </a:cxn>
                <a:cxn ang="0">
                  <a:pos x="64" y="4"/>
                </a:cxn>
                <a:cxn ang="0">
                  <a:pos x="58" y="8"/>
                </a:cxn>
                <a:cxn ang="0">
                  <a:pos x="58" y="14"/>
                </a:cxn>
                <a:cxn ang="0">
                  <a:pos x="56" y="24"/>
                </a:cxn>
                <a:cxn ang="0">
                  <a:pos x="54" y="30"/>
                </a:cxn>
                <a:cxn ang="0">
                  <a:pos x="44" y="22"/>
                </a:cxn>
              </a:cxnLst>
              <a:rect l="txL" t="txT" r="txR" b="txB"/>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4"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54" y="30"/>
                  </a:lnTo>
                  <a:lnTo>
                    <a:pt x="44" y="2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2" name="Freeform 6"/>
            <p:cNvSpPr/>
            <p:nvPr/>
          </p:nvSpPr>
          <p:spPr>
            <a:xfrm>
              <a:off x="1194" y="1188"/>
              <a:ext cx="122" cy="94"/>
            </a:xfrm>
            <a:custGeom>
              <a:avLst/>
              <a:gdLst>
                <a:gd name="txL" fmla="*/ 0 w 122"/>
                <a:gd name="txT" fmla="*/ 0 h 94"/>
                <a:gd name="txR" fmla="*/ 122 w 122"/>
                <a:gd name="txB" fmla="*/ 94 h 94"/>
              </a:gdLst>
              <a:ahLst/>
              <a:cxnLst>
                <a:cxn ang="0">
                  <a:pos x="22" y="0"/>
                </a:cxn>
                <a:cxn ang="0">
                  <a:pos x="14" y="20"/>
                </a:cxn>
                <a:cxn ang="0">
                  <a:pos x="0" y="32"/>
                </a:cxn>
                <a:cxn ang="0">
                  <a:pos x="0" y="32"/>
                </a:cxn>
                <a:cxn ang="0">
                  <a:pos x="2" y="36"/>
                </a:cxn>
                <a:cxn ang="0">
                  <a:pos x="4" y="40"/>
                </a:cxn>
                <a:cxn ang="0">
                  <a:pos x="6" y="46"/>
                </a:cxn>
                <a:cxn ang="0">
                  <a:pos x="10" y="50"/>
                </a:cxn>
                <a:cxn ang="0">
                  <a:pos x="12" y="52"/>
                </a:cxn>
                <a:cxn ang="0">
                  <a:pos x="14" y="54"/>
                </a:cxn>
                <a:cxn ang="0">
                  <a:pos x="18" y="54"/>
                </a:cxn>
                <a:cxn ang="0">
                  <a:pos x="22" y="56"/>
                </a:cxn>
                <a:cxn ang="0">
                  <a:pos x="26" y="56"/>
                </a:cxn>
                <a:cxn ang="0">
                  <a:pos x="28" y="56"/>
                </a:cxn>
                <a:cxn ang="0">
                  <a:pos x="30" y="58"/>
                </a:cxn>
                <a:cxn ang="0">
                  <a:pos x="32" y="60"/>
                </a:cxn>
                <a:cxn ang="0">
                  <a:pos x="30" y="62"/>
                </a:cxn>
                <a:cxn ang="0">
                  <a:pos x="28" y="66"/>
                </a:cxn>
                <a:cxn ang="0">
                  <a:pos x="24" y="70"/>
                </a:cxn>
                <a:cxn ang="0">
                  <a:pos x="24" y="74"/>
                </a:cxn>
                <a:cxn ang="0">
                  <a:pos x="26" y="80"/>
                </a:cxn>
                <a:cxn ang="0">
                  <a:pos x="28" y="82"/>
                </a:cxn>
                <a:cxn ang="0">
                  <a:pos x="32" y="86"/>
                </a:cxn>
                <a:cxn ang="0">
                  <a:pos x="36" y="88"/>
                </a:cxn>
                <a:cxn ang="0">
                  <a:pos x="40" y="88"/>
                </a:cxn>
                <a:cxn ang="0">
                  <a:pos x="50" y="88"/>
                </a:cxn>
                <a:cxn ang="0">
                  <a:pos x="64" y="88"/>
                </a:cxn>
                <a:cxn ang="0">
                  <a:pos x="80" y="94"/>
                </a:cxn>
                <a:cxn ang="0">
                  <a:pos x="122" y="42"/>
                </a:cxn>
                <a:cxn ang="0">
                  <a:pos x="114" y="24"/>
                </a:cxn>
                <a:cxn ang="0">
                  <a:pos x="92" y="20"/>
                </a:cxn>
                <a:cxn ang="0">
                  <a:pos x="56" y="0"/>
                </a:cxn>
                <a:cxn ang="0">
                  <a:pos x="54" y="12"/>
                </a:cxn>
                <a:cxn ang="0">
                  <a:pos x="40" y="10"/>
                </a:cxn>
                <a:cxn ang="0">
                  <a:pos x="22" y="0"/>
                </a:cxn>
              </a:cxnLst>
              <a:rect l="txL" t="txT" r="txR" b="txB"/>
              <a:pathLst>
                <a:path w="122" h="94">
                  <a:moveTo>
                    <a:pt x="22" y="0"/>
                  </a:moveTo>
                  <a:lnTo>
                    <a:pt x="14" y="20"/>
                  </a:lnTo>
                  <a:lnTo>
                    <a:pt x="0" y="32"/>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3" name="Freeform 7"/>
            <p:cNvSpPr/>
            <p:nvPr/>
          </p:nvSpPr>
          <p:spPr>
            <a:xfrm>
              <a:off x="1222" y="1352"/>
              <a:ext cx="46" cy="46"/>
            </a:xfrm>
            <a:custGeom>
              <a:avLst/>
              <a:gdLst>
                <a:gd name="txL" fmla="*/ 0 w 46"/>
                <a:gd name="txT" fmla="*/ 0 h 46"/>
                <a:gd name="txR" fmla="*/ 46 w 46"/>
                <a:gd name="txB" fmla="*/ 46 h 46"/>
              </a:gdLst>
              <a:ahLst/>
              <a:cxnLst>
                <a:cxn ang="0">
                  <a:pos x="28" y="8"/>
                </a:cxn>
                <a:cxn ang="0">
                  <a:pos x="28" y="6"/>
                </a:cxn>
                <a:cxn ang="0">
                  <a:pos x="26" y="4"/>
                </a:cxn>
                <a:cxn ang="0">
                  <a:pos x="22" y="2"/>
                </a:cxn>
                <a:cxn ang="0">
                  <a:pos x="20" y="0"/>
                </a:cxn>
                <a:cxn ang="0">
                  <a:pos x="16" y="0"/>
                </a:cxn>
                <a:cxn ang="0">
                  <a:pos x="12" y="0"/>
                </a:cxn>
                <a:cxn ang="0">
                  <a:pos x="10" y="0"/>
                </a:cxn>
                <a:cxn ang="0">
                  <a:pos x="8" y="4"/>
                </a:cxn>
                <a:cxn ang="0">
                  <a:pos x="4" y="8"/>
                </a:cxn>
                <a:cxn ang="0">
                  <a:pos x="2" y="12"/>
                </a:cxn>
                <a:cxn ang="0">
                  <a:pos x="2" y="16"/>
                </a:cxn>
                <a:cxn ang="0">
                  <a:pos x="0" y="20"/>
                </a:cxn>
                <a:cxn ang="0">
                  <a:pos x="2" y="24"/>
                </a:cxn>
                <a:cxn ang="0">
                  <a:pos x="4" y="26"/>
                </a:cxn>
                <a:cxn ang="0">
                  <a:pos x="8" y="30"/>
                </a:cxn>
                <a:cxn ang="0">
                  <a:pos x="12" y="34"/>
                </a:cxn>
                <a:cxn ang="0">
                  <a:pos x="16" y="36"/>
                </a:cxn>
                <a:cxn ang="0">
                  <a:pos x="20" y="40"/>
                </a:cxn>
                <a:cxn ang="0">
                  <a:pos x="24" y="42"/>
                </a:cxn>
                <a:cxn ang="0">
                  <a:pos x="28" y="44"/>
                </a:cxn>
                <a:cxn ang="0">
                  <a:pos x="28" y="46"/>
                </a:cxn>
                <a:cxn ang="0">
                  <a:pos x="28" y="44"/>
                </a:cxn>
                <a:cxn ang="0">
                  <a:pos x="32" y="44"/>
                </a:cxn>
                <a:cxn ang="0">
                  <a:pos x="36" y="40"/>
                </a:cxn>
                <a:cxn ang="0">
                  <a:pos x="40" y="38"/>
                </a:cxn>
                <a:cxn ang="0">
                  <a:pos x="42" y="34"/>
                </a:cxn>
                <a:cxn ang="0">
                  <a:pos x="46" y="32"/>
                </a:cxn>
                <a:cxn ang="0">
                  <a:pos x="46" y="28"/>
                </a:cxn>
                <a:cxn ang="0">
                  <a:pos x="46" y="24"/>
                </a:cxn>
                <a:cxn ang="0">
                  <a:pos x="42" y="20"/>
                </a:cxn>
                <a:cxn ang="0">
                  <a:pos x="38" y="16"/>
                </a:cxn>
                <a:cxn ang="0">
                  <a:pos x="34" y="12"/>
                </a:cxn>
                <a:cxn ang="0">
                  <a:pos x="32" y="10"/>
                </a:cxn>
                <a:cxn ang="0">
                  <a:pos x="28" y="8"/>
                </a:cxn>
                <a:cxn ang="0">
                  <a:pos x="28" y="8"/>
                </a:cxn>
              </a:cxnLst>
              <a:rect l="txL" t="txT" r="txR" b="txB"/>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lnTo>
                    <a:pt x="28" y="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4" name="Freeform 8"/>
            <p:cNvSpPr/>
            <p:nvPr/>
          </p:nvSpPr>
          <p:spPr>
            <a:xfrm>
              <a:off x="2696" y="2012"/>
              <a:ext cx="32" cy="164"/>
            </a:xfrm>
            <a:custGeom>
              <a:avLst/>
              <a:gdLst>
                <a:gd name="txL" fmla="*/ 0 w 32"/>
                <a:gd name="txT" fmla="*/ 0 h 164"/>
                <a:gd name="txR" fmla="*/ 32 w 32"/>
                <a:gd name="txB" fmla="*/ 164 h 164"/>
              </a:gdLst>
              <a:ahLst/>
              <a:cxnLst>
                <a:cxn ang="0">
                  <a:pos x="26" y="8"/>
                </a:cxn>
                <a:cxn ang="0">
                  <a:pos x="26" y="6"/>
                </a:cxn>
                <a:cxn ang="0">
                  <a:pos x="24" y="6"/>
                </a:cxn>
                <a:cxn ang="0">
                  <a:pos x="22" y="2"/>
                </a:cxn>
                <a:cxn ang="0">
                  <a:pos x="20" y="2"/>
                </a:cxn>
                <a:cxn ang="0">
                  <a:pos x="18" y="0"/>
                </a:cxn>
                <a:cxn ang="0">
                  <a:pos x="16" y="2"/>
                </a:cxn>
                <a:cxn ang="0">
                  <a:pos x="14" y="6"/>
                </a:cxn>
                <a:cxn ang="0">
                  <a:pos x="12" y="10"/>
                </a:cxn>
                <a:cxn ang="0">
                  <a:pos x="10" y="14"/>
                </a:cxn>
                <a:cxn ang="0">
                  <a:pos x="8" y="18"/>
                </a:cxn>
                <a:cxn ang="0">
                  <a:pos x="8" y="22"/>
                </a:cxn>
                <a:cxn ang="0">
                  <a:pos x="8" y="22"/>
                </a:cxn>
                <a:cxn ang="0">
                  <a:pos x="2" y="42"/>
                </a:cxn>
                <a:cxn ang="0">
                  <a:pos x="2" y="44"/>
                </a:cxn>
                <a:cxn ang="0">
                  <a:pos x="2" y="46"/>
                </a:cxn>
                <a:cxn ang="0">
                  <a:pos x="4" y="52"/>
                </a:cxn>
                <a:cxn ang="0">
                  <a:pos x="4" y="56"/>
                </a:cxn>
                <a:cxn ang="0">
                  <a:pos x="6" y="60"/>
                </a:cxn>
                <a:cxn ang="0">
                  <a:pos x="6" y="66"/>
                </a:cxn>
                <a:cxn ang="0">
                  <a:pos x="8" y="82"/>
                </a:cxn>
                <a:cxn ang="0">
                  <a:pos x="6" y="100"/>
                </a:cxn>
                <a:cxn ang="0">
                  <a:pos x="6" y="118"/>
                </a:cxn>
                <a:cxn ang="0">
                  <a:pos x="6" y="132"/>
                </a:cxn>
                <a:cxn ang="0">
                  <a:pos x="6" y="140"/>
                </a:cxn>
                <a:cxn ang="0">
                  <a:pos x="6" y="142"/>
                </a:cxn>
                <a:cxn ang="0">
                  <a:pos x="4" y="146"/>
                </a:cxn>
                <a:cxn ang="0">
                  <a:pos x="2" y="150"/>
                </a:cxn>
                <a:cxn ang="0">
                  <a:pos x="0" y="156"/>
                </a:cxn>
                <a:cxn ang="0">
                  <a:pos x="0" y="158"/>
                </a:cxn>
                <a:cxn ang="0">
                  <a:pos x="0" y="160"/>
                </a:cxn>
                <a:cxn ang="0">
                  <a:pos x="8" y="164"/>
                </a:cxn>
                <a:cxn ang="0">
                  <a:pos x="12" y="152"/>
                </a:cxn>
                <a:cxn ang="0">
                  <a:pos x="22" y="162"/>
                </a:cxn>
                <a:cxn ang="0">
                  <a:pos x="22" y="160"/>
                </a:cxn>
                <a:cxn ang="0">
                  <a:pos x="22" y="158"/>
                </a:cxn>
                <a:cxn ang="0">
                  <a:pos x="22" y="152"/>
                </a:cxn>
                <a:cxn ang="0">
                  <a:pos x="22" y="146"/>
                </a:cxn>
                <a:cxn ang="0">
                  <a:pos x="20" y="140"/>
                </a:cxn>
                <a:cxn ang="0">
                  <a:pos x="16" y="130"/>
                </a:cxn>
                <a:cxn ang="0">
                  <a:pos x="16" y="118"/>
                </a:cxn>
                <a:cxn ang="0">
                  <a:pos x="24" y="106"/>
                </a:cxn>
                <a:cxn ang="0">
                  <a:pos x="28" y="102"/>
                </a:cxn>
                <a:cxn ang="0">
                  <a:pos x="32" y="96"/>
                </a:cxn>
                <a:cxn ang="0">
                  <a:pos x="32" y="92"/>
                </a:cxn>
                <a:cxn ang="0">
                  <a:pos x="32" y="88"/>
                </a:cxn>
                <a:cxn ang="0">
                  <a:pos x="30" y="84"/>
                </a:cxn>
                <a:cxn ang="0">
                  <a:pos x="30" y="80"/>
                </a:cxn>
                <a:cxn ang="0">
                  <a:pos x="30" y="74"/>
                </a:cxn>
                <a:cxn ang="0">
                  <a:pos x="28" y="62"/>
                </a:cxn>
                <a:cxn ang="0">
                  <a:pos x="26" y="50"/>
                </a:cxn>
                <a:cxn ang="0">
                  <a:pos x="24" y="40"/>
                </a:cxn>
                <a:cxn ang="0">
                  <a:pos x="24" y="36"/>
                </a:cxn>
                <a:cxn ang="0">
                  <a:pos x="24" y="36"/>
                </a:cxn>
                <a:cxn ang="0">
                  <a:pos x="22" y="32"/>
                </a:cxn>
                <a:cxn ang="0">
                  <a:pos x="22" y="28"/>
                </a:cxn>
                <a:cxn ang="0">
                  <a:pos x="22" y="22"/>
                </a:cxn>
                <a:cxn ang="0">
                  <a:pos x="22" y="16"/>
                </a:cxn>
                <a:cxn ang="0">
                  <a:pos x="24" y="12"/>
                </a:cxn>
                <a:cxn ang="0">
                  <a:pos x="26" y="8"/>
                </a:cxn>
              </a:cxnLst>
              <a:rect l="txL" t="txT" r="txR" b="txB"/>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4" y="36"/>
                  </a:lnTo>
                  <a:lnTo>
                    <a:pt x="22" y="32"/>
                  </a:lnTo>
                  <a:lnTo>
                    <a:pt x="22" y="28"/>
                  </a:lnTo>
                  <a:lnTo>
                    <a:pt x="22" y="22"/>
                  </a:lnTo>
                  <a:lnTo>
                    <a:pt x="22" y="16"/>
                  </a:lnTo>
                  <a:lnTo>
                    <a:pt x="24" y="12"/>
                  </a:lnTo>
                  <a:lnTo>
                    <a:pt x="26" y="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5" name="Freeform 9"/>
            <p:cNvSpPr/>
            <p:nvPr/>
          </p:nvSpPr>
          <p:spPr>
            <a:xfrm>
              <a:off x="1176" y="1206"/>
              <a:ext cx="2133" cy="1160"/>
            </a:xfrm>
            <a:custGeom>
              <a:avLst/>
              <a:gdLst>
                <a:gd name="txL" fmla="*/ 0 w 2132"/>
                <a:gd name="txT" fmla="*/ 0 h 1160"/>
                <a:gd name="txR" fmla="*/ 2132 w 2132"/>
                <a:gd name="txB" fmla="*/ 1160 h 1160"/>
              </a:gdLst>
              <a:ahLst/>
              <a:cxnLst>
                <a:cxn ang="0">
                  <a:pos x="1494" y="916"/>
                </a:cxn>
                <a:cxn ang="0">
                  <a:pos x="1558" y="688"/>
                </a:cxn>
                <a:cxn ang="0">
                  <a:pos x="1762" y="626"/>
                </a:cxn>
                <a:cxn ang="0">
                  <a:pos x="1698" y="776"/>
                </a:cxn>
                <a:cxn ang="0">
                  <a:pos x="1790" y="726"/>
                </a:cxn>
                <a:cxn ang="0">
                  <a:pos x="1876" y="654"/>
                </a:cxn>
                <a:cxn ang="0">
                  <a:pos x="1998" y="586"/>
                </a:cxn>
                <a:cxn ang="0">
                  <a:pos x="2084" y="548"/>
                </a:cxn>
                <a:cxn ang="0">
                  <a:pos x="2074" y="480"/>
                </a:cxn>
                <a:cxn ang="0">
                  <a:pos x="1880" y="370"/>
                </a:cxn>
                <a:cxn ang="0">
                  <a:pos x="1640" y="308"/>
                </a:cxn>
                <a:cxn ang="0">
                  <a:pos x="1578" y="268"/>
                </a:cxn>
                <a:cxn ang="0">
                  <a:pos x="1412" y="308"/>
                </a:cxn>
                <a:cxn ang="0">
                  <a:pos x="1338" y="230"/>
                </a:cxn>
                <a:cxn ang="0">
                  <a:pos x="1160" y="170"/>
                </a:cxn>
                <a:cxn ang="0">
                  <a:pos x="1134" y="160"/>
                </a:cxn>
                <a:cxn ang="0">
                  <a:pos x="1086" y="8"/>
                </a:cxn>
                <a:cxn ang="0">
                  <a:pos x="1020" y="108"/>
                </a:cxn>
                <a:cxn ang="0">
                  <a:pos x="906" y="98"/>
                </a:cxn>
                <a:cxn ang="0">
                  <a:pos x="764" y="244"/>
                </a:cxn>
                <a:cxn ang="0">
                  <a:pos x="812" y="382"/>
                </a:cxn>
                <a:cxn ang="0">
                  <a:pos x="778" y="298"/>
                </a:cxn>
                <a:cxn ang="0">
                  <a:pos x="706" y="244"/>
                </a:cxn>
                <a:cxn ang="0">
                  <a:pos x="670" y="318"/>
                </a:cxn>
                <a:cxn ang="0">
                  <a:pos x="726" y="416"/>
                </a:cxn>
                <a:cxn ang="0">
                  <a:pos x="756" y="470"/>
                </a:cxn>
                <a:cxn ang="0">
                  <a:pos x="712" y="492"/>
                </a:cxn>
                <a:cxn ang="0">
                  <a:pos x="676" y="424"/>
                </a:cxn>
                <a:cxn ang="0">
                  <a:pos x="648" y="466"/>
                </a:cxn>
                <a:cxn ang="0">
                  <a:pos x="656" y="368"/>
                </a:cxn>
                <a:cxn ang="0">
                  <a:pos x="610" y="280"/>
                </a:cxn>
                <a:cxn ang="0">
                  <a:pos x="552" y="374"/>
                </a:cxn>
                <a:cxn ang="0">
                  <a:pos x="390" y="422"/>
                </a:cxn>
                <a:cxn ang="0">
                  <a:pos x="328" y="410"/>
                </a:cxn>
                <a:cxn ang="0">
                  <a:pos x="302" y="490"/>
                </a:cxn>
                <a:cxn ang="0">
                  <a:pos x="208" y="560"/>
                </a:cxn>
                <a:cxn ang="0">
                  <a:pos x="258" y="480"/>
                </a:cxn>
                <a:cxn ang="0">
                  <a:pos x="162" y="368"/>
                </a:cxn>
                <a:cxn ang="0">
                  <a:pos x="134" y="606"/>
                </a:cxn>
                <a:cxn ang="0">
                  <a:pos x="54" y="674"/>
                </a:cxn>
                <a:cxn ang="0">
                  <a:pos x="28" y="730"/>
                </a:cxn>
                <a:cxn ang="0">
                  <a:pos x="42" y="810"/>
                </a:cxn>
                <a:cxn ang="0">
                  <a:pos x="38" y="892"/>
                </a:cxn>
                <a:cxn ang="0">
                  <a:pos x="60" y="918"/>
                </a:cxn>
                <a:cxn ang="0">
                  <a:pos x="114" y="970"/>
                </a:cxn>
                <a:cxn ang="0">
                  <a:pos x="174" y="998"/>
                </a:cxn>
                <a:cxn ang="0">
                  <a:pos x="212" y="974"/>
                </a:cxn>
                <a:cxn ang="0">
                  <a:pos x="236" y="1020"/>
                </a:cxn>
                <a:cxn ang="0">
                  <a:pos x="316" y="1092"/>
                </a:cxn>
                <a:cxn ang="0">
                  <a:pos x="348" y="1034"/>
                </a:cxn>
                <a:cxn ang="0">
                  <a:pos x="390" y="992"/>
                </a:cxn>
                <a:cxn ang="0">
                  <a:pos x="410" y="1058"/>
                </a:cxn>
                <a:cxn ang="0">
                  <a:pos x="452" y="1122"/>
                </a:cxn>
                <a:cxn ang="0">
                  <a:pos x="560" y="1128"/>
                </a:cxn>
                <a:cxn ang="0">
                  <a:pos x="660" y="1104"/>
                </a:cxn>
                <a:cxn ang="0">
                  <a:pos x="732" y="1050"/>
                </a:cxn>
                <a:cxn ang="0">
                  <a:pos x="752" y="994"/>
                </a:cxn>
                <a:cxn ang="0">
                  <a:pos x="834" y="912"/>
                </a:cxn>
                <a:cxn ang="0">
                  <a:pos x="964" y="912"/>
                </a:cxn>
                <a:cxn ang="0">
                  <a:pos x="1168" y="880"/>
                </a:cxn>
                <a:cxn ang="0">
                  <a:pos x="1354" y="904"/>
                </a:cxn>
                <a:cxn ang="0">
                  <a:pos x="1432" y="908"/>
                </a:cxn>
              </a:cxnLst>
              <a:rect l="txL" t="txT" r="txR" b="txB"/>
              <a:pathLst>
                <a:path w="2132" h="1160">
                  <a:moveTo>
                    <a:pt x="1396" y="998"/>
                  </a:moveTo>
                  <a:lnTo>
                    <a:pt x="1398" y="994"/>
                  </a:lnTo>
                  <a:lnTo>
                    <a:pt x="1398" y="994"/>
                  </a:ln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2"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6" y="486"/>
                  </a:lnTo>
                  <a:lnTo>
                    <a:pt x="708" y="476"/>
                  </a:lnTo>
                  <a:lnTo>
                    <a:pt x="710" y="460"/>
                  </a:lnTo>
                  <a:lnTo>
                    <a:pt x="712" y="442"/>
                  </a:lnTo>
                  <a:lnTo>
                    <a:pt x="712" y="424"/>
                  </a:lnTo>
                  <a:lnTo>
                    <a:pt x="712" y="412"/>
                  </a:lnTo>
                  <a:lnTo>
                    <a:pt x="710" y="408"/>
                  </a:lnTo>
                  <a:lnTo>
                    <a:pt x="706" y="398"/>
                  </a:lnTo>
                  <a:lnTo>
                    <a:pt x="698" y="408"/>
                  </a:lnTo>
                  <a:lnTo>
                    <a:pt x="698" y="408"/>
                  </a:lnTo>
                  <a:lnTo>
                    <a:pt x="696" y="410"/>
                  </a:lnTo>
                  <a:lnTo>
                    <a:pt x="692" y="410"/>
                  </a:lnTo>
                  <a:lnTo>
                    <a:pt x="686" y="410"/>
                  </a:lnTo>
                  <a:lnTo>
                    <a:pt x="682" y="412"/>
                  </a:lnTo>
                  <a:lnTo>
                    <a:pt x="680" y="414"/>
                  </a:lnTo>
                  <a:lnTo>
                    <a:pt x="678" y="416"/>
                  </a:lnTo>
                  <a:lnTo>
                    <a:pt x="678" y="418"/>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92" y="304"/>
                  </a:lnTo>
                  <a:lnTo>
                    <a:pt x="584" y="316"/>
                  </a:lnTo>
                  <a:lnTo>
                    <a:pt x="580" y="332"/>
                  </a:lnTo>
                  <a:lnTo>
                    <a:pt x="580" y="350"/>
                  </a:lnTo>
                  <a:lnTo>
                    <a:pt x="582" y="364"/>
                  </a:lnTo>
                  <a:lnTo>
                    <a:pt x="582" y="370"/>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84"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208" y="560"/>
                  </a:lnTo>
                  <a:lnTo>
                    <a:pt x="198" y="548"/>
                  </a:lnTo>
                  <a:lnTo>
                    <a:pt x="182" y="540"/>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84" y="678"/>
                  </a:lnTo>
                  <a:lnTo>
                    <a:pt x="78" y="674"/>
                  </a:lnTo>
                  <a:lnTo>
                    <a:pt x="68" y="672"/>
                  </a:lnTo>
                  <a:lnTo>
                    <a:pt x="60" y="672"/>
                  </a:lnTo>
                  <a:lnTo>
                    <a:pt x="54" y="674"/>
                  </a:lnTo>
                  <a:lnTo>
                    <a:pt x="50" y="678"/>
                  </a:lnTo>
                  <a:lnTo>
                    <a:pt x="46" y="680"/>
                  </a:lnTo>
                  <a:lnTo>
                    <a:pt x="44" y="682"/>
                  </a:lnTo>
                  <a:lnTo>
                    <a:pt x="44" y="684"/>
                  </a:lnTo>
                  <a:lnTo>
                    <a:pt x="42" y="686"/>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4" y="814"/>
                  </a:lnTo>
                  <a:lnTo>
                    <a:pt x="46" y="820"/>
                  </a:lnTo>
                  <a:lnTo>
                    <a:pt x="44" y="824"/>
                  </a:lnTo>
                  <a:lnTo>
                    <a:pt x="42" y="828"/>
                  </a:lnTo>
                  <a:lnTo>
                    <a:pt x="40" y="830"/>
                  </a:lnTo>
                  <a:lnTo>
                    <a:pt x="38" y="832"/>
                  </a:lnTo>
                  <a:lnTo>
                    <a:pt x="36"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60" y="878"/>
                  </a:lnTo>
                  <a:lnTo>
                    <a:pt x="60" y="878"/>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32" y="908"/>
                  </a:lnTo>
                  <a:lnTo>
                    <a:pt x="28" y="908"/>
                  </a:lnTo>
                  <a:lnTo>
                    <a:pt x="26" y="910"/>
                  </a:lnTo>
                  <a:lnTo>
                    <a:pt x="24" y="910"/>
                  </a:lnTo>
                  <a:lnTo>
                    <a:pt x="22" y="912"/>
                  </a:lnTo>
                  <a:lnTo>
                    <a:pt x="22" y="912"/>
                  </a:lnTo>
                  <a:lnTo>
                    <a:pt x="28" y="918"/>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10" y="976"/>
                  </a:lnTo>
                  <a:lnTo>
                    <a:pt x="206" y="976"/>
                  </a:lnTo>
                  <a:lnTo>
                    <a:pt x="202" y="976"/>
                  </a:lnTo>
                  <a:lnTo>
                    <a:pt x="200" y="978"/>
                  </a:lnTo>
                  <a:lnTo>
                    <a:pt x="200" y="980"/>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4" y="1032"/>
                  </a:lnTo>
                  <a:lnTo>
                    <a:pt x="256" y="1040"/>
                  </a:lnTo>
                  <a:lnTo>
                    <a:pt x="256" y="1046"/>
                  </a:lnTo>
                  <a:lnTo>
                    <a:pt x="256" y="1052"/>
                  </a:lnTo>
                  <a:lnTo>
                    <a:pt x="252" y="1058"/>
                  </a:lnTo>
                  <a:lnTo>
                    <a:pt x="250" y="1062"/>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44" y="1088"/>
                  </a:lnTo>
                  <a:lnTo>
                    <a:pt x="350" y="1098"/>
                  </a:lnTo>
                  <a:lnTo>
                    <a:pt x="350" y="1096"/>
                  </a:lnTo>
                  <a:lnTo>
                    <a:pt x="348" y="1088"/>
                  </a:lnTo>
                  <a:lnTo>
                    <a:pt x="346" y="1078"/>
                  </a:lnTo>
                  <a:lnTo>
                    <a:pt x="346" y="1070"/>
                  </a:lnTo>
                  <a:lnTo>
                    <a:pt x="346" y="1064"/>
                  </a:lnTo>
                  <a:lnTo>
                    <a:pt x="352" y="1062"/>
                  </a:lnTo>
                  <a:lnTo>
                    <a:pt x="352" y="1062"/>
                  </a:lnTo>
                  <a:lnTo>
                    <a:pt x="350" y="1060"/>
                  </a:lnTo>
                  <a:lnTo>
                    <a:pt x="348" y="1056"/>
                  </a:lnTo>
                  <a:lnTo>
                    <a:pt x="346" y="1052"/>
                  </a:lnTo>
                  <a:lnTo>
                    <a:pt x="346" y="1048"/>
                  </a:lnTo>
                  <a:lnTo>
                    <a:pt x="344" y="1044"/>
                  </a:lnTo>
                  <a:lnTo>
                    <a:pt x="346" y="1040"/>
                  </a:lnTo>
                  <a:lnTo>
                    <a:pt x="348" y="1036"/>
                  </a:lnTo>
                  <a:lnTo>
                    <a:pt x="350" y="1034"/>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10" y="1070"/>
                  </a:lnTo>
                  <a:lnTo>
                    <a:pt x="406" y="1070"/>
                  </a:lnTo>
                  <a:lnTo>
                    <a:pt x="402" y="1070"/>
                  </a:lnTo>
                  <a:lnTo>
                    <a:pt x="402" y="1070"/>
                  </a:lnTo>
                  <a:lnTo>
                    <a:pt x="400" y="1070"/>
                  </a:lnTo>
                  <a:lnTo>
                    <a:pt x="398" y="1072"/>
                  </a:lnTo>
                  <a:lnTo>
                    <a:pt x="396" y="1072"/>
                  </a:lnTo>
                  <a:lnTo>
                    <a:pt x="394" y="1076"/>
                  </a:lnTo>
                  <a:lnTo>
                    <a:pt x="394" y="1078"/>
                  </a:lnTo>
                  <a:lnTo>
                    <a:pt x="396" y="1084"/>
                  </a:lnTo>
                  <a:lnTo>
                    <a:pt x="398" y="1086"/>
                  </a:lnTo>
                  <a:lnTo>
                    <a:pt x="400" y="1088"/>
                  </a:lnTo>
                  <a:lnTo>
                    <a:pt x="400" y="1088"/>
                  </a:lnTo>
                  <a:lnTo>
                    <a:pt x="402" y="1104"/>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4" y="1070"/>
                  </a:lnTo>
                  <a:lnTo>
                    <a:pt x="696" y="1068"/>
                  </a:lnTo>
                  <a:lnTo>
                    <a:pt x="700" y="1066"/>
                  </a:lnTo>
                  <a:lnTo>
                    <a:pt x="704" y="1064"/>
                  </a:lnTo>
                  <a:lnTo>
                    <a:pt x="708"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58" y="916"/>
                  </a:lnTo>
                  <a:lnTo>
                    <a:pt x="1360" y="914"/>
                  </a:lnTo>
                  <a:lnTo>
                    <a:pt x="1364" y="914"/>
                  </a:lnTo>
                  <a:lnTo>
                    <a:pt x="1368" y="914"/>
                  </a:lnTo>
                  <a:lnTo>
                    <a:pt x="1372" y="914"/>
                  </a:lnTo>
                  <a:lnTo>
                    <a:pt x="1376" y="914"/>
                  </a:lnTo>
                  <a:lnTo>
                    <a:pt x="1380" y="918"/>
                  </a:lnTo>
                  <a:lnTo>
                    <a:pt x="1384" y="922"/>
                  </a:lnTo>
                  <a:lnTo>
                    <a:pt x="1388" y="928"/>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2"/>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6" name="Freeform 10"/>
            <p:cNvSpPr/>
            <p:nvPr/>
          </p:nvSpPr>
          <p:spPr>
            <a:xfrm>
              <a:off x="2162" y="2552"/>
              <a:ext cx="86" cy="116"/>
            </a:xfrm>
            <a:custGeom>
              <a:avLst/>
              <a:gdLst>
                <a:gd name="txL" fmla="*/ 0 w 86"/>
                <a:gd name="txT" fmla="*/ 0 h 116"/>
                <a:gd name="txR" fmla="*/ 86 w 86"/>
                <a:gd name="txB" fmla="*/ 116 h 116"/>
              </a:gdLst>
              <a:ahLst/>
              <a:cxnLst>
                <a:cxn ang="0">
                  <a:pos x="2" y="26"/>
                </a:cxn>
                <a:cxn ang="0">
                  <a:pos x="8" y="28"/>
                </a:cxn>
                <a:cxn ang="0">
                  <a:pos x="10" y="32"/>
                </a:cxn>
                <a:cxn ang="0">
                  <a:pos x="10" y="36"/>
                </a:cxn>
                <a:cxn ang="0">
                  <a:pos x="22" y="40"/>
                </a:cxn>
                <a:cxn ang="0">
                  <a:pos x="22" y="48"/>
                </a:cxn>
                <a:cxn ang="0">
                  <a:pos x="20" y="58"/>
                </a:cxn>
                <a:cxn ang="0">
                  <a:pos x="18" y="60"/>
                </a:cxn>
                <a:cxn ang="0">
                  <a:pos x="20" y="62"/>
                </a:cxn>
                <a:cxn ang="0">
                  <a:pos x="26" y="60"/>
                </a:cxn>
                <a:cxn ang="0">
                  <a:pos x="32" y="56"/>
                </a:cxn>
                <a:cxn ang="0">
                  <a:pos x="38" y="56"/>
                </a:cxn>
                <a:cxn ang="0">
                  <a:pos x="42" y="58"/>
                </a:cxn>
                <a:cxn ang="0">
                  <a:pos x="50" y="66"/>
                </a:cxn>
                <a:cxn ang="0">
                  <a:pos x="58" y="78"/>
                </a:cxn>
                <a:cxn ang="0">
                  <a:pos x="60" y="86"/>
                </a:cxn>
                <a:cxn ang="0">
                  <a:pos x="62" y="94"/>
                </a:cxn>
                <a:cxn ang="0">
                  <a:pos x="62" y="104"/>
                </a:cxn>
                <a:cxn ang="0">
                  <a:pos x="60" y="110"/>
                </a:cxn>
                <a:cxn ang="0">
                  <a:pos x="70" y="114"/>
                </a:cxn>
                <a:cxn ang="0">
                  <a:pos x="78" y="114"/>
                </a:cxn>
                <a:cxn ang="0">
                  <a:pos x="86" y="114"/>
                </a:cxn>
                <a:cxn ang="0">
                  <a:pos x="86" y="100"/>
                </a:cxn>
                <a:cxn ang="0">
                  <a:pos x="80" y="78"/>
                </a:cxn>
                <a:cxn ang="0">
                  <a:pos x="72" y="70"/>
                </a:cxn>
                <a:cxn ang="0">
                  <a:pos x="64" y="62"/>
                </a:cxn>
                <a:cxn ang="0">
                  <a:pos x="60" y="58"/>
                </a:cxn>
                <a:cxn ang="0">
                  <a:pos x="58" y="56"/>
                </a:cxn>
                <a:cxn ang="0">
                  <a:pos x="52" y="50"/>
                </a:cxn>
                <a:cxn ang="0">
                  <a:pos x="46" y="44"/>
                </a:cxn>
                <a:cxn ang="0">
                  <a:pos x="50" y="38"/>
                </a:cxn>
                <a:cxn ang="0">
                  <a:pos x="52" y="36"/>
                </a:cxn>
                <a:cxn ang="0">
                  <a:pos x="54" y="30"/>
                </a:cxn>
                <a:cxn ang="0">
                  <a:pos x="52" y="24"/>
                </a:cxn>
                <a:cxn ang="0">
                  <a:pos x="40" y="16"/>
                </a:cxn>
                <a:cxn ang="0">
                  <a:pos x="36" y="4"/>
                </a:cxn>
                <a:cxn ang="0">
                  <a:pos x="34" y="0"/>
                </a:cxn>
                <a:cxn ang="0">
                  <a:pos x="28" y="0"/>
                </a:cxn>
                <a:cxn ang="0">
                  <a:pos x="24" y="4"/>
                </a:cxn>
                <a:cxn ang="0">
                  <a:pos x="24" y="10"/>
                </a:cxn>
                <a:cxn ang="0">
                  <a:pos x="24" y="18"/>
                </a:cxn>
                <a:cxn ang="0">
                  <a:pos x="22" y="20"/>
                </a:cxn>
                <a:cxn ang="0">
                  <a:pos x="18" y="20"/>
                </a:cxn>
                <a:cxn ang="0">
                  <a:pos x="12" y="22"/>
                </a:cxn>
                <a:cxn ang="0">
                  <a:pos x="0" y="26"/>
                </a:cxn>
              </a:cxnLst>
              <a:rect l="txL" t="txT" r="txR" b="txB"/>
              <a:pathLst>
                <a:path w="86" h="116">
                  <a:moveTo>
                    <a:pt x="0" y="26"/>
                  </a:moveTo>
                  <a:lnTo>
                    <a:pt x="2" y="26"/>
                  </a:lnTo>
                  <a:lnTo>
                    <a:pt x="4" y="26"/>
                  </a:lnTo>
                  <a:lnTo>
                    <a:pt x="8" y="28"/>
                  </a:lnTo>
                  <a:lnTo>
                    <a:pt x="8" y="30"/>
                  </a:lnTo>
                  <a:lnTo>
                    <a:pt x="10" y="32"/>
                  </a:lnTo>
                  <a:lnTo>
                    <a:pt x="10" y="36"/>
                  </a:lnTo>
                  <a:lnTo>
                    <a:pt x="10" y="36"/>
                  </a:lnTo>
                  <a:lnTo>
                    <a:pt x="20" y="36"/>
                  </a:lnTo>
                  <a:lnTo>
                    <a:pt x="22" y="40"/>
                  </a:lnTo>
                  <a:lnTo>
                    <a:pt x="22" y="44"/>
                  </a:lnTo>
                  <a:lnTo>
                    <a:pt x="22" y="48"/>
                  </a:lnTo>
                  <a:lnTo>
                    <a:pt x="20" y="54"/>
                  </a:lnTo>
                  <a:lnTo>
                    <a:pt x="20" y="58"/>
                  </a:lnTo>
                  <a:lnTo>
                    <a:pt x="18" y="60"/>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60" y="58"/>
                  </a:lnTo>
                  <a:lnTo>
                    <a:pt x="58" y="56"/>
                  </a:lnTo>
                  <a:lnTo>
                    <a:pt x="54" y="54"/>
                  </a:lnTo>
                  <a:lnTo>
                    <a:pt x="52" y="50"/>
                  </a:lnTo>
                  <a:lnTo>
                    <a:pt x="48" y="48"/>
                  </a:lnTo>
                  <a:lnTo>
                    <a:pt x="46" y="44"/>
                  </a:lnTo>
                  <a:lnTo>
                    <a:pt x="48" y="40"/>
                  </a:lnTo>
                  <a:lnTo>
                    <a:pt x="50" y="38"/>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12" y="22"/>
                  </a:lnTo>
                  <a:lnTo>
                    <a:pt x="0" y="2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7" name="Freeform 11"/>
            <p:cNvSpPr/>
            <p:nvPr/>
          </p:nvSpPr>
          <p:spPr>
            <a:xfrm>
              <a:off x="1676" y="2360"/>
              <a:ext cx="200" cy="174"/>
            </a:xfrm>
            <a:custGeom>
              <a:avLst/>
              <a:gdLst>
                <a:gd name="txL" fmla="*/ 0 w 200"/>
                <a:gd name="txT" fmla="*/ 0 h 174"/>
                <a:gd name="txR" fmla="*/ 200 w 200"/>
                <a:gd name="txB" fmla="*/ 174 h 174"/>
              </a:gdLst>
              <a:ahLst/>
              <a:cxnLst>
                <a:cxn ang="0">
                  <a:pos x="150" y="2"/>
                </a:cxn>
                <a:cxn ang="0">
                  <a:pos x="142" y="10"/>
                </a:cxn>
                <a:cxn ang="0">
                  <a:pos x="122" y="28"/>
                </a:cxn>
                <a:cxn ang="0">
                  <a:pos x="118" y="30"/>
                </a:cxn>
                <a:cxn ang="0">
                  <a:pos x="110" y="36"/>
                </a:cxn>
                <a:cxn ang="0">
                  <a:pos x="92" y="66"/>
                </a:cxn>
                <a:cxn ang="0">
                  <a:pos x="82" y="66"/>
                </a:cxn>
                <a:cxn ang="0">
                  <a:pos x="66" y="70"/>
                </a:cxn>
                <a:cxn ang="0">
                  <a:pos x="56" y="82"/>
                </a:cxn>
                <a:cxn ang="0">
                  <a:pos x="46" y="90"/>
                </a:cxn>
                <a:cxn ang="0">
                  <a:pos x="40" y="94"/>
                </a:cxn>
                <a:cxn ang="0">
                  <a:pos x="8" y="98"/>
                </a:cxn>
                <a:cxn ang="0">
                  <a:pos x="14" y="120"/>
                </a:cxn>
                <a:cxn ang="0">
                  <a:pos x="12" y="132"/>
                </a:cxn>
                <a:cxn ang="0">
                  <a:pos x="4" y="144"/>
                </a:cxn>
                <a:cxn ang="0">
                  <a:pos x="4" y="154"/>
                </a:cxn>
                <a:cxn ang="0">
                  <a:pos x="8" y="162"/>
                </a:cxn>
                <a:cxn ang="0">
                  <a:pos x="18" y="158"/>
                </a:cxn>
                <a:cxn ang="0">
                  <a:pos x="30" y="156"/>
                </a:cxn>
                <a:cxn ang="0">
                  <a:pos x="44" y="158"/>
                </a:cxn>
                <a:cxn ang="0">
                  <a:pos x="48" y="158"/>
                </a:cxn>
                <a:cxn ang="0">
                  <a:pos x="60" y="160"/>
                </a:cxn>
                <a:cxn ang="0">
                  <a:pos x="76" y="174"/>
                </a:cxn>
                <a:cxn ang="0">
                  <a:pos x="94" y="156"/>
                </a:cxn>
                <a:cxn ang="0">
                  <a:pos x="114" y="154"/>
                </a:cxn>
                <a:cxn ang="0">
                  <a:pos x="114" y="130"/>
                </a:cxn>
                <a:cxn ang="0">
                  <a:pos x="116" y="112"/>
                </a:cxn>
                <a:cxn ang="0">
                  <a:pos x="152" y="82"/>
                </a:cxn>
                <a:cxn ang="0">
                  <a:pos x="156" y="76"/>
                </a:cxn>
                <a:cxn ang="0">
                  <a:pos x="164" y="66"/>
                </a:cxn>
                <a:cxn ang="0">
                  <a:pos x="172" y="60"/>
                </a:cxn>
                <a:cxn ang="0">
                  <a:pos x="172" y="52"/>
                </a:cxn>
                <a:cxn ang="0">
                  <a:pos x="178" y="46"/>
                </a:cxn>
                <a:cxn ang="0">
                  <a:pos x="188" y="44"/>
                </a:cxn>
                <a:cxn ang="0">
                  <a:pos x="200" y="46"/>
                </a:cxn>
                <a:cxn ang="0">
                  <a:pos x="198" y="42"/>
                </a:cxn>
                <a:cxn ang="0">
                  <a:pos x="192" y="38"/>
                </a:cxn>
                <a:cxn ang="0">
                  <a:pos x="184" y="36"/>
                </a:cxn>
                <a:cxn ang="0">
                  <a:pos x="180" y="32"/>
                </a:cxn>
                <a:cxn ang="0">
                  <a:pos x="172" y="26"/>
                </a:cxn>
                <a:cxn ang="0">
                  <a:pos x="160" y="28"/>
                </a:cxn>
                <a:cxn ang="0">
                  <a:pos x="156" y="18"/>
                </a:cxn>
                <a:cxn ang="0">
                  <a:pos x="154" y="0"/>
                </a:cxn>
              </a:cxnLst>
              <a:rect l="txL" t="txT" r="txR" b="txB"/>
              <a:pathLst>
                <a:path w="200" h="174">
                  <a:moveTo>
                    <a:pt x="154" y="0"/>
                  </a:moveTo>
                  <a:lnTo>
                    <a:pt x="154" y="2"/>
                  </a:lnTo>
                  <a:lnTo>
                    <a:pt x="150" y="2"/>
                  </a:lnTo>
                  <a:lnTo>
                    <a:pt x="148" y="4"/>
                  </a:lnTo>
                  <a:lnTo>
                    <a:pt x="144" y="8"/>
                  </a:lnTo>
                  <a:lnTo>
                    <a:pt x="142" y="10"/>
                  </a:lnTo>
                  <a:lnTo>
                    <a:pt x="142" y="14"/>
                  </a:lnTo>
                  <a:lnTo>
                    <a:pt x="126" y="18"/>
                  </a:lnTo>
                  <a:lnTo>
                    <a:pt x="122" y="2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4" y="130"/>
                  </a:lnTo>
                  <a:lnTo>
                    <a:pt x="12" y="132"/>
                  </a:lnTo>
                  <a:lnTo>
                    <a:pt x="8" y="134"/>
                  </a:lnTo>
                  <a:lnTo>
                    <a:pt x="6" y="138"/>
                  </a:lnTo>
                  <a:lnTo>
                    <a:pt x="4" y="144"/>
                  </a:lnTo>
                  <a:lnTo>
                    <a:pt x="4" y="146"/>
                  </a:lnTo>
                  <a:lnTo>
                    <a:pt x="4" y="150"/>
                  </a:lnTo>
                  <a:lnTo>
                    <a:pt x="4" y="154"/>
                  </a:lnTo>
                  <a:lnTo>
                    <a:pt x="6" y="158"/>
                  </a:lnTo>
                  <a:lnTo>
                    <a:pt x="8" y="162"/>
                  </a:lnTo>
                  <a:lnTo>
                    <a:pt x="8" y="162"/>
                  </a:lnTo>
                  <a:lnTo>
                    <a:pt x="10" y="160"/>
                  </a:lnTo>
                  <a:lnTo>
                    <a:pt x="14" y="160"/>
                  </a:lnTo>
                  <a:lnTo>
                    <a:pt x="18" y="158"/>
                  </a:lnTo>
                  <a:lnTo>
                    <a:pt x="22" y="158"/>
                  </a:lnTo>
                  <a:lnTo>
                    <a:pt x="24" y="156"/>
                  </a:lnTo>
                  <a:lnTo>
                    <a:pt x="30" y="156"/>
                  </a:lnTo>
                  <a:lnTo>
                    <a:pt x="34" y="158"/>
                  </a:lnTo>
                  <a:lnTo>
                    <a:pt x="40" y="158"/>
                  </a:lnTo>
                  <a:lnTo>
                    <a:pt x="44" y="158"/>
                  </a:lnTo>
                  <a:lnTo>
                    <a:pt x="44" y="158"/>
                  </a:lnTo>
                  <a:lnTo>
                    <a:pt x="46" y="158"/>
                  </a:lnTo>
                  <a:lnTo>
                    <a:pt x="48" y="158"/>
                  </a:lnTo>
                  <a:lnTo>
                    <a:pt x="52" y="158"/>
                  </a:lnTo>
                  <a:lnTo>
                    <a:pt x="56" y="160"/>
                  </a:lnTo>
                  <a:lnTo>
                    <a:pt x="60" y="160"/>
                  </a:lnTo>
                  <a:lnTo>
                    <a:pt x="64" y="162"/>
                  </a:lnTo>
                  <a:lnTo>
                    <a:pt x="66" y="166"/>
                  </a:lnTo>
                  <a:lnTo>
                    <a:pt x="76" y="174"/>
                  </a:lnTo>
                  <a:lnTo>
                    <a:pt x="92" y="156"/>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6"/>
                  </a:lnTo>
                  <a:lnTo>
                    <a:pt x="200" y="44"/>
                  </a:lnTo>
                  <a:lnTo>
                    <a:pt x="198" y="42"/>
                  </a:lnTo>
                  <a:lnTo>
                    <a:pt x="196" y="40"/>
                  </a:lnTo>
                  <a:lnTo>
                    <a:pt x="192" y="38"/>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60" y="28"/>
                  </a:lnTo>
                  <a:lnTo>
                    <a:pt x="158" y="26"/>
                  </a:lnTo>
                  <a:lnTo>
                    <a:pt x="156" y="22"/>
                  </a:lnTo>
                  <a:lnTo>
                    <a:pt x="156" y="18"/>
                  </a:lnTo>
                  <a:lnTo>
                    <a:pt x="156" y="14"/>
                  </a:lnTo>
                  <a:lnTo>
                    <a:pt x="172" y="0"/>
                  </a:lnTo>
                  <a:lnTo>
                    <a:pt x="154"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8" name="Freeform 12"/>
            <p:cNvSpPr/>
            <p:nvPr/>
          </p:nvSpPr>
          <p:spPr>
            <a:xfrm>
              <a:off x="2154" y="2772"/>
              <a:ext cx="68" cy="66"/>
            </a:xfrm>
            <a:custGeom>
              <a:avLst/>
              <a:gdLst>
                <a:gd name="txL" fmla="*/ 0 w 68"/>
                <a:gd name="txT" fmla="*/ 0 h 66"/>
                <a:gd name="txR" fmla="*/ 68 w 68"/>
                <a:gd name="txB" fmla="*/ 66 h 66"/>
              </a:gdLst>
              <a:ahLst/>
              <a:cxnLst>
                <a:cxn ang="0">
                  <a:pos x="0" y="0"/>
                </a:cxn>
                <a:cxn ang="0">
                  <a:pos x="16" y="26"/>
                </a:cxn>
                <a:cxn ang="0">
                  <a:pos x="18" y="28"/>
                </a:cxn>
                <a:cxn ang="0">
                  <a:pos x="28" y="36"/>
                </a:cxn>
                <a:cxn ang="0">
                  <a:pos x="38" y="44"/>
                </a:cxn>
                <a:cxn ang="0">
                  <a:pos x="50" y="54"/>
                </a:cxn>
                <a:cxn ang="0">
                  <a:pos x="60" y="62"/>
                </a:cxn>
                <a:cxn ang="0">
                  <a:pos x="66" y="66"/>
                </a:cxn>
                <a:cxn ang="0">
                  <a:pos x="68" y="66"/>
                </a:cxn>
                <a:cxn ang="0">
                  <a:pos x="68" y="62"/>
                </a:cxn>
                <a:cxn ang="0">
                  <a:pos x="68" y="60"/>
                </a:cxn>
                <a:cxn ang="0">
                  <a:pos x="68" y="58"/>
                </a:cxn>
                <a:cxn ang="0">
                  <a:pos x="66" y="56"/>
                </a:cxn>
                <a:cxn ang="0">
                  <a:pos x="66" y="54"/>
                </a:cxn>
                <a:cxn ang="0">
                  <a:pos x="58" y="42"/>
                </a:cxn>
                <a:cxn ang="0">
                  <a:pos x="58" y="40"/>
                </a:cxn>
                <a:cxn ang="0">
                  <a:pos x="58" y="36"/>
                </a:cxn>
                <a:cxn ang="0">
                  <a:pos x="56" y="32"/>
                </a:cxn>
                <a:cxn ang="0">
                  <a:pos x="56" y="26"/>
                </a:cxn>
                <a:cxn ang="0">
                  <a:pos x="54" y="24"/>
                </a:cxn>
                <a:cxn ang="0">
                  <a:pos x="46" y="12"/>
                </a:cxn>
                <a:cxn ang="0">
                  <a:pos x="38" y="14"/>
                </a:cxn>
                <a:cxn ang="0">
                  <a:pos x="30" y="4"/>
                </a:cxn>
                <a:cxn ang="0">
                  <a:pos x="12" y="6"/>
                </a:cxn>
                <a:cxn ang="0">
                  <a:pos x="0" y="0"/>
                </a:cxn>
              </a:cxnLst>
              <a:rect l="txL" t="txT" r="txR" b="txB"/>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29" name="Freeform 13"/>
            <p:cNvSpPr/>
            <p:nvPr/>
          </p:nvSpPr>
          <p:spPr>
            <a:xfrm>
              <a:off x="2016" y="2518"/>
              <a:ext cx="54" cy="56"/>
            </a:xfrm>
            <a:custGeom>
              <a:avLst/>
              <a:gdLst>
                <a:gd name="txL" fmla="*/ 0 w 54"/>
                <a:gd name="txT" fmla="*/ 0 h 56"/>
                <a:gd name="txR" fmla="*/ 54 w 54"/>
                <a:gd name="txB" fmla="*/ 56 h 56"/>
              </a:gdLst>
              <a:ahLst/>
              <a:cxnLst>
                <a:cxn ang="0">
                  <a:pos x="54" y="56"/>
                </a:cxn>
                <a:cxn ang="0">
                  <a:pos x="48" y="44"/>
                </a:cxn>
                <a:cxn ang="0">
                  <a:pos x="48" y="44"/>
                </a:cxn>
                <a:cxn ang="0">
                  <a:pos x="48" y="42"/>
                </a:cxn>
                <a:cxn ang="0">
                  <a:pos x="44" y="40"/>
                </a:cxn>
                <a:cxn ang="0">
                  <a:pos x="40" y="38"/>
                </a:cxn>
                <a:cxn ang="0">
                  <a:pos x="40" y="38"/>
                </a:cxn>
                <a:cxn ang="0">
                  <a:pos x="38" y="36"/>
                </a:cxn>
                <a:cxn ang="0">
                  <a:pos x="34" y="36"/>
                </a:cxn>
                <a:cxn ang="0">
                  <a:pos x="28" y="36"/>
                </a:cxn>
                <a:cxn ang="0">
                  <a:pos x="24" y="38"/>
                </a:cxn>
                <a:cxn ang="0">
                  <a:pos x="20" y="40"/>
                </a:cxn>
                <a:cxn ang="0">
                  <a:pos x="20" y="42"/>
                </a:cxn>
                <a:cxn ang="0">
                  <a:pos x="18" y="42"/>
                </a:cxn>
                <a:cxn ang="0">
                  <a:pos x="18" y="44"/>
                </a:cxn>
                <a:cxn ang="0">
                  <a:pos x="16" y="44"/>
                </a:cxn>
                <a:cxn ang="0">
                  <a:pos x="12" y="46"/>
                </a:cxn>
                <a:cxn ang="0">
                  <a:pos x="6" y="46"/>
                </a:cxn>
                <a:cxn ang="0">
                  <a:pos x="6" y="32"/>
                </a:cxn>
                <a:cxn ang="0">
                  <a:pos x="6" y="32"/>
                </a:cxn>
                <a:cxn ang="0">
                  <a:pos x="6" y="30"/>
                </a:cxn>
                <a:cxn ang="0">
                  <a:pos x="4" y="26"/>
                </a:cxn>
                <a:cxn ang="0">
                  <a:pos x="2" y="26"/>
                </a:cxn>
                <a:cxn ang="0">
                  <a:pos x="2" y="24"/>
                </a:cxn>
                <a:cxn ang="0">
                  <a:pos x="0" y="22"/>
                </a:cxn>
                <a:cxn ang="0">
                  <a:pos x="0" y="18"/>
                </a:cxn>
                <a:cxn ang="0">
                  <a:pos x="0" y="14"/>
                </a:cxn>
                <a:cxn ang="0">
                  <a:pos x="2" y="12"/>
                </a:cxn>
                <a:cxn ang="0">
                  <a:pos x="2" y="10"/>
                </a:cxn>
                <a:cxn ang="0">
                  <a:pos x="2" y="8"/>
                </a:cxn>
                <a:cxn ang="0">
                  <a:pos x="4" y="4"/>
                </a:cxn>
                <a:cxn ang="0">
                  <a:pos x="4" y="2"/>
                </a:cxn>
                <a:cxn ang="0">
                  <a:pos x="6" y="0"/>
                </a:cxn>
                <a:cxn ang="0">
                  <a:pos x="10" y="0"/>
                </a:cxn>
                <a:cxn ang="0">
                  <a:pos x="18" y="0"/>
                </a:cxn>
                <a:cxn ang="0">
                  <a:pos x="24" y="0"/>
                </a:cxn>
                <a:cxn ang="0">
                  <a:pos x="24" y="0"/>
                </a:cxn>
                <a:cxn ang="0">
                  <a:pos x="26" y="0"/>
                </a:cxn>
                <a:cxn ang="0">
                  <a:pos x="26" y="0"/>
                </a:cxn>
                <a:cxn ang="0">
                  <a:pos x="28" y="2"/>
                </a:cxn>
                <a:cxn ang="0">
                  <a:pos x="30" y="6"/>
                </a:cxn>
                <a:cxn ang="0">
                  <a:pos x="30" y="14"/>
                </a:cxn>
                <a:cxn ang="0">
                  <a:pos x="34" y="28"/>
                </a:cxn>
                <a:cxn ang="0">
                  <a:pos x="36" y="26"/>
                </a:cxn>
                <a:cxn ang="0">
                  <a:pos x="36" y="26"/>
                </a:cxn>
                <a:cxn ang="0">
                  <a:pos x="38" y="24"/>
                </a:cxn>
                <a:cxn ang="0">
                  <a:pos x="40" y="20"/>
                </a:cxn>
                <a:cxn ang="0">
                  <a:pos x="40" y="18"/>
                </a:cxn>
                <a:cxn ang="0">
                  <a:pos x="42" y="14"/>
                </a:cxn>
                <a:cxn ang="0">
                  <a:pos x="44" y="12"/>
                </a:cxn>
                <a:cxn ang="0">
                  <a:pos x="44" y="12"/>
                </a:cxn>
                <a:cxn ang="0">
                  <a:pos x="46" y="12"/>
                </a:cxn>
                <a:cxn ang="0">
                  <a:pos x="48" y="14"/>
                </a:cxn>
                <a:cxn ang="0">
                  <a:pos x="48" y="18"/>
                </a:cxn>
                <a:cxn ang="0">
                  <a:pos x="52" y="34"/>
                </a:cxn>
                <a:cxn ang="0">
                  <a:pos x="54" y="46"/>
                </a:cxn>
                <a:cxn ang="0">
                  <a:pos x="54" y="56"/>
                </a:cxn>
              </a:cxnLst>
              <a:rect l="txL" t="txT" r="txR" b="txB"/>
              <a:pathLst>
                <a:path w="54" h="56">
                  <a:moveTo>
                    <a:pt x="54" y="56"/>
                  </a:moveTo>
                  <a:lnTo>
                    <a:pt x="48" y="44"/>
                  </a:lnTo>
                  <a:lnTo>
                    <a:pt x="48" y="44"/>
                  </a:lnTo>
                  <a:lnTo>
                    <a:pt x="48" y="42"/>
                  </a:lnTo>
                  <a:lnTo>
                    <a:pt x="44" y="40"/>
                  </a:lnTo>
                  <a:lnTo>
                    <a:pt x="40" y="38"/>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4" y="0"/>
                  </a:lnTo>
                  <a:lnTo>
                    <a:pt x="26" y="0"/>
                  </a:lnTo>
                  <a:lnTo>
                    <a:pt x="26" y="0"/>
                  </a:lnTo>
                  <a:lnTo>
                    <a:pt x="28" y="2"/>
                  </a:lnTo>
                  <a:lnTo>
                    <a:pt x="30" y="6"/>
                  </a:lnTo>
                  <a:lnTo>
                    <a:pt x="30" y="14"/>
                  </a:lnTo>
                  <a:lnTo>
                    <a:pt x="34" y="28"/>
                  </a:lnTo>
                  <a:lnTo>
                    <a:pt x="36" y="26"/>
                  </a:lnTo>
                  <a:lnTo>
                    <a:pt x="36" y="26"/>
                  </a:lnTo>
                  <a:lnTo>
                    <a:pt x="38" y="24"/>
                  </a:lnTo>
                  <a:lnTo>
                    <a:pt x="40" y="20"/>
                  </a:lnTo>
                  <a:lnTo>
                    <a:pt x="40" y="18"/>
                  </a:lnTo>
                  <a:lnTo>
                    <a:pt x="42" y="14"/>
                  </a:lnTo>
                  <a:lnTo>
                    <a:pt x="44" y="12"/>
                  </a:lnTo>
                  <a:lnTo>
                    <a:pt x="44" y="12"/>
                  </a:lnTo>
                  <a:lnTo>
                    <a:pt x="46" y="12"/>
                  </a:lnTo>
                  <a:lnTo>
                    <a:pt x="48" y="14"/>
                  </a:lnTo>
                  <a:lnTo>
                    <a:pt x="48" y="18"/>
                  </a:lnTo>
                  <a:lnTo>
                    <a:pt x="52" y="34"/>
                  </a:lnTo>
                  <a:lnTo>
                    <a:pt x="54" y="46"/>
                  </a:lnTo>
                  <a:lnTo>
                    <a:pt x="54" y="5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0" name="Freeform 14"/>
            <p:cNvSpPr/>
            <p:nvPr/>
          </p:nvSpPr>
          <p:spPr>
            <a:xfrm>
              <a:off x="2066" y="2480"/>
              <a:ext cx="100" cy="272"/>
            </a:xfrm>
            <a:custGeom>
              <a:avLst/>
              <a:gdLst>
                <a:gd name="txL" fmla="*/ 0 w 100"/>
                <a:gd name="txT" fmla="*/ 0 h 272"/>
                <a:gd name="txR" fmla="*/ 100 w 100"/>
                <a:gd name="txB" fmla="*/ 272 h 272"/>
              </a:gdLst>
              <a:ahLst/>
              <a:cxnLst>
                <a:cxn ang="0">
                  <a:pos x="40" y="170"/>
                </a:cxn>
                <a:cxn ang="0">
                  <a:pos x="26" y="166"/>
                </a:cxn>
                <a:cxn ang="0">
                  <a:pos x="26" y="156"/>
                </a:cxn>
                <a:cxn ang="0">
                  <a:pos x="26" y="142"/>
                </a:cxn>
                <a:cxn ang="0">
                  <a:pos x="24" y="136"/>
                </a:cxn>
                <a:cxn ang="0">
                  <a:pos x="20" y="130"/>
                </a:cxn>
                <a:cxn ang="0">
                  <a:pos x="16" y="120"/>
                </a:cxn>
                <a:cxn ang="0">
                  <a:pos x="10" y="112"/>
                </a:cxn>
                <a:cxn ang="0">
                  <a:pos x="8" y="108"/>
                </a:cxn>
                <a:cxn ang="0">
                  <a:pos x="4" y="102"/>
                </a:cxn>
                <a:cxn ang="0">
                  <a:pos x="2" y="94"/>
                </a:cxn>
                <a:cxn ang="0">
                  <a:pos x="2" y="90"/>
                </a:cxn>
                <a:cxn ang="0">
                  <a:pos x="4" y="82"/>
                </a:cxn>
                <a:cxn ang="0">
                  <a:pos x="2" y="78"/>
                </a:cxn>
                <a:cxn ang="0">
                  <a:pos x="0" y="74"/>
                </a:cxn>
                <a:cxn ang="0">
                  <a:pos x="2" y="70"/>
                </a:cxn>
                <a:cxn ang="0">
                  <a:pos x="4" y="72"/>
                </a:cxn>
                <a:cxn ang="0">
                  <a:pos x="6" y="72"/>
                </a:cxn>
                <a:cxn ang="0">
                  <a:pos x="8" y="74"/>
                </a:cxn>
                <a:cxn ang="0">
                  <a:pos x="10" y="70"/>
                </a:cxn>
                <a:cxn ang="0">
                  <a:pos x="6" y="56"/>
                </a:cxn>
                <a:cxn ang="0">
                  <a:pos x="8" y="56"/>
                </a:cxn>
                <a:cxn ang="0">
                  <a:pos x="10" y="58"/>
                </a:cxn>
                <a:cxn ang="0">
                  <a:pos x="16" y="60"/>
                </a:cxn>
                <a:cxn ang="0">
                  <a:pos x="22" y="58"/>
                </a:cxn>
                <a:cxn ang="0">
                  <a:pos x="22" y="56"/>
                </a:cxn>
                <a:cxn ang="0">
                  <a:pos x="26" y="54"/>
                </a:cxn>
                <a:cxn ang="0">
                  <a:pos x="28" y="48"/>
                </a:cxn>
                <a:cxn ang="0">
                  <a:pos x="32" y="40"/>
                </a:cxn>
                <a:cxn ang="0">
                  <a:pos x="36" y="34"/>
                </a:cxn>
                <a:cxn ang="0">
                  <a:pos x="36" y="30"/>
                </a:cxn>
                <a:cxn ang="0">
                  <a:pos x="40" y="26"/>
                </a:cxn>
                <a:cxn ang="0">
                  <a:pos x="66" y="0"/>
                </a:cxn>
                <a:cxn ang="0">
                  <a:pos x="74" y="8"/>
                </a:cxn>
                <a:cxn ang="0">
                  <a:pos x="84" y="34"/>
                </a:cxn>
                <a:cxn ang="0">
                  <a:pos x="82" y="36"/>
                </a:cxn>
                <a:cxn ang="0">
                  <a:pos x="76" y="52"/>
                </a:cxn>
                <a:cxn ang="0">
                  <a:pos x="72" y="72"/>
                </a:cxn>
                <a:cxn ang="0">
                  <a:pos x="76" y="76"/>
                </a:cxn>
                <a:cxn ang="0">
                  <a:pos x="80" y="80"/>
                </a:cxn>
                <a:cxn ang="0">
                  <a:pos x="90" y="78"/>
                </a:cxn>
                <a:cxn ang="0">
                  <a:pos x="96" y="98"/>
                </a:cxn>
                <a:cxn ang="0">
                  <a:pos x="90" y="102"/>
                </a:cxn>
                <a:cxn ang="0">
                  <a:pos x="82" y="112"/>
                </a:cxn>
                <a:cxn ang="0">
                  <a:pos x="84" y="138"/>
                </a:cxn>
                <a:cxn ang="0">
                  <a:pos x="82" y="138"/>
                </a:cxn>
                <a:cxn ang="0">
                  <a:pos x="80" y="142"/>
                </a:cxn>
                <a:cxn ang="0">
                  <a:pos x="80" y="150"/>
                </a:cxn>
                <a:cxn ang="0">
                  <a:pos x="80" y="158"/>
                </a:cxn>
                <a:cxn ang="0">
                  <a:pos x="80" y="168"/>
                </a:cxn>
                <a:cxn ang="0">
                  <a:pos x="84" y="182"/>
                </a:cxn>
                <a:cxn ang="0">
                  <a:pos x="84" y="210"/>
                </a:cxn>
                <a:cxn ang="0">
                  <a:pos x="84" y="224"/>
                </a:cxn>
                <a:cxn ang="0">
                  <a:pos x="82" y="244"/>
                </a:cxn>
                <a:cxn ang="0">
                  <a:pos x="76" y="272"/>
                </a:cxn>
                <a:cxn ang="0">
                  <a:pos x="72" y="262"/>
                </a:cxn>
                <a:cxn ang="0">
                  <a:pos x="74" y="226"/>
                </a:cxn>
                <a:cxn ang="0">
                  <a:pos x="74" y="206"/>
                </a:cxn>
                <a:cxn ang="0">
                  <a:pos x="70" y="168"/>
                </a:cxn>
              </a:cxnLst>
              <a:rect l="txL" t="txT" r="txR" b="txB"/>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8"/>
                  </a:lnTo>
                  <a:lnTo>
                    <a:pt x="2" y="76"/>
                  </a:lnTo>
                  <a:lnTo>
                    <a:pt x="0" y="74"/>
                  </a:lnTo>
                  <a:lnTo>
                    <a:pt x="0" y="72"/>
                  </a:lnTo>
                  <a:lnTo>
                    <a:pt x="2" y="70"/>
                  </a:lnTo>
                  <a:lnTo>
                    <a:pt x="2" y="70"/>
                  </a:lnTo>
                  <a:lnTo>
                    <a:pt x="4" y="72"/>
                  </a:lnTo>
                  <a:lnTo>
                    <a:pt x="6" y="72"/>
                  </a:lnTo>
                  <a:lnTo>
                    <a:pt x="6" y="72"/>
                  </a:lnTo>
                  <a:lnTo>
                    <a:pt x="8" y="74"/>
                  </a:lnTo>
                  <a:lnTo>
                    <a:pt x="8" y="74"/>
                  </a:lnTo>
                  <a:lnTo>
                    <a:pt x="10" y="72"/>
                  </a:lnTo>
                  <a:lnTo>
                    <a:pt x="10" y="70"/>
                  </a:lnTo>
                  <a:lnTo>
                    <a:pt x="8" y="56"/>
                  </a:lnTo>
                  <a:lnTo>
                    <a:pt x="6" y="56"/>
                  </a:lnTo>
                  <a:lnTo>
                    <a:pt x="6" y="56"/>
                  </a:lnTo>
                  <a:lnTo>
                    <a:pt x="8" y="56"/>
                  </a:lnTo>
                  <a:lnTo>
                    <a:pt x="8" y="56"/>
                  </a:lnTo>
                  <a:lnTo>
                    <a:pt x="10" y="58"/>
                  </a:lnTo>
                  <a:lnTo>
                    <a:pt x="14" y="60"/>
                  </a:lnTo>
                  <a:lnTo>
                    <a:pt x="16" y="60"/>
                  </a:lnTo>
                  <a:lnTo>
                    <a:pt x="16" y="60"/>
                  </a:lnTo>
                  <a:lnTo>
                    <a:pt x="22" y="58"/>
                  </a:lnTo>
                  <a:lnTo>
                    <a:pt x="22" y="56"/>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1" name="Freeform 15"/>
            <p:cNvSpPr/>
            <p:nvPr/>
          </p:nvSpPr>
          <p:spPr>
            <a:xfrm>
              <a:off x="2192" y="2542"/>
              <a:ext cx="90" cy="168"/>
            </a:xfrm>
            <a:custGeom>
              <a:avLst/>
              <a:gdLst>
                <a:gd name="txL" fmla="*/ 0 w 90"/>
                <a:gd name="txT" fmla="*/ 0 h 168"/>
                <a:gd name="txR" fmla="*/ 90 w 90"/>
                <a:gd name="txB" fmla="*/ 168 h 168"/>
              </a:gdLst>
              <a:ahLst/>
              <a:cxnLst>
                <a:cxn ang="0">
                  <a:pos x="58" y="124"/>
                </a:cxn>
                <a:cxn ang="0">
                  <a:pos x="62" y="128"/>
                </a:cxn>
                <a:cxn ang="0">
                  <a:pos x="64" y="132"/>
                </a:cxn>
                <a:cxn ang="0">
                  <a:pos x="50" y="154"/>
                </a:cxn>
                <a:cxn ang="0">
                  <a:pos x="42" y="158"/>
                </a:cxn>
                <a:cxn ang="0">
                  <a:pos x="46" y="166"/>
                </a:cxn>
                <a:cxn ang="0">
                  <a:pos x="64" y="164"/>
                </a:cxn>
                <a:cxn ang="0">
                  <a:pos x="78" y="150"/>
                </a:cxn>
                <a:cxn ang="0">
                  <a:pos x="88" y="134"/>
                </a:cxn>
                <a:cxn ang="0">
                  <a:pos x="90" y="126"/>
                </a:cxn>
                <a:cxn ang="0">
                  <a:pos x="84" y="102"/>
                </a:cxn>
                <a:cxn ang="0">
                  <a:pos x="84" y="98"/>
                </a:cxn>
                <a:cxn ang="0">
                  <a:pos x="82" y="90"/>
                </a:cxn>
                <a:cxn ang="0">
                  <a:pos x="76" y="82"/>
                </a:cxn>
                <a:cxn ang="0">
                  <a:pos x="60" y="74"/>
                </a:cxn>
                <a:cxn ang="0">
                  <a:pos x="46" y="46"/>
                </a:cxn>
                <a:cxn ang="0">
                  <a:pos x="48" y="42"/>
                </a:cxn>
                <a:cxn ang="0">
                  <a:pos x="52" y="36"/>
                </a:cxn>
                <a:cxn ang="0">
                  <a:pos x="60" y="32"/>
                </a:cxn>
                <a:cxn ang="0">
                  <a:pos x="64" y="30"/>
                </a:cxn>
                <a:cxn ang="0">
                  <a:pos x="72" y="26"/>
                </a:cxn>
                <a:cxn ang="0">
                  <a:pos x="70" y="22"/>
                </a:cxn>
                <a:cxn ang="0">
                  <a:pos x="68" y="16"/>
                </a:cxn>
                <a:cxn ang="0">
                  <a:pos x="64" y="12"/>
                </a:cxn>
                <a:cxn ang="0">
                  <a:pos x="60" y="6"/>
                </a:cxn>
                <a:cxn ang="0">
                  <a:pos x="50" y="2"/>
                </a:cxn>
                <a:cxn ang="0">
                  <a:pos x="48" y="4"/>
                </a:cxn>
                <a:cxn ang="0">
                  <a:pos x="40" y="4"/>
                </a:cxn>
                <a:cxn ang="0">
                  <a:pos x="28" y="2"/>
                </a:cxn>
                <a:cxn ang="0">
                  <a:pos x="20" y="0"/>
                </a:cxn>
                <a:cxn ang="0">
                  <a:pos x="14" y="2"/>
                </a:cxn>
                <a:cxn ang="0">
                  <a:pos x="8" y="2"/>
                </a:cxn>
                <a:cxn ang="0">
                  <a:pos x="2" y="4"/>
                </a:cxn>
                <a:cxn ang="0">
                  <a:pos x="0" y="10"/>
                </a:cxn>
                <a:cxn ang="0">
                  <a:pos x="4" y="10"/>
                </a:cxn>
                <a:cxn ang="0">
                  <a:pos x="8" y="14"/>
                </a:cxn>
                <a:cxn ang="0">
                  <a:pos x="20" y="30"/>
                </a:cxn>
                <a:cxn ang="0">
                  <a:pos x="24" y="36"/>
                </a:cxn>
                <a:cxn ang="0">
                  <a:pos x="22" y="44"/>
                </a:cxn>
                <a:cxn ang="0">
                  <a:pos x="20" y="48"/>
                </a:cxn>
                <a:cxn ang="0">
                  <a:pos x="18" y="50"/>
                </a:cxn>
                <a:cxn ang="0">
                  <a:pos x="18" y="58"/>
                </a:cxn>
                <a:cxn ang="0">
                  <a:pos x="24" y="64"/>
                </a:cxn>
                <a:cxn ang="0">
                  <a:pos x="30" y="68"/>
                </a:cxn>
                <a:cxn ang="0">
                  <a:pos x="32" y="70"/>
                </a:cxn>
                <a:cxn ang="0">
                  <a:pos x="38" y="76"/>
                </a:cxn>
                <a:cxn ang="0">
                  <a:pos x="46" y="84"/>
                </a:cxn>
                <a:cxn ang="0">
                  <a:pos x="52" y="94"/>
                </a:cxn>
                <a:cxn ang="0">
                  <a:pos x="56" y="106"/>
                </a:cxn>
                <a:cxn ang="0">
                  <a:pos x="56" y="116"/>
                </a:cxn>
                <a:cxn ang="0">
                  <a:pos x="56" y="124"/>
                </a:cxn>
              </a:cxnLst>
              <a:rect l="txL" t="txT" r="txR" b="txB"/>
              <a:pathLst>
                <a:path w="90" h="168">
                  <a:moveTo>
                    <a:pt x="56" y="124"/>
                  </a:moveTo>
                  <a:lnTo>
                    <a:pt x="58" y="124"/>
                  </a:lnTo>
                  <a:lnTo>
                    <a:pt x="60" y="126"/>
                  </a:lnTo>
                  <a:lnTo>
                    <a:pt x="62" y="128"/>
                  </a:lnTo>
                  <a:lnTo>
                    <a:pt x="64" y="132"/>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0" y="32"/>
                  </a:lnTo>
                  <a:lnTo>
                    <a:pt x="64" y="30"/>
                  </a:lnTo>
                  <a:lnTo>
                    <a:pt x="68" y="28"/>
                  </a:lnTo>
                  <a:lnTo>
                    <a:pt x="72" y="26"/>
                  </a:lnTo>
                  <a:lnTo>
                    <a:pt x="70" y="24"/>
                  </a:lnTo>
                  <a:lnTo>
                    <a:pt x="70" y="22"/>
                  </a:lnTo>
                  <a:lnTo>
                    <a:pt x="68" y="18"/>
                  </a:lnTo>
                  <a:lnTo>
                    <a:pt x="68" y="16"/>
                  </a:lnTo>
                  <a:lnTo>
                    <a:pt x="64" y="12"/>
                  </a:lnTo>
                  <a:lnTo>
                    <a:pt x="64" y="12"/>
                  </a:lnTo>
                  <a:lnTo>
                    <a:pt x="62" y="10"/>
                  </a:lnTo>
                  <a:lnTo>
                    <a:pt x="60" y="6"/>
                  </a:lnTo>
                  <a:lnTo>
                    <a:pt x="56" y="4"/>
                  </a:lnTo>
                  <a:lnTo>
                    <a:pt x="50" y="2"/>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20" y="48"/>
                  </a:lnTo>
                  <a:lnTo>
                    <a:pt x="18" y="50"/>
                  </a:lnTo>
                  <a:lnTo>
                    <a:pt x="16" y="54"/>
                  </a:lnTo>
                  <a:lnTo>
                    <a:pt x="18" y="58"/>
                  </a:lnTo>
                  <a:lnTo>
                    <a:pt x="22" y="60"/>
                  </a:lnTo>
                  <a:lnTo>
                    <a:pt x="24" y="64"/>
                  </a:lnTo>
                  <a:lnTo>
                    <a:pt x="28" y="66"/>
                  </a:lnTo>
                  <a:lnTo>
                    <a:pt x="30" y="68"/>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2" name="Freeform 16"/>
            <p:cNvSpPr/>
            <p:nvPr/>
          </p:nvSpPr>
          <p:spPr>
            <a:xfrm>
              <a:off x="2142" y="2578"/>
              <a:ext cx="82" cy="208"/>
            </a:xfrm>
            <a:custGeom>
              <a:avLst/>
              <a:gdLst>
                <a:gd name="txL" fmla="*/ 0 w 82"/>
                <a:gd name="txT" fmla="*/ 0 h 208"/>
                <a:gd name="txR" fmla="*/ 82 w 82"/>
                <a:gd name="txB" fmla="*/ 208 h 208"/>
              </a:gdLst>
              <a:ahLst/>
              <a:cxnLst>
                <a:cxn ang="0">
                  <a:pos x="18" y="2"/>
                </a:cxn>
                <a:cxn ang="0">
                  <a:pos x="10" y="6"/>
                </a:cxn>
                <a:cxn ang="0">
                  <a:pos x="4" y="24"/>
                </a:cxn>
                <a:cxn ang="0">
                  <a:pos x="6" y="40"/>
                </a:cxn>
                <a:cxn ang="0">
                  <a:pos x="4" y="42"/>
                </a:cxn>
                <a:cxn ang="0">
                  <a:pos x="2" y="48"/>
                </a:cxn>
                <a:cxn ang="0">
                  <a:pos x="4" y="58"/>
                </a:cxn>
                <a:cxn ang="0">
                  <a:pos x="4" y="64"/>
                </a:cxn>
                <a:cxn ang="0">
                  <a:pos x="6" y="76"/>
                </a:cxn>
                <a:cxn ang="0">
                  <a:pos x="12" y="90"/>
                </a:cxn>
                <a:cxn ang="0">
                  <a:pos x="8" y="120"/>
                </a:cxn>
                <a:cxn ang="0">
                  <a:pos x="8" y="132"/>
                </a:cxn>
                <a:cxn ang="0">
                  <a:pos x="4" y="162"/>
                </a:cxn>
                <a:cxn ang="0">
                  <a:pos x="0" y="174"/>
                </a:cxn>
                <a:cxn ang="0">
                  <a:pos x="0" y="176"/>
                </a:cxn>
                <a:cxn ang="0">
                  <a:pos x="2" y="178"/>
                </a:cxn>
                <a:cxn ang="0">
                  <a:pos x="8" y="186"/>
                </a:cxn>
                <a:cxn ang="0">
                  <a:pos x="24" y="200"/>
                </a:cxn>
                <a:cxn ang="0">
                  <a:pos x="50" y="208"/>
                </a:cxn>
                <a:cxn ang="0">
                  <a:pos x="46" y="192"/>
                </a:cxn>
                <a:cxn ang="0">
                  <a:pos x="20" y="166"/>
                </a:cxn>
                <a:cxn ang="0">
                  <a:pos x="14" y="148"/>
                </a:cxn>
                <a:cxn ang="0">
                  <a:pos x="18" y="128"/>
                </a:cxn>
                <a:cxn ang="0">
                  <a:pos x="22" y="108"/>
                </a:cxn>
                <a:cxn ang="0">
                  <a:pos x="24" y="90"/>
                </a:cxn>
                <a:cxn ang="0">
                  <a:pos x="26" y="86"/>
                </a:cxn>
                <a:cxn ang="0">
                  <a:pos x="28" y="82"/>
                </a:cxn>
                <a:cxn ang="0">
                  <a:pos x="32" y="84"/>
                </a:cxn>
                <a:cxn ang="0">
                  <a:pos x="34" y="90"/>
                </a:cxn>
                <a:cxn ang="0">
                  <a:pos x="42" y="110"/>
                </a:cxn>
                <a:cxn ang="0">
                  <a:pos x="48" y="112"/>
                </a:cxn>
                <a:cxn ang="0">
                  <a:pos x="48" y="92"/>
                </a:cxn>
                <a:cxn ang="0">
                  <a:pos x="56" y="82"/>
                </a:cxn>
                <a:cxn ang="0">
                  <a:pos x="64" y="80"/>
                </a:cxn>
                <a:cxn ang="0">
                  <a:pos x="74" y="82"/>
                </a:cxn>
                <a:cxn ang="0">
                  <a:pos x="82" y="82"/>
                </a:cxn>
                <a:cxn ang="0">
                  <a:pos x="82" y="74"/>
                </a:cxn>
                <a:cxn ang="0">
                  <a:pos x="80" y="62"/>
                </a:cxn>
                <a:cxn ang="0">
                  <a:pos x="80" y="58"/>
                </a:cxn>
                <a:cxn ang="0">
                  <a:pos x="74" y="46"/>
                </a:cxn>
                <a:cxn ang="0">
                  <a:pos x="64" y="34"/>
                </a:cxn>
                <a:cxn ang="0">
                  <a:pos x="60" y="32"/>
                </a:cxn>
                <a:cxn ang="0">
                  <a:pos x="54" y="30"/>
                </a:cxn>
                <a:cxn ang="0">
                  <a:pos x="50" y="32"/>
                </a:cxn>
                <a:cxn ang="0">
                  <a:pos x="44" y="36"/>
                </a:cxn>
                <a:cxn ang="0">
                  <a:pos x="38" y="36"/>
                </a:cxn>
                <a:cxn ang="0">
                  <a:pos x="38" y="34"/>
                </a:cxn>
                <a:cxn ang="0">
                  <a:pos x="40" y="28"/>
                </a:cxn>
                <a:cxn ang="0">
                  <a:pos x="42" y="18"/>
                </a:cxn>
                <a:cxn ang="0">
                  <a:pos x="40" y="10"/>
                </a:cxn>
                <a:cxn ang="0">
                  <a:pos x="30" y="10"/>
                </a:cxn>
                <a:cxn ang="0">
                  <a:pos x="28" y="4"/>
                </a:cxn>
                <a:cxn ang="0">
                  <a:pos x="24" y="0"/>
                </a:cxn>
                <a:cxn ang="0">
                  <a:pos x="20" y="0"/>
                </a:cxn>
              </a:cxnLst>
              <a:rect l="txL" t="txT" r="txR" b="txB"/>
              <a:pathLst>
                <a:path w="82" h="208">
                  <a:moveTo>
                    <a:pt x="20" y="0"/>
                  </a:moveTo>
                  <a:lnTo>
                    <a:pt x="18" y="2"/>
                  </a:lnTo>
                  <a:lnTo>
                    <a:pt x="14" y="4"/>
                  </a:lnTo>
                  <a:lnTo>
                    <a:pt x="10" y="6"/>
                  </a:lnTo>
                  <a:lnTo>
                    <a:pt x="6" y="14"/>
                  </a:lnTo>
                  <a:lnTo>
                    <a:pt x="4" y="24"/>
                  </a:lnTo>
                  <a:lnTo>
                    <a:pt x="8" y="40"/>
                  </a:lnTo>
                  <a:lnTo>
                    <a:pt x="6"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4"/>
                  </a:lnTo>
                  <a:lnTo>
                    <a:pt x="0" y="174"/>
                  </a:lnTo>
                  <a:lnTo>
                    <a:pt x="0" y="176"/>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38" y="34"/>
                  </a:lnTo>
                  <a:lnTo>
                    <a:pt x="40" y="32"/>
                  </a:lnTo>
                  <a:lnTo>
                    <a:pt x="40" y="28"/>
                  </a:lnTo>
                  <a:lnTo>
                    <a:pt x="42" y="22"/>
                  </a:lnTo>
                  <a:lnTo>
                    <a:pt x="42" y="18"/>
                  </a:lnTo>
                  <a:lnTo>
                    <a:pt x="42" y="14"/>
                  </a:lnTo>
                  <a:lnTo>
                    <a:pt x="40" y="10"/>
                  </a:lnTo>
                  <a:lnTo>
                    <a:pt x="30" y="10"/>
                  </a:lnTo>
                  <a:lnTo>
                    <a:pt x="30" y="10"/>
                  </a:lnTo>
                  <a:lnTo>
                    <a:pt x="30" y="6"/>
                  </a:lnTo>
                  <a:lnTo>
                    <a:pt x="28" y="4"/>
                  </a:lnTo>
                  <a:lnTo>
                    <a:pt x="28" y="2"/>
                  </a:lnTo>
                  <a:lnTo>
                    <a:pt x="24" y="0"/>
                  </a:lnTo>
                  <a:lnTo>
                    <a:pt x="22" y="0"/>
                  </a:lnTo>
                  <a:lnTo>
                    <a:pt x="2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3" name="Freeform 17"/>
            <p:cNvSpPr/>
            <p:nvPr/>
          </p:nvSpPr>
          <p:spPr>
            <a:xfrm>
              <a:off x="2012" y="2468"/>
              <a:ext cx="70" cy="38"/>
            </a:xfrm>
            <a:custGeom>
              <a:avLst/>
              <a:gdLst>
                <a:gd name="txL" fmla="*/ 0 w 70"/>
                <a:gd name="txT" fmla="*/ 0 h 38"/>
                <a:gd name="txR" fmla="*/ 70 w 70"/>
                <a:gd name="txB" fmla="*/ 38 h 38"/>
              </a:gdLst>
              <a:ahLst/>
              <a:cxnLst>
                <a:cxn ang="0">
                  <a:pos x="58" y="38"/>
                </a:cxn>
                <a:cxn ang="0">
                  <a:pos x="34" y="36"/>
                </a:cxn>
                <a:cxn ang="0">
                  <a:pos x="34" y="36"/>
                </a:cxn>
                <a:cxn ang="0">
                  <a:pos x="30" y="36"/>
                </a:cxn>
                <a:cxn ang="0">
                  <a:pos x="26" y="36"/>
                </a:cxn>
                <a:cxn ang="0">
                  <a:pos x="18" y="36"/>
                </a:cxn>
                <a:cxn ang="0">
                  <a:pos x="10" y="38"/>
                </a:cxn>
                <a:cxn ang="0">
                  <a:pos x="8" y="38"/>
                </a:cxn>
                <a:cxn ang="0">
                  <a:pos x="8" y="38"/>
                </a:cxn>
                <a:cxn ang="0">
                  <a:pos x="4" y="38"/>
                </a:cxn>
                <a:cxn ang="0">
                  <a:pos x="2" y="38"/>
                </a:cxn>
                <a:cxn ang="0">
                  <a:pos x="0" y="36"/>
                </a:cxn>
                <a:cxn ang="0">
                  <a:pos x="0" y="34"/>
                </a:cxn>
                <a:cxn ang="0">
                  <a:pos x="0" y="32"/>
                </a:cxn>
                <a:cxn ang="0">
                  <a:pos x="4" y="16"/>
                </a:cxn>
                <a:cxn ang="0">
                  <a:pos x="4" y="16"/>
                </a:cxn>
                <a:cxn ang="0">
                  <a:pos x="8" y="14"/>
                </a:cxn>
                <a:cxn ang="0">
                  <a:pos x="10" y="10"/>
                </a:cxn>
                <a:cxn ang="0">
                  <a:pos x="16" y="6"/>
                </a:cxn>
                <a:cxn ang="0">
                  <a:pos x="20" y="4"/>
                </a:cxn>
                <a:cxn ang="0">
                  <a:pos x="26" y="2"/>
                </a:cxn>
                <a:cxn ang="0">
                  <a:pos x="32" y="0"/>
                </a:cxn>
                <a:cxn ang="0">
                  <a:pos x="50" y="2"/>
                </a:cxn>
                <a:cxn ang="0">
                  <a:pos x="64" y="4"/>
                </a:cxn>
                <a:cxn ang="0">
                  <a:pos x="70" y="12"/>
                </a:cxn>
                <a:cxn ang="0">
                  <a:pos x="58" y="38"/>
                </a:cxn>
              </a:cxnLst>
              <a:rect l="txL" t="txT" r="txR" b="txB"/>
              <a:pathLst>
                <a:path w="70" h="38">
                  <a:moveTo>
                    <a:pt x="58" y="38"/>
                  </a:moveTo>
                  <a:lnTo>
                    <a:pt x="34" y="36"/>
                  </a:lnTo>
                  <a:lnTo>
                    <a:pt x="34" y="36"/>
                  </a:lnTo>
                  <a:lnTo>
                    <a:pt x="30" y="36"/>
                  </a:lnTo>
                  <a:lnTo>
                    <a:pt x="26" y="36"/>
                  </a:lnTo>
                  <a:lnTo>
                    <a:pt x="18" y="36"/>
                  </a:lnTo>
                  <a:lnTo>
                    <a:pt x="10" y="38"/>
                  </a:lnTo>
                  <a:lnTo>
                    <a:pt x="8" y="38"/>
                  </a:lnTo>
                  <a:lnTo>
                    <a:pt x="8" y="38"/>
                  </a:lnTo>
                  <a:lnTo>
                    <a:pt x="4" y="38"/>
                  </a:lnTo>
                  <a:lnTo>
                    <a:pt x="2" y="38"/>
                  </a:lnTo>
                  <a:lnTo>
                    <a:pt x="0" y="36"/>
                  </a:lnTo>
                  <a:lnTo>
                    <a:pt x="0" y="34"/>
                  </a:lnTo>
                  <a:lnTo>
                    <a:pt x="0" y="32"/>
                  </a:lnTo>
                  <a:lnTo>
                    <a:pt x="4" y="16"/>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4" name="Freeform 18"/>
            <p:cNvSpPr/>
            <p:nvPr/>
          </p:nvSpPr>
          <p:spPr>
            <a:xfrm>
              <a:off x="1910" y="2446"/>
              <a:ext cx="98" cy="52"/>
            </a:xfrm>
            <a:custGeom>
              <a:avLst/>
              <a:gdLst>
                <a:gd name="txL" fmla="*/ 0 w 98"/>
                <a:gd name="txT" fmla="*/ 0 h 52"/>
                <a:gd name="txR" fmla="*/ 98 w 98"/>
                <a:gd name="txB" fmla="*/ 52 h 52"/>
              </a:gdLst>
              <a:ahLst/>
              <a:cxnLst>
                <a:cxn ang="0">
                  <a:pos x="8" y="0"/>
                </a:cxn>
                <a:cxn ang="0">
                  <a:pos x="8" y="0"/>
                </a:cxn>
                <a:cxn ang="0">
                  <a:pos x="6" y="2"/>
                </a:cxn>
                <a:cxn ang="0">
                  <a:pos x="4" y="4"/>
                </a:cxn>
                <a:cxn ang="0">
                  <a:pos x="2" y="6"/>
                </a:cxn>
                <a:cxn ang="0">
                  <a:pos x="0" y="10"/>
                </a:cxn>
                <a:cxn ang="0">
                  <a:pos x="0" y="12"/>
                </a:cxn>
                <a:cxn ang="0">
                  <a:pos x="2" y="16"/>
                </a:cxn>
                <a:cxn ang="0">
                  <a:pos x="8" y="20"/>
                </a:cxn>
                <a:cxn ang="0">
                  <a:pos x="8" y="20"/>
                </a:cxn>
                <a:cxn ang="0">
                  <a:pos x="8" y="22"/>
                </a:cxn>
                <a:cxn ang="0">
                  <a:pos x="10" y="22"/>
                </a:cxn>
                <a:cxn ang="0">
                  <a:pos x="10" y="24"/>
                </a:cxn>
                <a:cxn ang="0">
                  <a:pos x="14" y="28"/>
                </a:cxn>
                <a:cxn ang="0">
                  <a:pos x="18" y="32"/>
                </a:cxn>
                <a:cxn ang="0">
                  <a:pos x="26" y="36"/>
                </a:cxn>
                <a:cxn ang="0">
                  <a:pos x="42" y="42"/>
                </a:cxn>
                <a:cxn ang="0">
                  <a:pos x="64" y="48"/>
                </a:cxn>
                <a:cxn ang="0">
                  <a:pos x="96" y="52"/>
                </a:cxn>
                <a:cxn ang="0">
                  <a:pos x="98" y="34"/>
                </a:cxn>
                <a:cxn ang="0">
                  <a:pos x="82" y="32"/>
                </a:cxn>
                <a:cxn ang="0">
                  <a:pos x="36" y="22"/>
                </a:cxn>
                <a:cxn ang="0">
                  <a:pos x="24" y="12"/>
                </a:cxn>
                <a:cxn ang="0">
                  <a:pos x="8" y="0"/>
                </a:cxn>
              </a:cxnLst>
              <a:rect l="txL" t="txT" r="txR" b="txB"/>
              <a:pathLst>
                <a:path w="98" h="52">
                  <a:moveTo>
                    <a:pt x="8" y="0"/>
                  </a:moveTo>
                  <a:lnTo>
                    <a:pt x="8" y="0"/>
                  </a:lnTo>
                  <a:lnTo>
                    <a:pt x="6" y="2"/>
                  </a:lnTo>
                  <a:lnTo>
                    <a:pt x="4" y="4"/>
                  </a:lnTo>
                  <a:lnTo>
                    <a:pt x="2" y="6"/>
                  </a:lnTo>
                  <a:lnTo>
                    <a:pt x="0" y="10"/>
                  </a:lnTo>
                  <a:lnTo>
                    <a:pt x="0" y="12"/>
                  </a:lnTo>
                  <a:lnTo>
                    <a:pt x="2" y="16"/>
                  </a:lnTo>
                  <a:lnTo>
                    <a:pt x="8" y="20"/>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5" name="Freeform 19"/>
            <p:cNvSpPr/>
            <p:nvPr/>
          </p:nvSpPr>
          <p:spPr>
            <a:xfrm>
              <a:off x="1752" y="2368"/>
              <a:ext cx="378" cy="372"/>
            </a:xfrm>
            <a:custGeom>
              <a:avLst/>
              <a:gdLst>
                <a:gd name="txL" fmla="*/ 0 w 378"/>
                <a:gd name="txT" fmla="*/ 0 h 372"/>
                <a:gd name="txR" fmla="*/ 378 w 378"/>
                <a:gd name="txB" fmla="*/ 372 h 372"/>
              </a:gdLst>
              <a:ahLst/>
              <a:cxnLst>
                <a:cxn ang="0">
                  <a:pos x="262" y="126"/>
                </a:cxn>
                <a:cxn ang="0">
                  <a:pos x="264" y="110"/>
                </a:cxn>
                <a:cxn ang="0">
                  <a:pos x="256" y="114"/>
                </a:cxn>
                <a:cxn ang="0">
                  <a:pos x="254" y="130"/>
                </a:cxn>
                <a:cxn ang="0">
                  <a:pos x="192" y="116"/>
                </a:cxn>
                <a:cxn ang="0">
                  <a:pos x="168" y="98"/>
                </a:cxn>
                <a:cxn ang="0">
                  <a:pos x="162" y="82"/>
                </a:cxn>
                <a:cxn ang="0">
                  <a:pos x="160" y="58"/>
                </a:cxn>
                <a:cxn ang="0">
                  <a:pos x="174" y="40"/>
                </a:cxn>
                <a:cxn ang="0">
                  <a:pos x="170" y="6"/>
                </a:cxn>
                <a:cxn ang="0">
                  <a:pos x="152" y="0"/>
                </a:cxn>
                <a:cxn ang="0">
                  <a:pos x="140" y="8"/>
                </a:cxn>
                <a:cxn ang="0">
                  <a:pos x="110" y="18"/>
                </a:cxn>
                <a:cxn ang="0">
                  <a:pos x="112" y="28"/>
                </a:cxn>
                <a:cxn ang="0">
                  <a:pos x="124" y="34"/>
                </a:cxn>
                <a:cxn ang="0">
                  <a:pos x="108" y="36"/>
                </a:cxn>
                <a:cxn ang="0">
                  <a:pos x="96" y="48"/>
                </a:cxn>
                <a:cxn ang="0">
                  <a:pos x="88" y="60"/>
                </a:cxn>
                <a:cxn ang="0">
                  <a:pos x="58" y="84"/>
                </a:cxn>
                <a:cxn ang="0">
                  <a:pos x="48" y="126"/>
                </a:cxn>
                <a:cxn ang="0">
                  <a:pos x="18" y="148"/>
                </a:cxn>
                <a:cxn ang="0">
                  <a:pos x="12" y="170"/>
                </a:cxn>
                <a:cxn ang="0">
                  <a:pos x="32" y="166"/>
                </a:cxn>
                <a:cxn ang="0">
                  <a:pos x="32" y="176"/>
                </a:cxn>
                <a:cxn ang="0">
                  <a:pos x="16" y="192"/>
                </a:cxn>
                <a:cxn ang="0">
                  <a:pos x="38" y="214"/>
                </a:cxn>
                <a:cxn ang="0">
                  <a:pos x="50" y="206"/>
                </a:cxn>
                <a:cxn ang="0">
                  <a:pos x="58" y="194"/>
                </a:cxn>
                <a:cxn ang="0">
                  <a:pos x="56" y="210"/>
                </a:cxn>
                <a:cxn ang="0">
                  <a:pos x="76" y="308"/>
                </a:cxn>
                <a:cxn ang="0">
                  <a:pos x="102" y="352"/>
                </a:cxn>
                <a:cxn ang="0">
                  <a:pos x="114" y="370"/>
                </a:cxn>
                <a:cxn ang="0">
                  <a:pos x="132" y="370"/>
                </a:cxn>
                <a:cxn ang="0">
                  <a:pos x="134" y="362"/>
                </a:cxn>
                <a:cxn ang="0">
                  <a:pos x="146" y="348"/>
                </a:cxn>
                <a:cxn ang="0">
                  <a:pos x="160" y="318"/>
                </a:cxn>
                <a:cxn ang="0">
                  <a:pos x="162" y="280"/>
                </a:cxn>
                <a:cxn ang="0">
                  <a:pos x="182" y="268"/>
                </a:cxn>
                <a:cxn ang="0">
                  <a:pos x="224" y="232"/>
                </a:cxn>
                <a:cxn ang="0">
                  <a:pos x="248" y="202"/>
                </a:cxn>
                <a:cxn ang="0">
                  <a:pos x="262" y="194"/>
                </a:cxn>
                <a:cxn ang="0">
                  <a:pos x="266" y="176"/>
                </a:cxn>
                <a:cxn ang="0">
                  <a:pos x="266" y="160"/>
                </a:cxn>
                <a:cxn ang="0">
                  <a:pos x="282" y="150"/>
                </a:cxn>
                <a:cxn ang="0">
                  <a:pos x="294" y="156"/>
                </a:cxn>
                <a:cxn ang="0">
                  <a:pos x="304" y="170"/>
                </a:cxn>
                <a:cxn ang="0">
                  <a:pos x="312" y="164"/>
                </a:cxn>
                <a:cxn ang="0">
                  <a:pos x="318" y="182"/>
                </a:cxn>
                <a:cxn ang="0">
                  <a:pos x="324" y="184"/>
                </a:cxn>
                <a:cxn ang="0">
                  <a:pos x="322" y="168"/>
                </a:cxn>
                <a:cxn ang="0">
                  <a:pos x="336" y="168"/>
                </a:cxn>
                <a:cxn ang="0">
                  <a:pos x="346" y="152"/>
                </a:cxn>
                <a:cxn ang="0">
                  <a:pos x="370" y="130"/>
                </a:cxn>
                <a:cxn ang="0">
                  <a:pos x="378" y="114"/>
                </a:cxn>
                <a:cxn ang="0">
                  <a:pos x="344" y="114"/>
                </a:cxn>
                <a:cxn ang="0">
                  <a:pos x="322" y="130"/>
                </a:cxn>
                <a:cxn ang="0">
                  <a:pos x="306" y="136"/>
                </a:cxn>
                <a:cxn ang="0">
                  <a:pos x="282" y="136"/>
                </a:cxn>
              </a:cxnLst>
              <a:rect l="txL" t="txT" r="txR" b="txB"/>
              <a:pathLst>
                <a:path w="378" h="372">
                  <a:moveTo>
                    <a:pt x="264" y="138"/>
                  </a:moveTo>
                  <a:lnTo>
                    <a:pt x="262" y="136"/>
                  </a:lnTo>
                  <a:lnTo>
                    <a:pt x="260" y="134"/>
                  </a:lnTo>
                  <a:lnTo>
                    <a:pt x="260" y="130"/>
                  </a:lnTo>
                  <a:lnTo>
                    <a:pt x="262" y="128"/>
                  </a:lnTo>
                  <a:lnTo>
                    <a:pt x="262" y="126"/>
                  </a:lnTo>
                  <a:lnTo>
                    <a:pt x="262" y="126"/>
                  </a:lnTo>
                  <a:lnTo>
                    <a:pt x="262" y="122"/>
                  </a:lnTo>
                  <a:lnTo>
                    <a:pt x="264" y="118"/>
                  </a:lnTo>
                  <a:lnTo>
                    <a:pt x="264" y="114"/>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6" y="2"/>
                  </a:lnTo>
                  <a:lnTo>
                    <a:pt x="144" y="2"/>
                  </a:lnTo>
                  <a:lnTo>
                    <a:pt x="140" y="6"/>
                  </a:lnTo>
                  <a:lnTo>
                    <a:pt x="140" y="8"/>
                  </a:lnTo>
                  <a:lnTo>
                    <a:pt x="138" y="12"/>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2" y="168"/>
                  </a:lnTo>
                  <a:lnTo>
                    <a:pt x="6" y="170"/>
                  </a:lnTo>
                  <a:lnTo>
                    <a:pt x="12" y="170"/>
                  </a:lnTo>
                  <a:lnTo>
                    <a:pt x="18" y="170"/>
                  </a:lnTo>
                  <a:lnTo>
                    <a:pt x="24" y="168"/>
                  </a:lnTo>
                  <a:lnTo>
                    <a:pt x="26" y="168"/>
                  </a:lnTo>
                  <a:lnTo>
                    <a:pt x="28" y="166"/>
                  </a:lnTo>
                  <a:lnTo>
                    <a:pt x="30" y="166"/>
                  </a:lnTo>
                  <a:lnTo>
                    <a:pt x="32" y="166"/>
                  </a:lnTo>
                  <a:lnTo>
                    <a:pt x="36" y="166"/>
                  </a:lnTo>
                  <a:lnTo>
                    <a:pt x="36" y="166"/>
                  </a:lnTo>
                  <a:lnTo>
                    <a:pt x="36" y="166"/>
                  </a:lnTo>
                  <a:lnTo>
                    <a:pt x="36" y="168"/>
                  </a:lnTo>
                  <a:lnTo>
                    <a:pt x="34" y="170"/>
                  </a:lnTo>
                  <a:lnTo>
                    <a:pt x="32" y="176"/>
                  </a:lnTo>
                  <a:lnTo>
                    <a:pt x="28" y="180"/>
                  </a:lnTo>
                  <a:lnTo>
                    <a:pt x="24" y="184"/>
                  </a:lnTo>
                  <a:lnTo>
                    <a:pt x="20" y="188"/>
                  </a:lnTo>
                  <a:lnTo>
                    <a:pt x="16" y="190"/>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2" y="352"/>
                  </a:lnTo>
                  <a:lnTo>
                    <a:pt x="104" y="354"/>
                  </a:lnTo>
                  <a:lnTo>
                    <a:pt x="108" y="358"/>
                  </a:lnTo>
                  <a:lnTo>
                    <a:pt x="110" y="362"/>
                  </a:lnTo>
                  <a:lnTo>
                    <a:pt x="112" y="366"/>
                  </a:lnTo>
                  <a:lnTo>
                    <a:pt x="114" y="370"/>
                  </a:lnTo>
                  <a:lnTo>
                    <a:pt x="114" y="370"/>
                  </a:lnTo>
                  <a:lnTo>
                    <a:pt x="116" y="372"/>
                  </a:lnTo>
                  <a:lnTo>
                    <a:pt x="120" y="372"/>
                  </a:lnTo>
                  <a:lnTo>
                    <a:pt x="126" y="372"/>
                  </a:lnTo>
                  <a:lnTo>
                    <a:pt x="130" y="372"/>
                  </a:lnTo>
                  <a:lnTo>
                    <a:pt x="132" y="372"/>
                  </a:lnTo>
                  <a:lnTo>
                    <a:pt x="132" y="370"/>
                  </a:lnTo>
                  <a:lnTo>
                    <a:pt x="132" y="370"/>
                  </a:lnTo>
                  <a:lnTo>
                    <a:pt x="132" y="368"/>
                  </a:lnTo>
                  <a:lnTo>
                    <a:pt x="132" y="368"/>
                  </a:lnTo>
                  <a:lnTo>
                    <a:pt x="132" y="368"/>
                  </a:lnTo>
                  <a:lnTo>
                    <a:pt x="134" y="364"/>
                  </a:lnTo>
                  <a:lnTo>
                    <a:pt x="134" y="362"/>
                  </a:lnTo>
                  <a:lnTo>
                    <a:pt x="138" y="358"/>
                  </a:lnTo>
                  <a:lnTo>
                    <a:pt x="140" y="356"/>
                  </a:lnTo>
                  <a:lnTo>
                    <a:pt x="144" y="354"/>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48" y="202"/>
                  </a:lnTo>
                  <a:lnTo>
                    <a:pt x="250" y="200"/>
                  </a:lnTo>
                  <a:lnTo>
                    <a:pt x="250" y="198"/>
                  </a:lnTo>
                  <a:lnTo>
                    <a:pt x="254" y="196"/>
                  </a:lnTo>
                  <a:lnTo>
                    <a:pt x="258" y="194"/>
                  </a:lnTo>
                  <a:lnTo>
                    <a:pt x="262" y="194"/>
                  </a:lnTo>
                  <a:lnTo>
                    <a:pt x="270" y="196"/>
                  </a:lnTo>
                  <a:lnTo>
                    <a:pt x="270" y="182"/>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88" y="150"/>
                  </a:lnTo>
                  <a:lnTo>
                    <a:pt x="290" y="150"/>
                  </a:lnTo>
                  <a:lnTo>
                    <a:pt x="290" y="150"/>
                  </a:lnTo>
                  <a:lnTo>
                    <a:pt x="292" y="152"/>
                  </a:lnTo>
                  <a:lnTo>
                    <a:pt x="294" y="156"/>
                  </a:lnTo>
                  <a:lnTo>
                    <a:pt x="294" y="164"/>
                  </a:lnTo>
                  <a:lnTo>
                    <a:pt x="298" y="178"/>
                  </a:lnTo>
                  <a:lnTo>
                    <a:pt x="300" y="176"/>
                  </a:lnTo>
                  <a:lnTo>
                    <a:pt x="300" y="176"/>
                  </a:lnTo>
                  <a:lnTo>
                    <a:pt x="302" y="174"/>
                  </a:lnTo>
                  <a:lnTo>
                    <a:pt x="304" y="170"/>
                  </a:lnTo>
                  <a:lnTo>
                    <a:pt x="304" y="168"/>
                  </a:lnTo>
                  <a:lnTo>
                    <a:pt x="306" y="164"/>
                  </a:lnTo>
                  <a:lnTo>
                    <a:pt x="308" y="162"/>
                  </a:lnTo>
                  <a:lnTo>
                    <a:pt x="308" y="162"/>
                  </a:lnTo>
                  <a:lnTo>
                    <a:pt x="310" y="162"/>
                  </a:lnTo>
                  <a:lnTo>
                    <a:pt x="312" y="164"/>
                  </a:lnTo>
                  <a:lnTo>
                    <a:pt x="312" y="168"/>
                  </a:lnTo>
                  <a:lnTo>
                    <a:pt x="314" y="176"/>
                  </a:lnTo>
                  <a:lnTo>
                    <a:pt x="316" y="184"/>
                  </a:lnTo>
                  <a:lnTo>
                    <a:pt x="316" y="184"/>
                  </a:lnTo>
                  <a:lnTo>
                    <a:pt x="316" y="182"/>
                  </a:lnTo>
                  <a:lnTo>
                    <a:pt x="318" y="182"/>
                  </a:lnTo>
                  <a:lnTo>
                    <a:pt x="320" y="182"/>
                  </a:lnTo>
                  <a:lnTo>
                    <a:pt x="320" y="184"/>
                  </a:lnTo>
                  <a:lnTo>
                    <a:pt x="320" y="184"/>
                  </a:lnTo>
                  <a:lnTo>
                    <a:pt x="322" y="184"/>
                  </a:lnTo>
                  <a:lnTo>
                    <a:pt x="324" y="184"/>
                  </a:lnTo>
                  <a:lnTo>
                    <a:pt x="324" y="184"/>
                  </a:lnTo>
                  <a:lnTo>
                    <a:pt x="324" y="182"/>
                  </a:lnTo>
                  <a:lnTo>
                    <a:pt x="324" y="178"/>
                  </a:lnTo>
                  <a:lnTo>
                    <a:pt x="322" y="174"/>
                  </a:lnTo>
                  <a:lnTo>
                    <a:pt x="322" y="170"/>
                  </a:lnTo>
                  <a:lnTo>
                    <a:pt x="322" y="168"/>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6" name="Freeform 20"/>
            <p:cNvSpPr/>
            <p:nvPr/>
          </p:nvSpPr>
          <p:spPr>
            <a:xfrm>
              <a:off x="1664" y="2324"/>
              <a:ext cx="196" cy="136"/>
            </a:xfrm>
            <a:custGeom>
              <a:avLst/>
              <a:gdLst>
                <a:gd name="txL" fmla="*/ 0 w 196"/>
                <a:gd name="txT" fmla="*/ 0 h 136"/>
                <a:gd name="txR" fmla="*/ 196 w 196"/>
                <a:gd name="txB" fmla="*/ 136 h 136"/>
              </a:gdLst>
              <a:ahLst/>
              <a:cxnLst>
                <a:cxn ang="0">
                  <a:pos x="194" y="36"/>
                </a:cxn>
                <a:cxn ang="0">
                  <a:pos x="184" y="36"/>
                </a:cxn>
                <a:cxn ang="0">
                  <a:pos x="166" y="38"/>
                </a:cxn>
                <a:cxn ang="0">
                  <a:pos x="162" y="40"/>
                </a:cxn>
                <a:cxn ang="0">
                  <a:pos x="156" y="44"/>
                </a:cxn>
                <a:cxn ang="0">
                  <a:pos x="154" y="50"/>
                </a:cxn>
                <a:cxn ang="0">
                  <a:pos x="134" y="66"/>
                </a:cxn>
                <a:cxn ang="0">
                  <a:pos x="132" y="66"/>
                </a:cxn>
                <a:cxn ang="0">
                  <a:pos x="128" y="66"/>
                </a:cxn>
                <a:cxn ang="0">
                  <a:pos x="122" y="72"/>
                </a:cxn>
                <a:cxn ang="0">
                  <a:pos x="122" y="84"/>
                </a:cxn>
                <a:cxn ang="0">
                  <a:pos x="102" y="102"/>
                </a:cxn>
                <a:cxn ang="0">
                  <a:pos x="94" y="102"/>
                </a:cxn>
                <a:cxn ang="0">
                  <a:pos x="84" y="104"/>
                </a:cxn>
                <a:cxn ang="0">
                  <a:pos x="74" y="110"/>
                </a:cxn>
                <a:cxn ang="0">
                  <a:pos x="68" y="118"/>
                </a:cxn>
                <a:cxn ang="0">
                  <a:pos x="60" y="124"/>
                </a:cxn>
                <a:cxn ang="0">
                  <a:pos x="56" y="128"/>
                </a:cxn>
                <a:cxn ang="0">
                  <a:pos x="52" y="130"/>
                </a:cxn>
                <a:cxn ang="0">
                  <a:pos x="32" y="136"/>
                </a:cxn>
                <a:cxn ang="0">
                  <a:pos x="12" y="132"/>
                </a:cxn>
                <a:cxn ang="0">
                  <a:pos x="0" y="80"/>
                </a:cxn>
                <a:cxn ang="0">
                  <a:pos x="12" y="42"/>
                </a:cxn>
                <a:cxn ang="0">
                  <a:pos x="32" y="32"/>
                </a:cxn>
                <a:cxn ang="0">
                  <a:pos x="38" y="30"/>
                </a:cxn>
                <a:cxn ang="0">
                  <a:pos x="48" y="24"/>
                </a:cxn>
                <a:cxn ang="0">
                  <a:pos x="56" y="14"/>
                </a:cxn>
                <a:cxn ang="0">
                  <a:pos x="60" y="8"/>
                </a:cxn>
                <a:cxn ang="0">
                  <a:pos x="66" y="10"/>
                </a:cxn>
                <a:cxn ang="0">
                  <a:pos x="74" y="10"/>
                </a:cxn>
                <a:cxn ang="0">
                  <a:pos x="92" y="12"/>
                </a:cxn>
                <a:cxn ang="0">
                  <a:pos x="122" y="2"/>
                </a:cxn>
                <a:cxn ang="0">
                  <a:pos x="140" y="8"/>
                </a:cxn>
                <a:cxn ang="0">
                  <a:pos x="142" y="12"/>
                </a:cxn>
                <a:cxn ang="0">
                  <a:pos x="150" y="16"/>
                </a:cxn>
                <a:cxn ang="0">
                  <a:pos x="158" y="20"/>
                </a:cxn>
                <a:cxn ang="0">
                  <a:pos x="194" y="20"/>
                </a:cxn>
                <a:cxn ang="0">
                  <a:pos x="194" y="24"/>
                </a:cxn>
                <a:cxn ang="0">
                  <a:pos x="196" y="34"/>
                </a:cxn>
              </a:cxnLst>
              <a:rect l="txL" t="txT" r="txR" b="txB"/>
              <a:pathLst>
                <a:path w="196" h="136">
                  <a:moveTo>
                    <a:pt x="196" y="36"/>
                  </a:moveTo>
                  <a:lnTo>
                    <a:pt x="194" y="36"/>
                  </a:lnTo>
                  <a:lnTo>
                    <a:pt x="190" y="36"/>
                  </a:lnTo>
                  <a:lnTo>
                    <a:pt x="184" y="36"/>
                  </a:lnTo>
                  <a:lnTo>
                    <a:pt x="176" y="36"/>
                  </a:lnTo>
                  <a:lnTo>
                    <a:pt x="166" y="38"/>
                  </a:lnTo>
                  <a:lnTo>
                    <a:pt x="166" y="38"/>
                  </a:lnTo>
                  <a:lnTo>
                    <a:pt x="162" y="40"/>
                  </a:lnTo>
                  <a:lnTo>
                    <a:pt x="160" y="42"/>
                  </a:lnTo>
                  <a:lnTo>
                    <a:pt x="156" y="44"/>
                  </a:lnTo>
                  <a:lnTo>
                    <a:pt x="154" y="46"/>
                  </a:lnTo>
                  <a:lnTo>
                    <a:pt x="154" y="50"/>
                  </a:lnTo>
                  <a:lnTo>
                    <a:pt x="138" y="56"/>
                  </a:lnTo>
                  <a:lnTo>
                    <a:pt x="134" y="6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7" name="Freeform 21"/>
            <p:cNvSpPr/>
            <p:nvPr/>
          </p:nvSpPr>
          <p:spPr>
            <a:xfrm>
              <a:off x="2456" y="2198"/>
              <a:ext cx="116" cy="172"/>
            </a:xfrm>
            <a:custGeom>
              <a:avLst/>
              <a:gdLst>
                <a:gd name="txL" fmla="*/ 0 w 116"/>
                <a:gd name="txT" fmla="*/ 0 h 172"/>
                <a:gd name="txR" fmla="*/ 116 w 116"/>
                <a:gd name="txB" fmla="*/ 172 h 172"/>
              </a:gdLst>
              <a:ahLst/>
              <a:cxnLst>
                <a:cxn ang="0">
                  <a:pos x="112" y="4"/>
                </a:cxn>
                <a:cxn ang="0">
                  <a:pos x="94" y="20"/>
                </a:cxn>
                <a:cxn ang="0">
                  <a:pos x="76" y="34"/>
                </a:cxn>
                <a:cxn ang="0">
                  <a:pos x="66" y="42"/>
                </a:cxn>
                <a:cxn ang="0">
                  <a:pos x="58" y="48"/>
                </a:cxn>
                <a:cxn ang="0">
                  <a:pos x="54" y="50"/>
                </a:cxn>
                <a:cxn ang="0">
                  <a:pos x="18" y="46"/>
                </a:cxn>
                <a:cxn ang="0">
                  <a:pos x="16" y="52"/>
                </a:cxn>
                <a:cxn ang="0">
                  <a:pos x="18" y="60"/>
                </a:cxn>
                <a:cxn ang="0">
                  <a:pos x="18" y="64"/>
                </a:cxn>
                <a:cxn ang="0">
                  <a:pos x="18" y="70"/>
                </a:cxn>
                <a:cxn ang="0">
                  <a:pos x="10" y="72"/>
                </a:cxn>
                <a:cxn ang="0">
                  <a:pos x="4" y="70"/>
                </a:cxn>
                <a:cxn ang="0">
                  <a:pos x="0" y="70"/>
                </a:cxn>
                <a:cxn ang="0">
                  <a:pos x="12" y="90"/>
                </a:cxn>
                <a:cxn ang="0">
                  <a:pos x="16" y="112"/>
                </a:cxn>
                <a:cxn ang="0">
                  <a:pos x="20" y="114"/>
                </a:cxn>
                <a:cxn ang="0">
                  <a:pos x="26" y="120"/>
                </a:cxn>
                <a:cxn ang="0">
                  <a:pos x="34" y="124"/>
                </a:cxn>
                <a:cxn ang="0">
                  <a:pos x="40" y="128"/>
                </a:cxn>
                <a:cxn ang="0">
                  <a:pos x="42" y="132"/>
                </a:cxn>
                <a:cxn ang="0">
                  <a:pos x="42" y="134"/>
                </a:cxn>
                <a:cxn ang="0">
                  <a:pos x="42" y="140"/>
                </a:cxn>
                <a:cxn ang="0">
                  <a:pos x="40" y="156"/>
                </a:cxn>
                <a:cxn ang="0">
                  <a:pos x="42" y="164"/>
                </a:cxn>
                <a:cxn ang="0">
                  <a:pos x="48" y="170"/>
                </a:cxn>
                <a:cxn ang="0">
                  <a:pos x="56" y="172"/>
                </a:cxn>
                <a:cxn ang="0">
                  <a:pos x="64" y="172"/>
                </a:cxn>
                <a:cxn ang="0">
                  <a:pos x="72" y="166"/>
                </a:cxn>
                <a:cxn ang="0">
                  <a:pos x="76" y="160"/>
                </a:cxn>
                <a:cxn ang="0">
                  <a:pos x="78" y="136"/>
                </a:cxn>
                <a:cxn ang="0">
                  <a:pos x="76" y="120"/>
                </a:cxn>
                <a:cxn ang="0">
                  <a:pos x="70" y="112"/>
                </a:cxn>
                <a:cxn ang="0">
                  <a:pos x="66" y="108"/>
                </a:cxn>
                <a:cxn ang="0">
                  <a:pos x="62" y="106"/>
                </a:cxn>
                <a:cxn ang="0">
                  <a:pos x="54" y="96"/>
                </a:cxn>
                <a:cxn ang="0">
                  <a:pos x="54" y="90"/>
                </a:cxn>
                <a:cxn ang="0">
                  <a:pos x="56" y="86"/>
                </a:cxn>
                <a:cxn ang="0">
                  <a:pos x="58" y="84"/>
                </a:cxn>
                <a:cxn ang="0">
                  <a:pos x="60" y="84"/>
                </a:cxn>
                <a:cxn ang="0">
                  <a:pos x="86" y="56"/>
                </a:cxn>
                <a:cxn ang="0">
                  <a:pos x="98" y="42"/>
                </a:cxn>
                <a:cxn ang="0">
                  <a:pos x="110" y="20"/>
                </a:cxn>
                <a:cxn ang="0">
                  <a:pos x="114" y="8"/>
                </a:cxn>
              </a:cxnLst>
              <a:rect l="txL" t="txT" r="txR" b="txB"/>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8" name="Freeform 22"/>
            <p:cNvSpPr/>
            <p:nvPr/>
          </p:nvSpPr>
          <p:spPr>
            <a:xfrm>
              <a:off x="2022" y="2084"/>
              <a:ext cx="420" cy="174"/>
            </a:xfrm>
            <a:custGeom>
              <a:avLst/>
              <a:gdLst>
                <a:gd name="txL" fmla="*/ 0 w 420"/>
                <a:gd name="txT" fmla="*/ 0 h 174"/>
                <a:gd name="txR" fmla="*/ 420 w 420"/>
                <a:gd name="txB" fmla="*/ 174 h 174"/>
              </a:gdLst>
              <a:ahLst/>
              <a:cxnLst>
                <a:cxn ang="0">
                  <a:pos x="26" y="20"/>
                </a:cxn>
                <a:cxn ang="0">
                  <a:pos x="26" y="18"/>
                </a:cxn>
                <a:cxn ang="0">
                  <a:pos x="30" y="14"/>
                </a:cxn>
                <a:cxn ang="0">
                  <a:pos x="36" y="10"/>
                </a:cxn>
                <a:cxn ang="0">
                  <a:pos x="48" y="12"/>
                </a:cxn>
                <a:cxn ang="0">
                  <a:pos x="58" y="14"/>
                </a:cxn>
                <a:cxn ang="0">
                  <a:pos x="78" y="18"/>
                </a:cxn>
                <a:cxn ang="0">
                  <a:pos x="106" y="42"/>
                </a:cxn>
                <a:cxn ang="0">
                  <a:pos x="108" y="40"/>
                </a:cxn>
                <a:cxn ang="0">
                  <a:pos x="114" y="36"/>
                </a:cxn>
                <a:cxn ang="0">
                  <a:pos x="120" y="28"/>
                </a:cxn>
                <a:cxn ang="0">
                  <a:pos x="122" y="20"/>
                </a:cxn>
                <a:cxn ang="0">
                  <a:pos x="128" y="18"/>
                </a:cxn>
                <a:cxn ang="0">
                  <a:pos x="136" y="14"/>
                </a:cxn>
                <a:cxn ang="0">
                  <a:pos x="154" y="0"/>
                </a:cxn>
                <a:cxn ang="0">
                  <a:pos x="178" y="4"/>
                </a:cxn>
                <a:cxn ang="0">
                  <a:pos x="200" y="2"/>
                </a:cxn>
                <a:cxn ang="0">
                  <a:pos x="234" y="12"/>
                </a:cxn>
                <a:cxn ang="0">
                  <a:pos x="256" y="24"/>
                </a:cxn>
                <a:cxn ang="0">
                  <a:pos x="274" y="26"/>
                </a:cxn>
                <a:cxn ang="0">
                  <a:pos x="304" y="18"/>
                </a:cxn>
                <a:cxn ang="0">
                  <a:pos x="318" y="10"/>
                </a:cxn>
                <a:cxn ang="0">
                  <a:pos x="322" y="4"/>
                </a:cxn>
                <a:cxn ang="0">
                  <a:pos x="322" y="2"/>
                </a:cxn>
                <a:cxn ang="0">
                  <a:pos x="342" y="6"/>
                </a:cxn>
                <a:cxn ang="0">
                  <a:pos x="378" y="22"/>
                </a:cxn>
                <a:cxn ang="0">
                  <a:pos x="372" y="60"/>
                </a:cxn>
                <a:cxn ang="0">
                  <a:pos x="382" y="60"/>
                </a:cxn>
                <a:cxn ang="0">
                  <a:pos x="394" y="60"/>
                </a:cxn>
                <a:cxn ang="0">
                  <a:pos x="404" y="60"/>
                </a:cxn>
                <a:cxn ang="0">
                  <a:pos x="412" y="64"/>
                </a:cxn>
                <a:cxn ang="0">
                  <a:pos x="418" y="68"/>
                </a:cxn>
                <a:cxn ang="0">
                  <a:pos x="420" y="74"/>
                </a:cxn>
                <a:cxn ang="0">
                  <a:pos x="414" y="78"/>
                </a:cxn>
                <a:cxn ang="0">
                  <a:pos x="404" y="84"/>
                </a:cxn>
                <a:cxn ang="0">
                  <a:pos x="390" y="88"/>
                </a:cxn>
                <a:cxn ang="0">
                  <a:pos x="374" y="92"/>
                </a:cxn>
                <a:cxn ang="0">
                  <a:pos x="360" y="100"/>
                </a:cxn>
                <a:cxn ang="0">
                  <a:pos x="360" y="104"/>
                </a:cxn>
                <a:cxn ang="0">
                  <a:pos x="358" y="112"/>
                </a:cxn>
                <a:cxn ang="0">
                  <a:pos x="354" y="120"/>
                </a:cxn>
                <a:cxn ang="0">
                  <a:pos x="344" y="128"/>
                </a:cxn>
                <a:cxn ang="0">
                  <a:pos x="322" y="136"/>
                </a:cxn>
                <a:cxn ang="0">
                  <a:pos x="280" y="144"/>
                </a:cxn>
                <a:cxn ang="0">
                  <a:pos x="246" y="152"/>
                </a:cxn>
                <a:cxn ang="0">
                  <a:pos x="232" y="158"/>
                </a:cxn>
                <a:cxn ang="0">
                  <a:pos x="204" y="172"/>
                </a:cxn>
                <a:cxn ang="0">
                  <a:pos x="176" y="172"/>
                </a:cxn>
                <a:cxn ang="0">
                  <a:pos x="162" y="162"/>
                </a:cxn>
                <a:cxn ang="0">
                  <a:pos x="144" y="160"/>
                </a:cxn>
                <a:cxn ang="0">
                  <a:pos x="116" y="162"/>
                </a:cxn>
                <a:cxn ang="0">
                  <a:pos x="88" y="160"/>
                </a:cxn>
                <a:cxn ang="0">
                  <a:pos x="76" y="148"/>
                </a:cxn>
                <a:cxn ang="0">
                  <a:pos x="76" y="134"/>
                </a:cxn>
                <a:cxn ang="0">
                  <a:pos x="66" y="108"/>
                </a:cxn>
                <a:cxn ang="0">
                  <a:pos x="44" y="94"/>
                </a:cxn>
                <a:cxn ang="0">
                  <a:pos x="16" y="78"/>
                </a:cxn>
                <a:cxn ang="0">
                  <a:pos x="0" y="50"/>
                </a:cxn>
              </a:cxnLst>
              <a:rect l="txL" t="txT" r="txR" b="txB"/>
              <a:pathLst>
                <a:path w="420" h="174">
                  <a:moveTo>
                    <a:pt x="4" y="32"/>
                  </a:moveTo>
                  <a:lnTo>
                    <a:pt x="26" y="20"/>
                  </a:ln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22" y="2"/>
                  </a:lnTo>
                  <a:lnTo>
                    <a:pt x="330" y="2"/>
                  </a:lnTo>
                  <a:lnTo>
                    <a:pt x="342" y="6"/>
                  </a:lnTo>
                  <a:lnTo>
                    <a:pt x="356" y="14"/>
                  </a:lnTo>
                  <a:lnTo>
                    <a:pt x="378" y="22"/>
                  </a:lnTo>
                  <a:lnTo>
                    <a:pt x="372" y="60"/>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39" name="Freeform 23"/>
            <p:cNvSpPr/>
            <p:nvPr/>
          </p:nvSpPr>
          <p:spPr>
            <a:xfrm>
              <a:off x="1830" y="2030"/>
              <a:ext cx="790" cy="574"/>
            </a:xfrm>
            <a:custGeom>
              <a:avLst/>
              <a:gdLst>
                <a:gd name="txL" fmla="*/ 0 w 790"/>
                <a:gd name="txT" fmla="*/ 0 h 574"/>
                <a:gd name="txR" fmla="*/ 790 w 790"/>
                <a:gd name="txB" fmla="*/ 574 h 574"/>
              </a:gdLst>
              <a:ahLst/>
              <a:cxnLst>
                <a:cxn ang="0">
                  <a:pos x="258" y="162"/>
                </a:cxn>
                <a:cxn ang="0">
                  <a:pos x="310" y="218"/>
                </a:cxn>
                <a:cxn ang="0">
                  <a:pos x="396" y="226"/>
                </a:cxn>
                <a:cxn ang="0">
                  <a:pos x="514" y="190"/>
                </a:cxn>
                <a:cxn ang="0">
                  <a:pos x="584" y="142"/>
                </a:cxn>
                <a:cxn ang="0">
                  <a:pos x="606" y="118"/>
                </a:cxn>
                <a:cxn ang="0">
                  <a:pos x="588" y="56"/>
                </a:cxn>
                <a:cxn ang="0">
                  <a:pos x="658" y="8"/>
                </a:cxn>
                <a:cxn ang="0">
                  <a:pos x="678" y="52"/>
                </a:cxn>
                <a:cxn ang="0">
                  <a:pos x="712" y="90"/>
                </a:cxn>
                <a:cxn ang="0">
                  <a:pos x="734" y="108"/>
                </a:cxn>
                <a:cxn ang="0">
                  <a:pos x="762" y="104"/>
                </a:cxn>
                <a:cxn ang="0">
                  <a:pos x="790" y="78"/>
                </a:cxn>
                <a:cxn ang="0">
                  <a:pos x="778" y="120"/>
                </a:cxn>
                <a:cxn ang="0">
                  <a:pos x="698" y="208"/>
                </a:cxn>
                <a:cxn ang="0">
                  <a:pos x="660" y="216"/>
                </a:cxn>
                <a:cxn ang="0">
                  <a:pos x="644" y="224"/>
                </a:cxn>
                <a:cxn ang="0">
                  <a:pos x="636" y="242"/>
                </a:cxn>
                <a:cxn ang="0">
                  <a:pos x="618" y="270"/>
                </a:cxn>
                <a:cxn ang="0">
                  <a:pos x="600" y="268"/>
                </a:cxn>
                <a:cxn ang="0">
                  <a:pos x="596" y="254"/>
                </a:cxn>
                <a:cxn ang="0">
                  <a:pos x="556" y="264"/>
                </a:cxn>
                <a:cxn ang="0">
                  <a:pos x="560" y="282"/>
                </a:cxn>
                <a:cxn ang="0">
                  <a:pos x="590" y="294"/>
                </a:cxn>
                <a:cxn ang="0">
                  <a:pos x="624" y="298"/>
                </a:cxn>
                <a:cxn ang="0">
                  <a:pos x="592" y="316"/>
                </a:cxn>
                <a:cxn ang="0">
                  <a:pos x="582" y="336"/>
                </a:cxn>
                <a:cxn ang="0">
                  <a:pos x="608" y="390"/>
                </a:cxn>
                <a:cxn ang="0">
                  <a:pos x="614" y="422"/>
                </a:cxn>
                <a:cxn ang="0">
                  <a:pos x="560" y="502"/>
                </a:cxn>
                <a:cxn ang="0">
                  <a:pos x="482" y="534"/>
                </a:cxn>
                <a:cxn ang="0">
                  <a:pos x="468" y="546"/>
                </a:cxn>
                <a:cxn ang="0">
                  <a:pos x="454" y="574"/>
                </a:cxn>
                <a:cxn ang="0">
                  <a:pos x="460" y="548"/>
                </a:cxn>
                <a:cxn ang="0">
                  <a:pos x="442" y="532"/>
                </a:cxn>
                <a:cxn ang="0">
                  <a:pos x="408" y="516"/>
                </a:cxn>
                <a:cxn ang="0">
                  <a:pos x="372" y="514"/>
                </a:cxn>
                <a:cxn ang="0">
                  <a:pos x="358" y="524"/>
                </a:cxn>
                <a:cxn ang="0">
                  <a:pos x="356" y="542"/>
                </a:cxn>
                <a:cxn ang="0">
                  <a:pos x="338" y="548"/>
                </a:cxn>
                <a:cxn ang="0">
                  <a:pos x="334" y="534"/>
                </a:cxn>
                <a:cxn ang="0">
                  <a:pos x="308" y="520"/>
                </a:cxn>
                <a:cxn ang="0">
                  <a:pos x="304" y="452"/>
                </a:cxn>
                <a:cxn ang="0">
                  <a:pos x="232" y="440"/>
                </a:cxn>
                <a:cxn ang="0">
                  <a:pos x="186" y="454"/>
                </a:cxn>
                <a:cxn ang="0">
                  <a:pos x="180" y="450"/>
                </a:cxn>
                <a:cxn ang="0">
                  <a:pos x="92" y="380"/>
                </a:cxn>
                <a:cxn ang="0">
                  <a:pos x="90" y="346"/>
                </a:cxn>
                <a:cxn ang="0">
                  <a:pos x="60" y="330"/>
                </a:cxn>
                <a:cxn ang="0">
                  <a:pos x="22" y="308"/>
                </a:cxn>
                <a:cxn ang="0">
                  <a:pos x="10" y="282"/>
                </a:cxn>
                <a:cxn ang="0">
                  <a:pos x="0" y="266"/>
                </a:cxn>
                <a:cxn ang="0">
                  <a:pos x="40" y="246"/>
                </a:cxn>
                <a:cxn ang="0">
                  <a:pos x="60" y="240"/>
                </a:cxn>
                <a:cxn ang="0">
                  <a:pos x="84" y="212"/>
                </a:cxn>
                <a:cxn ang="0">
                  <a:pos x="74" y="188"/>
                </a:cxn>
                <a:cxn ang="0">
                  <a:pos x="90" y="176"/>
                </a:cxn>
                <a:cxn ang="0">
                  <a:pos x="110" y="164"/>
                </a:cxn>
                <a:cxn ang="0">
                  <a:pos x="134" y="130"/>
                </a:cxn>
                <a:cxn ang="0">
                  <a:pos x="164" y="102"/>
                </a:cxn>
                <a:cxn ang="0">
                  <a:pos x="180" y="86"/>
                </a:cxn>
              </a:cxnLst>
              <a:rect l="txL" t="txT" r="txR" b="txB"/>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78"/>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82" y="514"/>
                  </a:lnTo>
                  <a:lnTo>
                    <a:pt x="378" y="514"/>
                  </a:lnTo>
                  <a:lnTo>
                    <a:pt x="372" y="514"/>
                  </a:lnTo>
                  <a:lnTo>
                    <a:pt x="370" y="516"/>
                  </a:lnTo>
                  <a:lnTo>
                    <a:pt x="368" y="516"/>
                  </a:lnTo>
                  <a:lnTo>
                    <a:pt x="364" y="516"/>
                  </a:lnTo>
                  <a:lnTo>
                    <a:pt x="362" y="518"/>
                  </a:lnTo>
                  <a:lnTo>
                    <a:pt x="362" y="520"/>
                  </a:lnTo>
                  <a:lnTo>
                    <a:pt x="362" y="520"/>
                  </a:lnTo>
                  <a:lnTo>
                    <a:pt x="362" y="522"/>
                  </a:lnTo>
                  <a:lnTo>
                    <a:pt x="358" y="524"/>
                  </a:lnTo>
                  <a:lnTo>
                    <a:pt x="356" y="526"/>
                  </a:lnTo>
                  <a:lnTo>
                    <a:pt x="356" y="526"/>
                  </a:lnTo>
                  <a:lnTo>
                    <a:pt x="356" y="528"/>
                  </a:lnTo>
                  <a:lnTo>
                    <a:pt x="356" y="528"/>
                  </a:lnTo>
                  <a:lnTo>
                    <a:pt x="356" y="528"/>
                  </a:lnTo>
                  <a:lnTo>
                    <a:pt x="356" y="532"/>
                  </a:lnTo>
                  <a:lnTo>
                    <a:pt x="358" y="538"/>
                  </a:lnTo>
                  <a:lnTo>
                    <a:pt x="356" y="542"/>
                  </a:lnTo>
                  <a:lnTo>
                    <a:pt x="356" y="544"/>
                  </a:lnTo>
                  <a:lnTo>
                    <a:pt x="354" y="544"/>
                  </a:lnTo>
                  <a:lnTo>
                    <a:pt x="352" y="544"/>
                  </a:lnTo>
                  <a:lnTo>
                    <a:pt x="352" y="544"/>
                  </a:lnTo>
                  <a:lnTo>
                    <a:pt x="350" y="544"/>
                  </a:lnTo>
                  <a:lnTo>
                    <a:pt x="348" y="544"/>
                  </a:lnTo>
                  <a:lnTo>
                    <a:pt x="342" y="546"/>
                  </a:lnTo>
                  <a:lnTo>
                    <a:pt x="338" y="548"/>
                  </a:lnTo>
                  <a:lnTo>
                    <a:pt x="334" y="548"/>
                  </a:lnTo>
                  <a:lnTo>
                    <a:pt x="332"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08" y="520"/>
                  </a:lnTo>
                  <a:lnTo>
                    <a:pt x="312" y="498"/>
                  </a:lnTo>
                  <a:lnTo>
                    <a:pt x="316" y="488"/>
                  </a:lnTo>
                  <a:lnTo>
                    <a:pt x="320" y="484"/>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4"/>
                  </a:lnTo>
                  <a:lnTo>
                    <a:pt x="186" y="454"/>
                  </a:lnTo>
                  <a:lnTo>
                    <a:pt x="186" y="452"/>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6" y="312"/>
                  </a:lnTo>
                  <a:lnTo>
                    <a:pt x="24" y="310"/>
                  </a:lnTo>
                  <a:lnTo>
                    <a:pt x="22" y="308"/>
                  </a:lnTo>
                  <a:lnTo>
                    <a:pt x="20" y="304"/>
                  </a:lnTo>
                  <a:lnTo>
                    <a:pt x="18" y="300"/>
                  </a:lnTo>
                  <a:lnTo>
                    <a:pt x="16" y="294"/>
                  </a:lnTo>
                  <a:lnTo>
                    <a:pt x="16" y="290"/>
                  </a:lnTo>
                  <a:lnTo>
                    <a:pt x="16" y="290"/>
                  </a:lnTo>
                  <a:lnTo>
                    <a:pt x="14" y="286"/>
                  </a:lnTo>
                  <a:lnTo>
                    <a:pt x="12" y="284"/>
                  </a:lnTo>
                  <a:lnTo>
                    <a:pt x="10" y="282"/>
                  </a:lnTo>
                  <a:lnTo>
                    <a:pt x="6" y="282"/>
                  </a:lnTo>
                  <a:lnTo>
                    <a:pt x="4" y="280"/>
                  </a:lnTo>
                  <a:lnTo>
                    <a:pt x="2" y="280"/>
                  </a:lnTo>
                  <a:lnTo>
                    <a:pt x="0" y="276"/>
                  </a:lnTo>
                  <a:lnTo>
                    <a:pt x="0" y="272"/>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0" y="246"/>
                  </a:lnTo>
                  <a:lnTo>
                    <a:pt x="42" y="244"/>
                  </a:lnTo>
                  <a:lnTo>
                    <a:pt x="44" y="242"/>
                  </a:lnTo>
                  <a:lnTo>
                    <a:pt x="48" y="242"/>
                  </a:lnTo>
                  <a:lnTo>
                    <a:pt x="54" y="240"/>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88" y="180"/>
                  </a:lnTo>
                  <a:lnTo>
                    <a:pt x="90" y="178"/>
                  </a:lnTo>
                  <a:lnTo>
                    <a:pt x="90" y="176"/>
                  </a:lnTo>
                  <a:lnTo>
                    <a:pt x="90" y="174"/>
                  </a:lnTo>
                  <a:lnTo>
                    <a:pt x="90" y="172"/>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0" name="Freeform 24"/>
            <p:cNvSpPr/>
            <p:nvPr/>
          </p:nvSpPr>
          <p:spPr>
            <a:xfrm>
              <a:off x="2188" y="2658"/>
              <a:ext cx="68" cy="56"/>
            </a:xfrm>
            <a:custGeom>
              <a:avLst/>
              <a:gdLst>
                <a:gd name="txL" fmla="*/ 0 w 68"/>
                <a:gd name="txT" fmla="*/ 0 h 56"/>
                <a:gd name="txR" fmla="*/ 68 w 68"/>
                <a:gd name="txB" fmla="*/ 56 h 56"/>
              </a:gdLst>
              <a:ahLst/>
              <a:cxnLst>
                <a:cxn ang="0">
                  <a:pos x="2" y="36"/>
                </a:cxn>
                <a:cxn ang="0">
                  <a:pos x="2" y="32"/>
                </a:cxn>
                <a:cxn ang="0">
                  <a:pos x="0" y="22"/>
                </a:cxn>
                <a:cxn ang="0">
                  <a:pos x="2" y="10"/>
                </a:cxn>
                <a:cxn ang="0">
                  <a:pos x="10" y="4"/>
                </a:cxn>
                <a:cxn ang="0">
                  <a:pos x="10" y="2"/>
                </a:cxn>
                <a:cxn ang="0">
                  <a:pos x="12" y="2"/>
                </a:cxn>
                <a:cxn ang="0">
                  <a:pos x="14" y="2"/>
                </a:cxn>
                <a:cxn ang="0">
                  <a:pos x="16" y="0"/>
                </a:cxn>
                <a:cxn ang="0">
                  <a:pos x="22" y="0"/>
                </a:cxn>
                <a:cxn ang="0">
                  <a:pos x="28" y="2"/>
                </a:cxn>
                <a:cxn ang="0">
                  <a:pos x="34" y="4"/>
                </a:cxn>
                <a:cxn ang="0">
                  <a:pos x="42" y="10"/>
                </a:cxn>
                <a:cxn ang="0">
                  <a:pos x="44" y="8"/>
                </a:cxn>
                <a:cxn ang="0">
                  <a:pos x="46" y="8"/>
                </a:cxn>
                <a:cxn ang="0">
                  <a:pos x="50" y="8"/>
                </a:cxn>
                <a:cxn ang="0">
                  <a:pos x="54" y="8"/>
                </a:cxn>
                <a:cxn ang="0">
                  <a:pos x="58" y="8"/>
                </a:cxn>
                <a:cxn ang="0">
                  <a:pos x="60" y="8"/>
                </a:cxn>
                <a:cxn ang="0">
                  <a:pos x="64" y="10"/>
                </a:cxn>
                <a:cxn ang="0">
                  <a:pos x="66" y="12"/>
                </a:cxn>
                <a:cxn ang="0">
                  <a:pos x="68" y="16"/>
                </a:cxn>
                <a:cxn ang="0">
                  <a:pos x="68" y="18"/>
                </a:cxn>
                <a:cxn ang="0">
                  <a:pos x="66" y="22"/>
                </a:cxn>
                <a:cxn ang="0">
                  <a:pos x="66" y="26"/>
                </a:cxn>
                <a:cxn ang="0">
                  <a:pos x="64" y="30"/>
                </a:cxn>
                <a:cxn ang="0">
                  <a:pos x="64" y="32"/>
                </a:cxn>
                <a:cxn ang="0">
                  <a:pos x="64" y="34"/>
                </a:cxn>
                <a:cxn ang="0">
                  <a:pos x="54" y="38"/>
                </a:cxn>
                <a:cxn ang="0">
                  <a:pos x="50" y="42"/>
                </a:cxn>
                <a:cxn ang="0">
                  <a:pos x="46" y="42"/>
                </a:cxn>
                <a:cxn ang="0">
                  <a:pos x="42" y="52"/>
                </a:cxn>
                <a:cxn ang="0">
                  <a:pos x="24" y="56"/>
                </a:cxn>
                <a:cxn ang="0">
                  <a:pos x="2" y="36"/>
                </a:cxn>
              </a:cxnLst>
              <a:rect l="txL" t="txT" r="txR" b="txB"/>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1" name="Freeform 25"/>
            <p:cNvSpPr/>
            <p:nvPr/>
          </p:nvSpPr>
          <p:spPr>
            <a:xfrm>
              <a:off x="2542" y="2384"/>
              <a:ext cx="36" cy="44"/>
            </a:xfrm>
            <a:custGeom>
              <a:avLst/>
              <a:gdLst>
                <a:gd name="txL" fmla="*/ 0 w 36"/>
                <a:gd name="txT" fmla="*/ 0 h 44"/>
                <a:gd name="txR" fmla="*/ 36 w 36"/>
                <a:gd name="txB" fmla="*/ 44 h 44"/>
              </a:gdLst>
              <a:ahLst/>
              <a:cxnLst>
                <a:cxn ang="0">
                  <a:pos x="6" y="0"/>
                </a:cxn>
                <a:cxn ang="0">
                  <a:pos x="6" y="2"/>
                </a:cxn>
                <a:cxn ang="0">
                  <a:pos x="2" y="4"/>
                </a:cxn>
                <a:cxn ang="0">
                  <a:pos x="0" y="6"/>
                </a:cxn>
                <a:cxn ang="0">
                  <a:pos x="0" y="10"/>
                </a:cxn>
                <a:cxn ang="0">
                  <a:pos x="2" y="12"/>
                </a:cxn>
                <a:cxn ang="0">
                  <a:pos x="4" y="16"/>
                </a:cxn>
                <a:cxn ang="0">
                  <a:pos x="8" y="20"/>
                </a:cxn>
                <a:cxn ang="0">
                  <a:pos x="10" y="24"/>
                </a:cxn>
                <a:cxn ang="0">
                  <a:pos x="14" y="28"/>
                </a:cxn>
                <a:cxn ang="0">
                  <a:pos x="16" y="32"/>
                </a:cxn>
                <a:cxn ang="0">
                  <a:pos x="16" y="32"/>
                </a:cxn>
                <a:cxn ang="0">
                  <a:pos x="16" y="34"/>
                </a:cxn>
                <a:cxn ang="0">
                  <a:pos x="16" y="36"/>
                </a:cxn>
                <a:cxn ang="0">
                  <a:pos x="16" y="38"/>
                </a:cxn>
                <a:cxn ang="0">
                  <a:pos x="18" y="40"/>
                </a:cxn>
                <a:cxn ang="0">
                  <a:pos x="18" y="42"/>
                </a:cxn>
                <a:cxn ang="0">
                  <a:pos x="22" y="44"/>
                </a:cxn>
                <a:cxn ang="0">
                  <a:pos x="26" y="44"/>
                </a:cxn>
                <a:cxn ang="0">
                  <a:pos x="30" y="42"/>
                </a:cxn>
                <a:cxn ang="0">
                  <a:pos x="34" y="38"/>
                </a:cxn>
                <a:cxn ang="0">
                  <a:pos x="34" y="34"/>
                </a:cxn>
                <a:cxn ang="0">
                  <a:pos x="34" y="30"/>
                </a:cxn>
                <a:cxn ang="0">
                  <a:pos x="34" y="26"/>
                </a:cxn>
                <a:cxn ang="0">
                  <a:pos x="34" y="22"/>
                </a:cxn>
                <a:cxn ang="0">
                  <a:pos x="34" y="18"/>
                </a:cxn>
                <a:cxn ang="0">
                  <a:pos x="34" y="16"/>
                </a:cxn>
                <a:cxn ang="0">
                  <a:pos x="36" y="14"/>
                </a:cxn>
                <a:cxn ang="0">
                  <a:pos x="34" y="14"/>
                </a:cxn>
                <a:cxn ang="0">
                  <a:pos x="32" y="12"/>
                </a:cxn>
                <a:cxn ang="0">
                  <a:pos x="28" y="10"/>
                </a:cxn>
                <a:cxn ang="0">
                  <a:pos x="24" y="6"/>
                </a:cxn>
                <a:cxn ang="0">
                  <a:pos x="20" y="4"/>
                </a:cxn>
                <a:cxn ang="0">
                  <a:pos x="18" y="4"/>
                </a:cxn>
                <a:cxn ang="0">
                  <a:pos x="12" y="4"/>
                </a:cxn>
                <a:cxn ang="0">
                  <a:pos x="10" y="2"/>
                </a:cxn>
                <a:cxn ang="0">
                  <a:pos x="8" y="2"/>
                </a:cxn>
                <a:cxn ang="0">
                  <a:pos x="6" y="0"/>
                </a:cxn>
              </a:cxnLst>
              <a:rect l="txL" t="txT" r="txR" b="txB"/>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2" name="Freeform 26"/>
            <p:cNvSpPr/>
            <p:nvPr/>
          </p:nvSpPr>
          <p:spPr>
            <a:xfrm>
              <a:off x="2554" y="2262"/>
              <a:ext cx="144" cy="122"/>
            </a:xfrm>
            <a:custGeom>
              <a:avLst/>
              <a:gdLst>
                <a:gd name="txL" fmla="*/ 0 w 144"/>
                <a:gd name="txT" fmla="*/ 0 h 122"/>
                <a:gd name="txR" fmla="*/ 144 w 144"/>
                <a:gd name="txB" fmla="*/ 122 h 122"/>
              </a:gdLst>
              <a:ahLst/>
              <a:cxnLst>
                <a:cxn ang="0">
                  <a:pos x="0" y="114"/>
                </a:cxn>
                <a:cxn ang="0">
                  <a:pos x="22" y="114"/>
                </a:cxn>
                <a:cxn ang="0">
                  <a:pos x="58" y="106"/>
                </a:cxn>
                <a:cxn ang="0">
                  <a:pos x="62" y="118"/>
                </a:cxn>
                <a:cxn ang="0">
                  <a:pos x="66" y="120"/>
                </a:cxn>
                <a:cxn ang="0">
                  <a:pos x="74" y="120"/>
                </a:cxn>
                <a:cxn ang="0">
                  <a:pos x="82" y="114"/>
                </a:cxn>
                <a:cxn ang="0">
                  <a:pos x="86" y="110"/>
                </a:cxn>
                <a:cxn ang="0">
                  <a:pos x="102" y="104"/>
                </a:cxn>
                <a:cxn ang="0">
                  <a:pos x="106" y="100"/>
                </a:cxn>
                <a:cxn ang="0">
                  <a:pos x="116" y="94"/>
                </a:cxn>
                <a:cxn ang="0">
                  <a:pos x="124" y="88"/>
                </a:cxn>
                <a:cxn ang="0">
                  <a:pos x="128" y="82"/>
                </a:cxn>
                <a:cxn ang="0">
                  <a:pos x="132" y="76"/>
                </a:cxn>
                <a:cxn ang="0">
                  <a:pos x="136" y="68"/>
                </a:cxn>
                <a:cxn ang="0">
                  <a:pos x="138" y="60"/>
                </a:cxn>
                <a:cxn ang="0">
                  <a:pos x="138" y="52"/>
                </a:cxn>
                <a:cxn ang="0">
                  <a:pos x="136" y="44"/>
                </a:cxn>
                <a:cxn ang="0">
                  <a:pos x="136" y="42"/>
                </a:cxn>
                <a:cxn ang="0">
                  <a:pos x="140" y="38"/>
                </a:cxn>
                <a:cxn ang="0">
                  <a:pos x="144" y="30"/>
                </a:cxn>
                <a:cxn ang="0">
                  <a:pos x="144" y="20"/>
                </a:cxn>
                <a:cxn ang="0">
                  <a:pos x="142" y="8"/>
                </a:cxn>
                <a:cxn ang="0">
                  <a:pos x="140" y="0"/>
                </a:cxn>
                <a:cxn ang="0">
                  <a:pos x="138" y="0"/>
                </a:cxn>
                <a:cxn ang="0">
                  <a:pos x="132" y="2"/>
                </a:cxn>
                <a:cxn ang="0">
                  <a:pos x="122" y="8"/>
                </a:cxn>
                <a:cxn ang="0">
                  <a:pos x="116" y="18"/>
                </a:cxn>
                <a:cxn ang="0">
                  <a:pos x="114" y="32"/>
                </a:cxn>
                <a:cxn ang="0">
                  <a:pos x="112" y="44"/>
                </a:cxn>
                <a:cxn ang="0">
                  <a:pos x="108" y="48"/>
                </a:cxn>
                <a:cxn ang="0">
                  <a:pos x="102" y="58"/>
                </a:cxn>
                <a:cxn ang="0">
                  <a:pos x="94" y="68"/>
                </a:cxn>
                <a:cxn ang="0">
                  <a:pos x="82" y="76"/>
                </a:cxn>
                <a:cxn ang="0">
                  <a:pos x="72" y="84"/>
                </a:cxn>
                <a:cxn ang="0">
                  <a:pos x="64" y="90"/>
                </a:cxn>
                <a:cxn ang="0">
                  <a:pos x="40" y="90"/>
                </a:cxn>
                <a:cxn ang="0">
                  <a:pos x="6" y="106"/>
                </a:cxn>
              </a:cxnLst>
              <a:rect l="txL" t="txT" r="txR" b="txB"/>
              <a:pathLst>
                <a:path w="144" h="122">
                  <a:moveTo>
                    <a:pt x="6" y="106"/>
                  </a:moveTo>
                  <a:lnTo>
                    <a:pt x="0" y="114"/>
                  </a:lnTo>
                  <a:lnTo>
                    <a:pt x="14" y="118"/>
                  </a:lnTo>
                  <a:lnTo>
                    <a:pt x="22" y="114"/>
                  </a:lnTo>
                  <a:lnTo>
                    <a:pt x="38" y="110"/>
                  </a:lnTo>
                  <a:lnTo>
                    <a:pt x="58" y="106"/>
                  </a:lnTo>
                  <a:lnTo>
                    <a:pt x="62" y="118"/>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64" y="90"/>
                  </a:lnTo>
                  <a:lnTo>
                    <a:pt x="40" y="90"/>
                  </a:lnTo>
                  <a:lnTo>
                    <a:pt x="22" y="96"/>
                  </a:lnTo>
                  <a:lnTo>
                    <a:pt x="6" y="10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3" name="Freeform 27"/>
            <p:cNvSpPr/>
            <p:nvPr/>
          </p:nvSpPr>
          <p:spPr>
            <a:xfrm>
              <a:off x="2574" y="2378"/>
              <a:ext cx="24" cy="16"/>
            </a:xfrm>
            <a:custGeom>
              <a:avLst/>
              <a:gdLst>
                <a:gd name="txL" fmla="*/ 0 w 24"/>
                <a:gd name="txT" fmla="*/ 0 h 16"/>
                <a:gd name="txR" fmla="*/ 24 w 24"/>
                <a:gd name="txB" fmla="*/ 16 h 16"/>
              </a:gdLst>
              <a:ahLst/>
              <a:cxnLst>
                <a:cxn ang="0">
                  <a:pos x="8" y="0"/>
                </a:cxn>
                <a:cxn ang="0">
                  <a:pos x="0" y="10"/>
                </a:cxn>
                <a:cxn ang="0">
                  <a:pos x="8" y="16"/>
                </a:cxn>
                <a:cxn ang="0">
                  <a:pos x="18" y="8"/>
                </a:cxn>
                <a:cxn ang="0">
                  <a:pos x="24" y="2"/>
                </a:cxn>
                <a:cxn ang="0">
                  <a:pos x="8" y="0"/>
                </a:cxn>
              </a:cxnLst>
              <a:rect l="txL" t="txT" r="txR" b="txB"/>
              <a:pathLst>
                <a:path w="24" h="16">
                  <a:moveTo>
                    <a:pt x="8" y="0"/>
                  </a:moveTo>
                  <a:lnTo>
                    <a:pt x="0" y="10"/>
                  </a:lnTo>
                  <a:lnTo>
                    <a:pt x="8" y="16"/>
                  </a:lnTo>
                  <a:lnTo>
                    <a:pt x="18" y="8"/>
                  </a:lnTo>
                  <a:lnTo>
                    <a:pt x="24" y="2"/>
                  </a:lnTo>
                  <a:lnTo>
                    <a:pt x="8"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4" name="Freeform 28"/>
            <p:cNvSpPr/>
            <p:nvPr/>
          </p:nvSpPr>
          <p:spPr>
            <a:xfrm>
              <a:off x="2672" y="2188"/>
              <a:ext cx="78" cy="60"/>
            </a:xfrm>
            <a:custGeom>
              <a:avLst/>
              <a:gdLst>
                <a:gd name="txL" fmla="*/ 0 w 78"/>
                <a:gd name="txT" fmla="*/ 0 h 60"/>
                <a:gd name="txR" fmla="*/ 78 w 78"/>
                <a:gd name="txB" fmla="*/ 60 h 60"/>
              </a:gdLst>
              <a:ahLst/>
              <a:cxnLst>
                <a:cxn ang="0">
                  <a:pos x="36" y="6"/>
                </a:cxn>
                <a:cxn ang="0">
                  <a:pos x="36" y="6"/>
                </a:cxn>
                <a:cxn ang="0">
                  <a:pos x="34" y="4"/>
                </a:cxn>
                <a:cxn ang="0">
                  <a:pos x="32" y="2"/>
                </a:cxn>
                <a:cxn ang="0">
                  <a:pos x="30" y="0"/>
                </a:cxn>
                <a:cxn ang="0">
                  <a:pos x="28" y="0"/>
                </a:cxn>
                <a:cxn ang="0">
                  <a:pos x="26" y="2"/>
                </a:cxn>
                <a:cxn ang="0">
                  <a:pos x="24" y="4"/>
                </a:cxn>
                <a:cxn ang="0">
                  <a:pos x="22" y="12"/>
                </a:cxn>
                <a:cxn ang="0">
                  <a:pos x="20" y="18"/>
                </a:cxn>
                <a:cxn ang="0">
                  <a:pos x="20" y="22"/>
                </a:cxn>
                <a:cxn ang="0">
                  <a:pos x="20" y="26"/>
                </a:cxn>
                <a:cxn ang="0">
                  <a:pos x="18" y="28"/>
                </a:cxn>
                <a:cxn ang="0">
                  <a:pos x="16" y="32"/>
                </a:cxn>
                <a:cxn ang="0">
                  <a:pos x="12" y="36"/>
                </a:cxn>
                <a:cxn ang="0">
                  <a:pos x="10" y="42"/>
                </a:cxn>
                <a:cxn ang="0">
                  <a:pos x="6" y="46"/>
                </a:cxn>
                <a:cxn ang="0">
                  <a:pos x="4" y="48"/>
                </a:cxn>
                <a:cxn ang="0">
                  <a:pos x="2" y="50"/>
                </a:cxn>
                <a:cxn ang="0">
                  <a:pos x="0" y="52"/>
                </a:cxn>
                <a:cxn ang="0">
                  <a:pos x="0" y="54"/>
                </a:cxn>
                <a:cxn ang="0">
                  <a:pos x="0" y="56"/>
                </a:cxn>
                <a:cxn ang="0">
                  <a:pos x="4" y="56"/>
                </a:cxn>
                <a:cxn ang="0">
                  <a:pos x="8" y="58"/>
                </a:cxn>
                <a:cxn ang="0">
                  <a:pos x="14" y="58"/>
                </a:cxn>
                <a:cxn ang="0">
                  <a:pos x="20" y="58"/>
                </a:cxn>
                <a:cxn ang="0">
                  <a:pos x="26" y="58"/>
                </a:cxn>
                <a:cxn ang="0">
                  <a:pos x="30" y="56"/>
                </a:cxn>
                <a:cxn ang="0">
                  <a:pos x="32" y="56"/>
                </a:cxn>
                <a:cxn ang="0">
                  <a:pos x="38" y="60"/>
                </a:cxn>
                <a:cxn ang="0">
                  <a:pos x="48" y="58"/>
                </a:cxn>
                <a:cxn ang="0">
                  <a:pos x="48" y="58"/>
                </a:cxn>
                <a:cxn ang="0">
                  <a:pos x="50" y="56"/>
                </a:cxn>
                <a:cxn ang="0">
                  <a:pos x="52" y="52"/>
                </a:cxn>
                <a:cxn ang="0">
                  <a:pos x="54" y="50"/>
                </a:cxn>
                <a:cxn ang="0">
                  <a:pos x="56" y="46"/>
                </a:cxn>
                <a:cxn ang="0">
                  <a:pos x="60" y="44"/>
                </a:cxn>
                <a:cxn ang="0">
                  <a:pos x="62" y="44"/>
                </a:cxn>
                <a:cxn ang="0">
                  <a:pos x="64" y="44"/>
                </a:cxn>
                <a:cxn ang="0">
                  <a:pos x="66" y="42"/>
                </a:cxn>
                <a:cxn ang="0">
                  <a:pos x="70" y="40"/>
                </a:cxn>
                <a:cxn ang="0">
                  <a:pos x="72" y="38"/>
                </a:cxn>
                <a:cxn ang="0">
                  <a:pos x="74" y="36"/>
                </a:cxn>
                <a:cxn ang="0">
                  <a:pos x="76" y="34"/>
                </a:cxn>
                <a:cxn ang="0">
                  <a:pos x="78" y="32"/>
                </a:cxn>
                <a:cxn ang="0">
                  <a:pos x="78" y="32"/>
                </a:cxn>
                <a:cxn ang="0">
                  <a:pos x="78" y="30"/>
                </a:cxn>
                <a:cxn ang="0">
                  <a:pos x="78" y="26"/>
                </a:cxn>
                <a:cxn ang="0">
                  <a:pos x="78" y="24"/>
                </a:cxn>
                <a:cxn ang="0">
                  <a:pos x="76" y="22"/>
                </a:cxn>
                <a:cxn ang="0">
                  <a:pos x="74" y="20"/>
                </a:cxn>
                <a:cxn ang="0">
                  <a:pos x="72" y="22"/>
                </a:cxn>
                <a:cxn ang="0">
                  <a:pos x="70" y="24"/>
                </a:cxn>
                <a:cxn ang="0">
                  <a:pos x="66" y="26"/>
                </a:cxn>
                <a:cxn ang="0">
                  <a:pos x="64" y="26"/>
                </a:cxn>
                <a:cxn ang="0">
                  <a:pos x="62" y="26"/>
                </a:cxn>
                <a:cxn ang="0">
                  <a:pos x="58" y="24"/>
                </a:cxn>
                <a:cxn ang="0">
                  <a:pos x="52" y="22"/>
                </a:cxn>
                <a:cxn ang="0">
                  <a:pos x="46" y="20"/>
                </a:cxn>
                <a:cxn ang="0">
                  <a:pos x="42" y="16"/>
                </a:cxn>
                <a:cxn ang="0">
                  <a:pos x="38" y="12"/>
                </a:cxn>
                <a:cxn ang="0">
                  <a:pos x="36" y="6"/>
                </a:cxn>
              </a:cxnLst>
              <a:rect l="txL" t="txT" r="txR" b="txB"/>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5" name="Freeform 29"/>
            <p:cNvSpPr/>
            <p:nvPr/>
          </p:nvSpPr>
          <p:spPr>
            <a:xfrm>
              <a:off x="1832" y="2358"/>
              <a:ext cx="80" cy="34"/>
            </a:xfrm>
            <a:custGeom>
              <a:avLst/>
              <a:gdLst>
                <a:gd name="txL" fmla="*/ 0 w 80"/>
                <a:gd name="txT" fmla="*/ 0 h 34"/>
                <a:gd name="txR" fmla="*/ 80 w 80"/>
                <a:gd name="txB" fmla="*/ 34 h 34"/>
              </a:gdLst>
              <a:ahLst/>
              <a:cxnLst>
                <a:cxn ang="0">
                  <a:pos x="58" y="0"/>
                </a:cxn>
                <a:cxn ang="0">
                  <a:pos x="52" y="2"/>
                </a:cxn>
                <a:cxn ang="0">
                  <a:pos x="38" y="2"/>
                </a:cxn>
                <a:cxn ang="0">
                  <a:pos x="24" y="2"/>
                </a:cxn>
                <a:cxn ang="0">
                  <a:pos x="16" y="2"/>
                </a:cxn>
                <a:cxn ang="0">
                  <a:pos x="0" y="16"/>
                </a:cxn>
                <a:cxn ang="0">
                  <a:pos x="0" y="22"/>
                </a:cxn>
                <a:cxn ang="0">
                  <a:pos x="0" y="22"/>
                </a:cxn>
                <a:cxn ang="0">
                  <a:pos x="2" y="24"/>
                </a:cxn>
                <a:cxn ang="0">
                  <a:pos x="2" y="28"/>
                </a:cxn>
                <a:cxn ang="0">
                  <a:pos x="4" y="30"/>
                </a:cxn>
                <a:cxn ang="0">
                  <a:pos x="6" y="30"/>
                </a:cxn>
                <a:cxn ang="0">
                  <a:pos x="8" y="30"/>
                </a:cxn>
                <a:cxn ang="0">
                  <a:pos x="12" y="28"/>
                </a:cxn>
                <a:cxn ang="0">
                  <a:pos x="16" y="28"/>
                </a:cxn>
                <a:cxn ang="0">
                  <a:pos x="20" y="30"/>
                </a:cxn>
                <a:cxn ang="0">
                  <a:pos x="26" y="34"/>
                </a:cxn>
                <a:cxn ang="0">
                  <a:pos x="26" y="32"/>
                </a:cxn>
                <a:cxn ang="0">
                  <a:pos x="30" y="28"/>
                </a:cxn>
                <a:cxn ang="0">
                  <a:pos x="40" y="26"/>
                </a:cxn>
                <a:cxn ang="0">
                  <a:pos x="58" y="24"/>
                </a:cxn>
                <a:cxn ang="0">
                  <a:pos x="58" y="24"/>
                </a:cxn>
                <a:cxn ang="0">
                  <a:pos x="58" y="22"/>
                </a:cxn>
                <a:cxn ang="0">
                  <a:pos x="58" y="20"/>
                </a:cxn>
                <a:cxn ang="0">
                  <a:pos x="60" y="16"/>
                </a:cxn>
                <a:cxn ang="0">
                  <a:pos x="62" y="14"/>
                </a:cxn>
                <a:cxn ang="0">
                  <a:pos x="66" y="12"/>
                </a:cxn>
                <a:cxn ang="0">
                  <a:pos x="72" y="10"/>
                </a:cxn>
                <a:cxn ang="0">
                  <a:pos x="80" y="10"/>
                </a:cxn>
                <a:cxn ang="0">
                  <a:pos x="78" y="8"/>
                </a:cxn>
                <a:cxn ang="0">
                  <a:pos x="76" y="8"/>
                </a:cxn>
                <a:cxn ang="0">
                  <a:pos x="70" y="8"/>
                </a:cxn>
                <a:cxn ang="0">
                  <a:pos x="64" y="6"/>
                </a:cxn>
                <a:cxn ang="0">
                  <a:pos x="60" y="4"/>
                </a:cxn>
                <a:cxn ang="0">
                  <a:pos x="58" y="0"/>
                </a:cxn>
              </a:cxnLst>
              <a:rect l="txL" t="txT" r="txR" b="txB"/>
              <a:pathLst>
                <a:path w="80" h="34">
                  <a:moveTo>
                    <a:pt x="58" y="0"/>
                  </a:moveTo>
                  <a:lnTo>
                    <a:pt x="52"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6" name="Freeform 30"/>
            <p:cNvSpPr/>
            <p:nvPr/>
          </p:nvSpPr>
          <p:spPr>
            <a:xfrm>
              <a:off x="1832" y="2358"/>
              <a:ext cx="80" cy="34"/>
            </a:xfrm>
            <a:custGeom>
              <a:avLst/>
              <a:gdLst>
                <a:gd name="txL" fmla="*/ 0 w 80"/>
                <a:gd name="txT" fmla="*/ 0 h 34"/>
                <a:gd name="txR" fmla="*/ 80 w 80"/>
                <a:gd name="txB" fmla="*/ 34 h 34"/>
              </a:gdLst>
              <a:ahLst/>
              <a:cxnLst>
                <a:cxn ang="0">
                  <a:pos x="56" y="0"/>
                </a:cxn>
                <a:cxn ang="0">
                  <a:pos x="50" y="2"/>
                </a:cxn>
                <a:cxn ang="0">
                  <a:pos x="38" y="2"/>
                </a:cxn>
                <a:cxn ang="0">
                  <a:pos x="24" y="2"/>
                </a:cxn>
                <a:cxn ang="0">
                  <a:pos x="16" y="2"/>
                </a:cxn>
                <a:cxn ang="0">
                  <a:pos x="0" y="16"/>
                </a:cxn>
                <a:cxn ang="0">
                  <a:pos x="0" y="22"/>
                </a:cxn>
                <a:cxn ang="0">
                  <a:pos x="0" y="22"/>
                </a:cxn>
                <a:cxn ang="0">
                  <a:pos x="2" y="24"/>
                </a:cxn>
                <a:cxn ang="0">
                  <a:pos x="2" y="28"/>
                </a:cxn>
                <a:cxn ang="0">
                  <a:pos x="4" y="30"/>
                </a:cxn>
                <a:cxn ang="0">
                  <a:pos x="6" y="30"/>
                </a:cxn>
                <a:cxn ang="0">
                  <a:pos x="8" y="30"/>
                </a:cxn>
                <a:cxn ang="0">
                  <a:pos x="12" y="28"/>
                </a:cxn>
                <a:cxn ang="0">
                  <a:pos x="16" y="28"/>
                </a:cxn>
                <a:cxn ang="0">
                  <a:pos x="20" y="30"/>
                </a:cxn>
                <a:cxn ang="0">
                  <a:pos x="26" y="34"/>
                </a:cxn>
                <a:cxn ang="0">
                  <a:pos x="26" y="32"/>
                </a:cxn>
                <a:cxn ang="0">
                  <a:pos x="30" y="28"/>
                </a:cxn>
                <a:cxn ang="0">
                  <a:pos x="40" y="26"/>
                </a:cxn>
                <a:cxn ang="0">
                  <a:pos x="58" y="24"/>
                </a:cxn>
                <a:cxn ang="0">
                  <a:pos x="58" y="24"/>
                </a:cxn>
                <a:cxn ang="0">
                  <a:pos x="58" y="22"/>
                </a:cxn>
                <a:cxn ang="0">
                  <a:pos x="58" y="20"/>
                </a:cxn>
                <a:cxn ang="0">
                  <a:pos x="60" y="16"/>
                </a:cxn>
                <a:cxn ang="0">
                  <a:pos x="62" y="14"/>
                </a:cxn>
                <a:cxn ang="0">
                  <a:pos x="66" y="12"/>
                </a:cxn>
                <a:cxn ang="0">
                  <a:pos x="72" y="10"/>
                </a:cxn>
                <a:cxn ang="0">
                  <a:pos x="80" y="10"/>
                </a:cxn>
                <a:cxn ang="0">
                  <a:pos x="78" y="8"/>
                </a:cxn>
                <a:cxn ang="0">
                  <a:pos x="74" y="8"/>
                </a:cxn>
                <a:cxn ang="0">
                  <a:pos x="70" y="8"/>
                </a:cxn>
                <a:cxn ang="0">
                  <a:pos x="64" y="6"/>
                </a:cxn>
                <a:cxn ang="0">
                  <a:pos x="60" y="4"/>
                </a:cxn>
                <a:cxn ang="0">
                  <a:pos x="56" y="0"/>
                </a:cxn>
              </a:cxnLst>
              <a:rect l="txL" t="txT" r="txR" b="txB"/>
              <a:pathLst>
                <a:path w="80" h="34">
                  <a:moveTo>
                    <a:pt x="56" y="0"/>
                  </a:moveTo>
                  <a:lnTo>
                    <a:pt x="50"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7" name="Freeform 31"/>
            <p:cNvSpPr/>
            <p:nvPr/>
          </p:nvSpPr>
          <p:spPr>
            <a:xfrm>
              <a:off x="980" y="1514"/>
              <a:ext cx="336" cy="412"/>
            </a:xfrm>
            <a:custGeom>
              <a:avLst/>
              <a:gdLst>
                <a:gd name="txL" fmla="*/ 0 w 336"/>
                <a:gd name="txT" fmla="*/ 0 h 412"/>
                <a:gd name="txR" fmla="*/ 336 w 336"/>
                <a:gd name="txB" fmla="*/ 412 h 412"/>
              </a:gdLst>
              <a:ahLst/>
              <a:cxnLst>
                <a:cxn ang="0">
                  <a:pos x="302" y="44"/>
                </a:cxn>
                <a:cxn ang="0">
                  <a:pos x="314" y="42"/>
                </a:cxn>
                <a:cxn ang="0">
                  <a:pos x="312" y="42"/>
                </a:cxn>
                <a:cxn ang="0">
                  <a:pos x="326" y="38"/>
                </a:cxn>
                <a:cxn ang="0">
                  <a:pos x="330" y="22"/>
                </a:cxn>
                <a:cxn ang="0">
                  <a:pos x="302" y="4"/>
                </a:cxn>
                <a:cxn ang="0">
                  <a:pos x="250" y="8"/>
                </a:cxn>
                <a:cxn ang="0">
                  <a:pos x="230" y="14"/>
                </a:cxn>
                <a:cxn ang="0">
                  <a:pos x="218" y="20"/>
                </a:cxn>
                <a:cxn ang="0">
                  <a:pos x="214" y="26"/>
                </a:cxn>
                <a:cxn ang="0">
                  <a:pos x="204" y="36"/>
                </a:cxn>
                <a:cxn ang="0">
                  <a:pos x="194" y="34"/>
                </a:cxn>
                <a:cxn ang="0">
                  <a:pos x="186" y="34"/>
                </a:cxn>
                <a:cxn ang="0">
                  <a:pos x="176" y="48"/>
                </a:cxn>
                <a:cxn ang="0">
                  <a:pos x="158" y="58"/>
                </a:cxn>
                <a:cxn ang="0">
                  <a:pos x="148" y="76"/>
                </a:cxn>
                <a:cxn ang="0">
                  <a:pos x="136" y="114"/>
                </a:cxn>
                <a:cxn ang="0">
                  <a:pos x="106" y="170"/>
                </a:cxn>
                <a:cxn ang="0">
                  <a:pos x="94" y="200"/>
                </a:cxn>
                <a:cxn ang="0">
                  <a:pos x="72" y="230"/>
                </a:cxn>
                <a:cxn ang="0">
                  <a:pos x="26" y="278"/>
                </a:cxn>
                <a:cxn ang="0">
                  <a:pos x="16" y="284"/>
                </a:cxn>
                <a:cxn ang="0">
                  <a:pos x="8" y="300"/>
                </a:cxn>
                <a:cxn ang="0">
                  <a:pos x="4" y="334"/>
                </a:cxn>
                <a:cxn ang="0">
                  <a:pos x="10" y="344"/>
                </a:cxn>
                <a:cxn ang="0">
                  <a:pos x="6" y="352"/>
                </a:cxn>
                <a:cxn ang="0">
                  <a:pos x="2" y="364"/>
                </a:cxn>
                <a:cxn ang="0">
                  <a:pos x="4" y="384"/>
                </a:cxn>
                <a:cxn ang="0">
                  <a:pos x="10" y="400"/>
                </a:cxn>
                <a:cxn ang="0">
                  <a:pos x="28" y="412"/>
                </a:cxn>
                <a:cxn ang="0">
                  <a:pos x="46" y="402"/>
                </a:cxn>
                <a:cxn ang="0">
                  <a:pos x="54" y="390"/>
                </a:cxn>
                <a:cxn ang="0">
                  <a:pos x="58" y="376"/>
                </a:cxn>
                <a:cxn ang="0">
                  <a:pos x="68" y="370"/>
                </a:cxn>
                <a:cxn ang="0">
                  <a:pos x="76" y="358"/>
                </a:cxn>
                <a:cxn ang="0">
                  <a:pos x="80" y="342"/>
                </a:cxn>
                <a:cxn ang="0">
                  <a:pos x="92" y="354"/>
                </a:cxn>
                <a:cxn ang="0">
                  <a:pos x="100" y="318"/>
                </a:cxn>
                <a:cxn ang="0">
                  <a:pos x="102" y="260"/>
                </a:cxn>
                <a:cxn ang="0">
                  <a:pos x="132" y="198"/>
                </a:cxn>
                <a:cxn ang="0">
                  <a:pos x="140" y="178"/>
                </a:cxn>
                <a:cxn ang="0">
                  <a:pos x="154" y="162"/>
                </a:cxn>
                <a:cxn ang="0">
                  <a:pos x="162" y="134"/>
                </a:cxn>
                <a:cxn ang="0">
                  <a:pos x="170" y="112"/>
                </a:cxn>
                <a:cxn ang="0">
                  <a:pos x="224" y="64"/>
                </a:cxn>
                <a:cxn ang="0">
                  <a:pos x="238" y="66"/>
                </a:cxn>
                <a:cxn ang="0">
                  <a:pos x="264" y="70"/>
                </a:cxn>
                <a:cxn ang="0">
                  <a:pos x="276" y="64"/>
                </a:cxn>
                <a:cxn ang="0">
                  <a:pos x="278" y="56"/>
                </a:cxn>
                <a:cxn ang="0">
                  <a:pos x="294" y="50"/>
                </a:cxn>
                <a:cxn ang="0">
                  <a:pos x="328" y="64"/>
                </a:cxn>
                <a:cxn ang="0">
                  <a:pos x="326" y="52"/>
                </a:cxn>
              </a:cxnLst>
              <a:rect l="txL" t="txT" r="txR" b="txB"/>
              <a:pathLst>
                <a:path w="336" h="412">
                  <a:moveTo>
                    <a:pt x="326" y="52"/>
                  </a:moveTo>
                  <a:lnTo>
                    <a:pt x="314" y="48"/>
                  </a:lnTo>
                  <a:lnTo>
                    <a:pt x="308" y="46"/>
                  </a:lnTo>
                  <a:lnTo>
                    <a:pt x="302" y="44"/>
                  </a:lnTo>
                  <a:lnTo>
                    <a:pt x="300" y="44"/>
                  </a:lnTo>
                  <a:lnTo>
                    <a:pt x="298" y="44"/>
                  </a:lnTo>
                  <a:lnTo>
                    <a:pt x="314" y="42"/>
                  </a:lnTo>
                  <a:lnTo>
                    <a:pt x="314" y="42"/>
                  </a:lnTo>
                  <a:lnTo>
                    <a:pt x="314" y="42"/>
                  </a:lnTo>
                  <a:lnTo>
                    <a:pt x="312" y="42"/>
                  </a:lnTo>
                  <a:lnTo>
                    <a:pt x="312" y="42"/>
                  </a:lnTo>
                  <a:lnTo>
                    <a:pt x="312" y="42"/>
                  </a:lnTo>
                  <a:lnTo>
                    <a:pt x="314" y="42"/>
                  </a:lnTo>
                  <a:lnTo>
                    <a:pt x="318" y="42"/>
                  </a:lnTo>
                  <a:lnTo>
                    <a:pt x="322" y="40"/>
                  </a:lnTo>
                  <a:lnTo>
                    <a:pt x="326" y="38"/>
                  </a:lnTo>
                  <a:lnTo>
                    <a:pt x="328" y="34"/>
                  </a:lnTo>
                  <a:lnTo>
                    <a:pt x="328" y="30"/>
                  </a:lnTo>
                  <a:lnTo>
                    <a:pt x="330" y="26"/>
                  </a:lnTo>
                  <a:lnTo>
                    <a:pt x="330" y="22"/>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30" y="14"/>
                  </a:lnTo>
                  <a:lnTo>
                    <a:pt x="224" y="16"/>
                  </a:lnTo>
                  <a:lnTo>
                    <a:pt x="220" y="18"/>
                  </a:lnTo>
                  <a:lnTo>
                    <a:pt x="218" y="20"/>
                  </a:lnTo>
                  <a:lnTo>
                    <a:pt x="216" y="22"/>
                  </a:lnTo>
                  <a:lnTo>
                    <a:pt x="216" y="22"/>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6" y="284"/>
                  </a:lnTo>
                  <a:lnTo>
                    <a:pt x="14" y="290"/>
                  </a:lnTo>
                  <a:lnTo>
                    <a:pt x="12" y="294"/>
                  </a:lnTo>
                  <a:lnTo>
                    <a:pt x="10" y="298"/>
                  </a:lnTo>
                  <a:lnTo>
                    <a:pt x="8" y="300"/>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4" y="64"/>
                  </a:lnTo>
                  <a:lnTo>
                    <a:pt x="226" y="64"/>
                  </a:lnTo>
                  <a:lnTo>
                    <a:pt x="230" y="64"/>
                  </a:lnTo>
                  <a:lnTo>
                    <a:pt x="234" y="64"/>
                  </a:lnTo>
                  <a:lnTo>
                    <a:pt x="238" y="66"/>
                  </a:lnTo>
                  <a:lnTo>
                    <a:pt x="242" y="70"/>
                  </a:lnTo>
                  <a:lnTo>
                    <a:pt x="260" y="72"/>
                  </a:lnTo>
                  <a:lnTo>
                    <a:pt x="260" y="72"/>
                  </a:lnTo>
                  <a:lnTo>
                    <a:pt x="264" y="70"/>
                  </a:lnTo>
                  <a:lnTo>
                    <a:pt x="266" y="70"/>
                  </a:lnTo>
                  <a:lnTo>
                    <a:pt x="270" y="68"/>
                  </a:lnTo>
                  <a:lnTo>
                    <a:pt x="272" y="66"/>
                  </a:lnTo>
                  <a:lnTo>
                    <a:pt x="276" y="64"/>
                  </a:lnTo>
                  <a:lnTo>
                    <a:pt x="276" y="60"/>
                  </a:lnTo>
                  <a:lnTo>
                    <a:pt x="276" y="60"/>
                  </a:lnTo>
                  <a:lnTo>
                    <a:pt x="276" y="58"/>
                  </a:lnTo>
                  <a:lnTo>
                    <a:pt x="278" y="56"/>
                  </a:lnTo>
                  <a:lnTo>
                    <a:pt x="280" y="52"/>
                  </a:lnTo>
                  <a:lnTo>
                    <a:pt x="284" y="50"/>
                  </a:lnTo>
                  <a:lnTo>
                    <a:pt x="288" y="50"/>
                  </a:lnTo>
                  <a:lnTo>
                    <a:pt x="294" y="50"/>
                  </a:lnTo>
                  <a:lnTo>
                    <a:pt x="326" y="66"/>
                  </a:lnTo>
                  <a:lnTo>
                    <a:pt x="326" y="66"/>
                  </a:lnTo>
                  <a:lnTo>
                    <a:pt x="326" y="66"/>
                  </a:lnTo>
                  <a:lnTo>
                    <a:pt x="328" y="64"/>
                  </a:lnTo>
                  <a:lnTo>
                    <a:pt x="328" y="62"/>
                  </a:lnTo>
                  <a:lnTo>
                    <a:pt x="328" y="56"/>
                  </a:lnTo>
                  <a:lnTo>
                    <a:pt x="336" y="56"/>
                  </a:lnTo>
                  <a:lnTo>
                    <a:pt x="326" y="5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8" name="Freeform 32"/>
            <p:cNvSpPr/>
            <p:nvPr/>
          </p:nvSpPr>
          <p:spPr>
            <a:xfrm>
              <a:off x="794" y="2212"/>
              <a:ext cx="158" cy="132"/>
            </a:xfrm>
            <a:custGeom>
              <a:avLst/>
              <a:gdLst>
                <a:gd name="txL" fmla="*/ 0 w 158"/>
                <a:gd name="txT" fmla="*/ 0 h 132"/>
                <a:gd name="txR" fmla="*/ 158 w 158"/>
                <a:gd name="txB" fmla="*/ 132 h 132"/>
              </a:gdLst>
              <a:ahLst/>
              <a:cxnLst>
                <a:cxn ang="0">
                  <a:pos x="154" y="46"/>
                </a:cxn>
                <a:cxn ang="0">
                  <a:pos x="146" y="46"/>
                </a:cxn>
                <a:cxn ang="0">
                  <a:pos x="136" y="48"/>
                </a:cxn>
                <a:cxn ang="0">
                  <a:pos x="132" y="54"/>
                </a:cxn>
                <a:cxn ang="0">
                  <a:pos x="126" y="58"/>
                </a:cxn>
                <a:cxn ang="0">
                  <a:pos x="120" y="66"/>
                </a:cxn>
                <a:cxn ang="0">
                  <a:pos x="120" y="74"/>
                </a:cxn>
                <a:cxn ang="0">
                  <a:pos x="120" y="78"/>
                </a:cxn>
                <a:cxn ang="0">
                  <a:pos x="116" y="84"/>
                </a:cxn>
                <a:cxn ang="0">
                  <a:pos x="110" y="92"/>
                </a:cxn>
                <a:cxn ang="0">
                  <a:pos x="96" y="118"/>
                </a:cxn>
                <a:cxn ang="0">
                  <a:pos x="92" y="118"/>
                </a:cxn>
                <a:cxn ang="0">
                  <a:pos x="78" y="118"/>
                </a:cxn>
                <a:cxn ang="0">
                  <a:pos x="68" y="116"/>
                </a:cxn>
                <a:cxn ang="0">
                  <a:pos x="60" y="118"/>
                </a:cxn>
                <a:cxn ang="0">
                  <a:pos x="52" y="120"/>
                </a:cxn>
                <a:cxn ang="0">
                  <a:pos x="50" y="122"/>
                </a:cxn>
                <a:cxn ang="0">
                  <a:pos x="44" y="120"/>
                </a:cxn>
                <a:cxn ang="0">
                  <a:pos x="38" y="120"/>
                </a:cxn>
                <a:cxn ang="0">
                  <a:pos x="32" y="124"/>
                </a:cxn>
                <a:cxn ang="0">
                  <a:pos x="30" y="132"/>
                </a:cxn>
                <a:cxn ang="0">
                  <a:pos x="26" y="132"/>
                </a:cxn>
                <a:cxn ang="0">
                  <a:pos x="20" y="128"/>
                </a:cxn>
                <a:cxn ang="0">
                  <a:pos x="18" y="122"/>
                </a:cxn>
                <a:cxn ang="0">
                  <a:pos x="16" y="120"/>
                </a:cxn>
                <a:cxn ang="0">
                  <a:pos x="16" y="118"/>
                </a:cxn>
                <a:cxn ang="0">
                  <a:pos x="16" y="118"/>
                </a:cxn>
                <a:cxn ang="0">
                  <a:pos x="16" y="114"/>
                </a:cxn>
                <a:cxn ang="0">
                  <a:pos x="20" y="104"/>
                </a:cxn>
                <a:cxn ang="0">
                  <a:pos x="24" y="102"/>
                </a:cxn>
                <a:cxn ang="0">
                  <a:pos x="30" y="98"/>
                </a:cxn>
                <a:cxn ang="0">
                  <a:pos x="28" y="88"/>
                </a:cxn>
                <a:cxn ang="0">
                  <a:pos x="30" y="70"/>
                </a:cxn>
                <a:cxn ang="0">
                  <a:pos x="30" y="50"/>
                </a:cxn>
                <a:cxn ang="0">
                  <a:pos x="32" y="42"/>
                </a:cxn>
                <a:cxn ang="0">
                  <a:pos x="38" y="38"/>
                </a:cxn>
                <a:cxn ang="0">
                  <a:pos x="38" y="34"/>
                </a:cxn>
                <a:cxn ang="0">
                  <a:pos x="36" y="32"/>
                </a:cxn>
                <a:cxn ang="0">
                  <a:pos x="28" y="28"/>
                </a:cxn>
                <a:cxn ang="0">
                  <a:pos x="26" y="28"/>
                </a:cxn>
                <a:cxn ang="0">
                  <a:pos x="24" y="28"/>
                </a:cxn>
                <a:cxn ang="0">
                  <a:pos x="10" y="30"/>
                </a:cxn>
                <a:cxn ang="0">
                  <a:pos x="4" y="24"/>
                </a:cxn>
                <a:cxn ang="0">
                  <a:pos x="4" y="20"/>
                </a:cxn>
                <a:cxn ang="0">
                  <a:pos x="0" y="14"/>
                </a:cxn>
                <a:cxn ang="0">
                  <a:pos x="2" y="12"/>
                </a:cxn>
                <a:cxn ang="0">
                  <a:pos x="4" y="10"/>
                </a:cxn>
                <a:cxn ang="0">
                  <a:pos x="18" y="0"/>
                </a:cxn>
                <a:cxn ang="0">
                  <a:pos x="22" y="0"/>
                </a:cxn>
                <a:cxn ang="0">
                  <a:pos x="26" y="2"/>
                </a:cxn>
                <a:cxn ang="0">
                  <a:pos x="58" y="6"/>
                </a:cxn>
                <a:cxn ang="0">
                  <a:pos x="84" y="8"/>
                </a:cxn>
                <a:cxn ang="0">
                  <a:pos x="98" y="6"/>
                </a:cxn>
                <a:cxn ang="0">
                  <a:pos x="102" y="8"/>
                </a:cxn>
                <a:cxn ang="0">
                  <a:pos x="102" y="12"/>
                </a:cxn>
                <a:cxn ang="0">
                  <a:pos x="106" y="14"/>
                </a:cxn>
                <a:cxn ang="0">
                  <a:pos x="112" y="18"/>
                </a:cxn>
                <a:cxn ang="0">
                  <a:pos x="114" y="18"/>
                </a:cxn>
                <a:cxn ang="0">
                  <a:pos x="120" y="22"/>
                </a:cxn>
                <a:cxn ang="0">
                  <a:pos x="126" y="28"/>
                </a:cxn>
                <a:cxn ang="0">
                  <a:pos x="134" y="36"/>
                </a:cxn>
                <a:cxn ang="0">
                  <a:pos x="152" y="42"/>
                </a:cxn>
                <a:cxn ang="0">
                  <a:pos x="154" y="46"/>
                </a:cxn>
              </a:cxnLst>
              <a:rect l="txL" t="txT" r="txR" b="txB"/>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8" y="116"/>
                  </a:lnTo>
                  <a:lnTo>
                    <a:pt x="64" y="116"/>
                  </a:lnTo>
                  <a:lnTo>
                    <a:pt x="60" y="118"/>
                  </a:lnTo>
                  <a:lnTo>
                    <a:pt x="56" y="118"/>
                  </a:lnTo>
                  <a:lnTo>
                    <a:pt x="52" y="120"/>
                  </a:lnTo>
                  <a:lnTo>
                    <a:pt x="50" y="122"/>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8"/>
                  </a:lnTo>
                  <a:lnTo>
                    <a:pt x="16" y="118"/>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2" y="42"/>
                  </a:lnTo>
                  <a:lnTo>
                    <a:pt x="36" y="40"/>
                  </a:lnTo>
                  <a:lnTo>
                    <a:pt x="38" y="38"/>
                  </a:lnTo>
                  <a:lnTo>
                    <a:pt x="38" y="36"/>
                  </a:lnTo>
                  <a:lnTo>
                    <a:pt x="38" y="34"/>
                  </a:lnTo>
                  <a:lnTo>
                    <a:pt x="38" y="34"/>
                  </a:lnTo>
                  <a:lnTo>
                    <a:pt x="36" y="32"/>
                  </a:lnTo>
                  <a:lnTo>
                    <a:pt x="28" y="28"/>
                  </a:lnTo>
                  <a:lnTo>
                    <a:pt x="28" y="28"/>
                  </a:lnTo>
                  <a:lnTo>
                    <a:pt x="26" y="28"/>
                  </a:lnTo>
                  <a:lnTo>
                    <a:pt x="26" y="28"/>
                  </a:lnTo>
                  <a:lnTo>
                    <a:pt x="24"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4" y="18"/>
                  </a:lnTo>
                  <a:lnTo>
                    <a:pt x="116" y="20"/>
                  </a:lnTo>
                  <a:lnTo>
                    <a:pt x="120" y="22"/>
                  </a:lnTo>
                  <a:lnTo>
                    <a:pt x="122" y="24"/>
                  </a:lnTo>
                  <a:lnTo>
                    <a:pt x="126" y="28"/>
                  </a:lnTo>
                  <a:lnTo>
                    <a:pt x="126" y="26"/>
                  </a:lnTo>
                  <a:lnTo>
                    <a:pt x="134" y="36"/>
                  </a:lnTo>
                  <a:lnTo>
                    <a:pt x="134" y="36"/>
                  </a:lnTo>
                  <a:lnTo>
                    <a:pt x="152" y="42"/>
                  </a:lnTo>
                  <a:lnTo>
                    <a:pt x="158" y="44"/>
                  </a:lnTo>
                  <a:lnTo>
                    <a:pt x="154" y="4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49" name="Freeform 33"/>
            <p:cNvSpPr/>
            <p:nvPr/>
          </p:nvSpPr>
          <p:spPr>
            <a:xfrm>
              <a:off x="994" y="2174"/>
              <a:ext cx="156" cy="146"/>
            </a:xfrm>
            <a:custGeom>
              <a:avLst/>
              <a:gdLst>
                <a:gd name="txL" fmla="*/ 0 w 156"/>
                <a:gd name="txT" fmla="*/ 0 h 146"/>
                <a:gd name="txR" fmla="*/ 156 w 156"/>
                <a:gd name="txB" fmla="*/ 146 h 146"/>
              </a:gdLst>
              <a:ahLst/>
              <a:cxnLst>
                <a:cxn ang="0">
                  <a:pos x="94" y="14"/>
                </a:cxn>
                <a:cxn ang="0">
                  <a:pos x="92" y="16"/>
                </a:cxn>
                <a:cxn ang="0">
                  <a:pos x="92" y="16"/>
                </a:cxn>
                <a:cxn ang="0">
                  <a:pos x="94" y="18"/>
                </a:cxn>
                <a:cxn ang="0">
                  <a:pos x="94" y="20"/>
                </a:cxn>
                <a:cxn ang="0">
                  <a:pos x="76" y="28"/>
                </a:cxn>
                <a:cxn ang="0">
                  <a:pos x="78" y="32"/>
                </a:cxn>
                <a:cxn ang="0">
                  <a:pos x="84" y="38"/>
                </a:cxn>
                <a:cxn ang="0">
                  <a:pos x="94" y="46"/>
                </a:cxn>
                <a:cxn ang="0">
                  <a:pos x="104" y="52"/>
                </a:cxn>
                <a:cxn ang="0">
                  <a:pos x="102" y="56"/>
                </a:cxn>
                <a:cxn ang="0">
                  <a:pos x="104" y="62"/>
                </a:cxn>
                <a:cxn ang="0">
                  <a:pos x="138" y="90"/>
                </a:cxn>
                <a:cxn ang="0">
                  <a:pos x="156" y="120"/>
                </a:cxn>
                <a:cxn ang="0">
                  <a:pos x="144" y="118"/>
                </a:cxn>
                <a:cxn ang="0">
                  <a:pos x="134" y="122"/>
                </a:cxn>
                <a:cxn ang="0">
                  <a:pos x="130" y="134"/>
                </a:cxn>
                <a:cxn ang="0">
                  <a:pos x="124" y="146"/>
                </a:cxn>
                <a:cxn ang="0">
                  <a:pos x="120" y="134"/>
                </a:cxn>
                <a:cxn ang="0">
                  <a:pos x="118" y="132"/>
                </a:cxn>
                <a:cxn ang="0">
                  <a:pos x="116" y="130"/>
                </a:cxn>
                <a:cxn ang="0">
                  <a:pos x="118" y="128"/>
                </a:cxn>
                <a:cxn ang="0">
                  <a:pos x="122" y="112"/>
                </a:cxn>
                <a:cxn ang="0">
                  <a:pos x="110" y="106"/>
                </a:cxn>
                <a:cxn ang="0">
                  <a:pos x="80" y="84"/>
                </a:cxn>
                <a:cxn ang="0">
                  <a:pos x="50" y="54"/>
                </a:cxn>
                <a:cxn ang="0">
                  <a:pos x="50" y="50"/>
                </a:cxn>
                <a:cxn ang="0">
                  <a:pos x="48" y="44"/>
                </a:cxn>
                <a:cxn ang="0">
                  <a:pos x="44" y="40"/>
                </a:cxn>
                <a:cxn ang="0">
                  <a:pos x="18" y="48"/>
                </a:cxn>
                <a:cxn ang="0">
                  <a:pos x="12" y="48"/>
                </a:cxn>
                <a:cxn ang="0">
                  <a:pos x="4" y="34"/>
                </a:cxn>
                <a:cxn ang="0">
                  <a:pos x="2" y="32"/>
                </a:cxn>
                <a:cxn ang="0">
                  <a:pos x="0" y="22"/>
                </a:cxn>
                <a:cxn ang="0">
                  <a:pos x="12" y="22"/>
                </a:cxn>
                <a:cxn ang="0">
                  <a:pos x="16" y="24"/>
                </a:cxn>
                <a:cxn ang="0">
                  <a:pos x="24" y="12"/>
                </a:cxn>
                <a:cxn ang="0">
                  <a:pos x="30" y="10"/>
                </a:cxn>
                <a:cxn ang="0">
                  <a:pos x="30" y="14"/>
                </a:cxn>
                <a:cxn ang="0">
                  <a:pos x="32" y="16"/>
                </a:cxn>
                <a:cxn ang="0">
                  <a:pos x="36" y="14"/>
                </a:cxn>
                <a:cxn ang="0">
                  <a:pos x="40" y="12"/>
                </a:cxn>
                <a:cxn ang="0">
                  <a:pos x="42" y="10"/>
                </a:cxn>
                <a:cxn ang="0">
                  <a:pos x="44" y="8"/>
                </a:cxn>
                <a:cxn ang="0">
                  <a:pos x="44" y="10"/>
                </a:cxn>
                <a:cxn ang="0">
                  <a:pos x="46" y="12"/>
                </a:cxn>
                <a:cxn ang="0">
                  <a:pos x="48" y="10"/>
                </a:cxn>
                <a:cxn ang="0">
                  <a:pos x="48" y="8"/>
                </a:cxn>
                <a:cxn ang="0">
                  <a:pos x="46" y="4"/>
                </a:cxn>
                <a:cxn ang="0">
                  <a:pos x="48" y="4"/>
                </a:cxn>
                <a:cxn ang="0">
                  <a:pos x="50" y="2"/>
                </a:cxn>
                <a:cxn ang="0">
                  <a:pos x="54" y="0"/>
                </a:cxn>
                <a:cxn ang="0">
                  <a:pos x="58" y="0"/>
                </a:cxn>
                <a:cxn ang="0">
                  <a:pos x="62" y="0"/>
                </a:cxn>
                <a:cxn ang="0">
                  <a:pos x="66" y="0"/>
                </a:cxn>
                <a:cxn ang="0">
                  <a:pos x="72" y="0"/>
                </a:cxn>
                <a:cxn ang="0">
                  <a:pos x="74" y="4"/>
                </a:cxn>
                <a:cxn ang="0">
                  <a:pos x="80" y="8"/>
                </a:cxn>
                <a:cxn ang="0">
                  <a:pos x="88" y="12"/>
                </a:cxn>
                <a:cxn ang="0">
                  <a:pos x="94" y="14"/>
                </a:cxn>
              </a:cxnLst>
              <a:rect l="txL" t="txT" r="txR" b="txB"/>
              <a:pathLst>
                <a:path w="156" h="146">
                  <a:moveTo>
                    <a:pt x="94" y="14"/>
                  </a:moveTo>
                  <a:lnTo>
                    <a:pt x="94" y="14"/>
                  </a:lnTo>
                  <a:lnTo>
                    <a:pt x="92" y="16"/>
                  </a:lnTo>
                  <a:lnTo>
                    <a:pt x="92" y="16"/>
                  </a:lnTo>
                  <a:lnTo>
                    <a:pt x="92" y="16"/>
                  </a:lnTo>
                  <a:lnTo>
                    <a:pt x="92" y="16"/>
                  </a:lnTo>
                  <a:lnTo>
                    <a:pt x="94" y="18"/>
                  </a:lnTo>
                  <a:lnTo>
                    <a:pt x="94" y="18"/>
                  </a:lnTo>
                  <a:lnTo>
                    <a:pt x="94" y="20"/>
                  </a:lnTo>
                  <a:lnTo>
                    <a:pt x="94" y="20"/>
                  </a:lnTo>
                  <a:lnTo>
                    <a:pt x="84" y="24"/>
                  </a:lnTo>
                  <a:lnTo>
                    <a:pt x="76" y="28"/>
                  </a:lnTo>
                  <a:lnTo>
                    <a:pt x="76" y="28"/>
                  </a:lnTo>
                  <a:lnTo>
                    <a:pt x="78" y="32"/>
                  </a:lnTo>
                  <a:lnTo>
                    <a:pt x="82" y="34"/>
                  </a:lnTo>
                  <a:lnTo>
                    <a:pt x="84" y="38"/>
                  </a:lnTo>
                  <a:lnTo>
                    <a:pt x="88" y="42"/>
                  </a:lnTo>
                  <a:lnTo>
                    <a:pt x="94" y="46"/>
                  </a:lnTo>
                  <a:lnTo>
                    <a:pt x="98" y="50"/>
                  </a:lnTo>
                  <a:lnTo>
                    <a:pt x="104" y="52"/>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20" y="134"/>
                  </a:lnTo>
                  <a:lnTo>
                    <a:pt x="118" y="132"/>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8"/>
                  </a:lnTo>
                  <a:lnTo>
                    <a:pt x="12" y="42"/>
                  </a:lnTo>
                  <a:lnTo>
                    <a:pt x="4" y="34"/>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0"/>
                  </a:lnTo>
                  <a:lnTo>
                    <a:pt x="30" y="12"/>
                  </a:lnTo>
                  <a:lnTo>
                    <a:pt x="30" y="14"/>
                  </a:lnTo>
                  <a:lnTo>
                    <a:pt x="30" y="14"/>
                  </a:lnTo>
                  <a:lnTo>
                    <a:pt x="32" y="16"/>
                  </a:lnTo>
                  <a:lnTo>
                    <a:pt x="34" y="14"/>
                  </a:lnTo>
                  <a:lnTo>
                    <a:pt x="36" y="14"/>
                  </a:lnTo>
                  <a:lnTo>
                    <a:pt x="40" y="12"/>
                  </a:lnTo>
                  <a:lnTo>
                    <a:pt x="40" y="12"/>
                  </a:lnTo>
                  <a:lnTo>
                    <a:pt x="40" y="10"/>
                  </a:lnTo>
                  <a:lnTo>
                    <a:pt x="42" y="10"/>
                  </a:lnTo>
                  <a:lnTo>
                    <a:pt x="46" y="6"/>
                  </a:lnTo>
                  <a:lnTo>
                    <a:pt x="44" y="8"/>
                  </a:lnTo>
                  <a:lnTo>
                    <a:pt x="44" y="8"/>
                  </a:lnTo>
                  <a:lnTo>
                    <a:pt x="44" y="10"/>
                  </a:lnTo>
                  <a:lnTo>
                    <a:pt x="46" y="12"/>
                  </a:lnTo>
                  <a:lnTo>
                    <a:pt x="46" y="12"/>
                  </a:lnTo>
                  <a:lnTo>
                    <a:pt x="48" y="12"/>
                  </a:lnTo>
                  <a:lnTo>
                    <a:pt x="48" y="10"/>
                  </a:lnTo>
                  <a:lnTo>
                    <a:pt x="48" y="8"/>
                  </a:lnTo>
                  <a:lnTo>
                    <a:pt x="48" y="8"/>
                  </a:lnTo>
                  <a:lnTo>
                    <a:pt x="48" y="6"/>
                  </a:lnTo>
                  <a:lnTo>
                    <a:pt x="46" y="4"/>
                  </a:lnTo>
                  <a:lnTo>
                    <a:pt x="46" y="4"/>
                  </a:lnTo>
                  <a:lnTo>
                    <a:pt x="48" y="4"/>
                  </a:lnTo>
                  <a:lnTo>
                    <a:pt x="50" y="4"/>
                  </a:lnTo>
                  <a:lnTo>
                    <a:pt x="50" y="2"/>
                  </a:lnTo>
                  <a:lnTo>
                    <a:pt x="52" y="2"/>
                  </a:lnTo>
                  <a:lnTo>
                    <a:pt x="54" y="0"/>
                  </a:lnTo>
                  <a:lnTo>
                    <a:pt x="54" y="0"/>
                  </a:lnTo>
                  <a:lnTo>
                    <a:pt x="58" y="0"/>
                  </a:lnTo>
                  <a:lnTo>
                    <a:pt x="62" y="0"/>
                  </a:lnTo>
                  <a:lnTo>
                    <a:pt x="62" y="0"/>
                  </a:lnTo>
                  <a:lnTo>
                    <a:pt x="64" y="0"/>
                  </a:lnTo>
                  <a:lnTo>
                    <a:pt x="66" y="0"/>
                  </a:lnTo>
                  <a:lnTo>
                    <a:pt x="70" y="0"/>
                  </a:lnTo>
                  <a:lnTo>
                    <a:pt x="72" y="0"/>
                  </a:lnTo>
                  <a:lnTo>
                    <a:pt x="74" y="4"/>
                  </a:lnTo>
                  <a:lnTo>
                    <a:pt x="74" y="4"/>
                  </a:lnTo>
                  <a:lnTo>
                    <a:pt x="76" y="6"/>
                  </a:lnTo>
                  <a:lnTo>
                    <a:pt x="80" y="8"/>
                  </a:lnTo>
                  <a:lnTo>
                    <a:pt x="84" y="10"/>
                  </a:lnTo>
                  <a:lnTo>
                    <a:pt x="88" y="12"/>
                  </a:lnTo>
                  <a:lnTo>
                    <a:pt x="92" y="12"/>
                  </a:lnTo>
                  <a:lnTo>
                    <a:pt x="94" y="1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0" name="Freeform 34"/>
            <p:cNvSpPr/>
            <p:nvPr/>
          </p:nvSpPr>
          <p:spPr>
            <a:xfrm>
              <a:off x="1068" y="2310"/>
              <a:ext cx="42" cy="24"/>
            </a:xfrm>
            <a:custGeom>
              <a:avLst/>
              <a:gdLst>
                <a:gd name="txL" fmla="*/ 0 w 42"/>
                <a:gd name="txT" fmla="*/ 0 h 24"/>
                <a:gd name="txR" fmla="*/ 42 w 42"/>
                <a:gd name="txB" fmla="*/ 24 h 24"/>
              </a:gdLst>
              <a:ahLst/>
              <a:cxnLst>
                <a:cxn ang="0">
                  <a:pos x="6" y="4"/>
                </a:cxn>
                <a:cxn ang="0">
                  <a:pos x="0" y="6"/>
                </a:cxn>
                <a:cxn ang="0">
                  <a:pos x="0" y="6"/>
                </a:cxn>
                <a:cxn ang="0">
                  <a:pos x="0" y="6"/>
                </a:cxn>
                <a:cxn ang="0">
                  <a:pos x="0" y="8"/>
                </a:cxn>
                <a:cxn ang="0">
                  <a:pos x="2" y="10"/>
                </a:cxn>
                <a:cxn ang="0">
                  <a:pos x="22" y="16"/>
                </a:cxn>
                <a:cxn ang="0">
                  <a:pos x="22" y="16"/>
                </a:cxn>
                <a:cxn ang="0">
                  <a:pos x="24" y="20"/>
                </a:cxn>
                <a:cxn ang="0">
                  <a:pos x="26" y="22"/>
                </a:cxn>
                <a:cxn ang="0">
                  <a:pos x="28" y="24"/>
                </a:cxn>
                <a:cxn ang="0">
                  <a:pos x="30" y="22"/>
                </a:cxn>
                <a:cxn ang="0">
                  <a:pos x="34" y="20"/>
                </a:cxn>
                <a:cxn ang="0">
                  <a:pos x="38" y="18"/>
                </a:cxn>
                <a:cxn ang="0">
                  <a:pos x="38" y="18"/>
                </a:cxn>
                <a:cxn ang="0">
                  <a:pos x="38" y="16"/>
                </a:cxn>
                <a:cxn ang="0">
                  <a:pos x="38" y="14"/>
                </a:cxn>
                <a:cxn ang="0">
                  <a:pos x="38" y="12"/>
                </a:cxn>
                <a:cxn ang="0">
                  <a:pos x="36" y="12"/>
                </a:cxn>
                <a:cxn ang="0">
                  <a:pos x="40" y="4"/>
                </a:cxn>
                <a:cxn ang="0">
                  <a:pos x="40" y="4"/>
                </a:cxn>
                <a:cxn ang="0">
                  <a:pos x="42" y="2"/>
                </a:cxn>
                <a:cxn ang="0">
                  <a:pos x="42" y="2"/>
                </a:cxn>
                <a:cxn ang="0">
                  <a:pos x="40" y="0"/>
                </a:cxn>
                <a:cxn ang="0">
                  <a:pos x="38" y="0"/>
                </a:cxn>
                <a:cxn ang="0">
                  <a:pos x="36" y="0"/>
                </a:cxn>
                <a:cxn ang="0">
                  <a:pos x="34" y="2"/>
                </a:cxn>
                <a:cxn ang="0">
                  <a:pos x="32" y="2"/>
                </a:cxn>
                <a:cxn ang="0">
                  <a:pos x="28" y="4"/>
                </a:cxn>
                <a:cxn ang="0">
                  <a:pos x="26" y="4"/>
                </a:cxn>
                <a:cxn ang="0">
                  <a:pos x="22" y="4"/>
                </a:cxn>
                <a:cxn ang="0">
                  <a:pos x="18" y="4"/>
                </a:cxn>
                <a:cxn ang="0">
                  <a:pos x="12" y="4"/>
                </a:cxn>
                <a:cxn ang="0">
                  <a:pos x="8" y="4"/>
                </a:cxn>
                <a:cxn ang="0">
                  <a:pos x="6" y="4"/>
                </a:cxn>
              </a:cxnLst>
              <a:rect l="txL" t="txT" r="txR" b="txB"/>
              <a:pathLst>
                <a:path w="42" h="24">
                  <a:moveTo>
                    <a:pt x="6" y="4"/>
                  </a:moveTo>
                  <a:lnTo>
                    <a:pt x="0" y="6"/>
                  </a:lnTo>
                  <a:lnTo>
                    <a:pt x="0" y="6"/>
                  </a:lnTo>
                  <a:lnTo>
                    <a:pt x="0" y="6"/>
                  </a:lnTo>
                  <a:lnTo>
                    <a:pt x="0" y="8"/>
                  </a:lnTo>
                  <a:lnTo>
                    <a:pt x="2" y="10"/>
                  </a:lnTo>
                  <a:lnTo>
                    <a:pt x="22" y="16"/>
                  </a:lnTo>
                  <a:lnTo>
                    <a:pt x="22" y="16"/>
                  </a:lnTo>
                  <a:lnTo>
                    <a:pt x="24" y="20"/>
                  </a:lnTo>
                  <a:lnTo>
                    <a:pt x="26" y="22"/>
                  </a:lnTo>
                  <a:lnTo>
                    <a:pt x="28" y="24"/>
                  </a:lnTo>
                  <a:lnTo>
                    <a:pt x="30" y="22"/>
                  </a:lnTo>
                  <a:lnTo>
                    <a:pt x="34" y="20"/>
                  </a:lnTo>
                  <a:lnTo>
                    <a:pt x="38" y="18"/>
                  </a:lnTo>
                  <a:lnTo>
                    <a:pt x="38" y="18"/>
                  </a:lnTo>
                  <a:lnTo>
                    <a:pt x="38" y="16"/>
                  </a:lnTo>
                  <a:lnTo>
                    <a:pt x="38" y="14"/>
                  </a:lnTo>
                  <a:lnTo>
                    <a:pt x="38" y="12"/>
                  </a:lnTo>
                  <a:lnTo>
                    <a:pt x="36" y="12"/>
                  </a:lnTo>
                  <a:lnTo>
                    <a:pt x="40" y="4"/>
                  </a:lnTo>
                  <a:lnTo>
                    <a:pt x="40" y="4"/>
                  </a:lnTo>
                  <a:lnTo>
                    <a:pt x="42" y="2"/>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1" name="Freeform 35"/>
            <p:cNvSpPr/>
            <p:nvPr/>
          </p:nvSpPr>
          <p:spPr>
            <a:xfrm>
              <a:off x="1018" y="2258"/>
              <a:ext cx="20" cy="42"/>
            </a:xfrm>
            <a:custGeom>
              <a:avLst/>
              <a:gdLst>
                <a:gd name="txL" fmla="*/ 0 w 20"/>
                <a:gd name="txT" fmla="*/ 0 h 42"/>
                <a:gd name="txR" fmla="*/ 20 w 20"/>
                <a:gd name="txB" fmla="*/ 42 h 42"/>
              </a:gdLst>
              <a:ahLst/>
              <a:cxnLst>
                <a:cxn ang="0">
                  <a:pos x="14" y="0"/>
                </a:cxn>
                <a:cxn ang="0">
                  <a:pos x="14" y="2"/>
                </a:cxn>
                <a:cxn ang="0">
                  <a:pos x="12" y="2"/>
                </a:cxn>
                <a:cxn ang="0">
                  <a:pos x="10" y="4"/>
                </a:cxn>
                <a:cxn ang="0">
                  <a:pos x="8" y="6"/>
                </a:cxn>
                <a:cxn ang="0">
                  <a:pos x="4" y="6"/>
                </a:cxn>
                <a:cxn ang="0">
                  <a:pos x="2" y="6"/>
                </a:cxn>
                <a:cxn ang="0">
                  <a:pos x="2" y="4"/>
                </a:cxn>
                <a:cxn ang="0">
                  <a:pos x="0" y="4"/>
                </a:cxn>
                <a:cxn ang="0">
                  <a:pos x="0" y="4"/>
                </a:cxn>
                <a:cxn ang="0">
                  <a:pos x="2" y="8"/>
                </a:cxn>
                <a:cxn ang="0">
                  <a:pos x="2" y="12"/>
                </a:cxn>
                <a:cxn ang="0">
                  <a:pos x="2" y="16"/>
                </a:cxn>
                <a:cxn ang="0">
                  <a:pos x="0" y="20"/>
                </a:cxn>
                <a:cxn ang="0">
                  <a:pos x="0" y="38"/>
                </a:cxn>
                <a:cxn ang="0">
                  <a:pos x="0" y="38"/>
                </a:cxn>
                <a:cxn ang="0">
                  <a:pos x="4" y="40"/>
                </a:cxn>
                <a:cxn ang="0">
                  <a:pos x="8" y="40"/>
                </a:cxn>
                <a:cxn ang="0">
                  <a:pos x="12" y="42"/>
                </a:cxn>
                <a:cxn ang="0">
                  <a:pos x="12" y="38"/>
                </a:cxn>
                <a:cxn ang="0">
                  <a:pos x="12" y="36"/>
                </a:cxn>
                <a:cxn ang="0">
                  <a:pos x="14" y="36"/>
                </a:cxn>
                <a:cxn ang="0">
                  <a:pos x="16" y="34"/>
                </a:cxn>
                <a:cxn ang="0">
                  <a:pos x="18" y="34"/>
                </a:cxn>
                <a:cxn ang="0">
                  <a:pos x="18" y="20"/>
                </a:cxn>
                <a:cxn ang="0">
                  <a:pos x="18" y="18"/>
                </a:cxn>
                <a:cxn ang="0">
                  <a:pos x="20" y="16"/>
                </a:cxn>
                <a:cxn ang="0">
                  <a:pos x="20" y="16"/>
                </a:cxn>
                <a:cxn ang="0">
                  <a:pos x="20" y="14"/>
                </a:cxn>
                <a:cxn ang="0">
                  <a:pos x="20" y="10"/>
                </a:cxn>
                <a:cxn ang="0">
                  <a:pos x="20" y="6"/>
                </a:cxn>
                <a:cxn ang="0">
                  <a:pos x="18" y="4"/>
                </a:cxn>
                <a:cxn ang="0">
                  <a:pos x="14" y="0"/>
                </a:cxn>
              </a:cxnLst>
              <a:rect l="txL" t="txT" r="txR" b="txB"/>
              <a:pathLst>
                <a:path w="20" h="42">
                  <a:moveTo>
                    <a:pt x="14" y="0"/>
                  </a:moveTo>
                  <a:lnTo>
                    <a:pt x="14" y="2"/>
                  </a:lnTo>
                  <a:lnTo>
                    <a:pt x="12" y="2"/>
                  </a:lnTo>
                  <a:lnTo>
                    <a:pt x="10" y="4"/>
                  </a:lnTo>
                  <a:lnTo>
                    <a:pt x="8" y="6"/>
                  </a:lnTo>
                  <a:lnTo>
                    <a:pt x="4" y="6"/>
                  </a:lnTo>
                  <a:lnTo>
                    <a:pt x="2" y="6"/>
                  </a:lnTo>
                  <a:lnTo>
                    <a:pt x="2" y="4"/>
                  </a:lnTo>
                  <a:lnTo>
                    <a:pt x="0" y="4"/>
                  </a:lnTo>
                  <a:lnTo>
                    <a:pt x="0" y="4"/>
                  </a:lnTo>
                  <a:lnTo>
                    <a:pt x="2" y="8"/>
                  </a:lnTo>
                  <a:lnTo>
                    <a:pt x="2" y="12"/>
                  </a:lnTo>
                  <a:lnTo>
                    <a:pt x="2" y="16"/>
                  </a:lnTo>
                  <a:lnTo>
                    <a:pt x="0" y="20"/>
                  </a:lnTo>
                  <a:lnTo>
                    <a:pt x="0" y="38"/>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6"/>
                  </a:lnTo>
                  <a:lnTo>
                    <a:pt x="20" y="14"/>
                  </a:lnTo>
                  <a:lnTo>
                    <a:pt x="20" y="10"/>
                  </a:lnTo>
                  <a:lnTo>
                    <a:pt x="20" y="6"/>
                  </a:lnTo>
                  <a:lnTo>
                    <a:pt x="18" y="4"/>
                  </a:lnTo>
                  <a:lnTo>
                    <a:pt x="14"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2" name="Freeform 36"/>
            <p:cNvSpPr/>
            <p:nvPr/>
          </p:nvSpPr>
          <p:spPr>
            <a:xfrm>
              <a:off x="1022" y="2226"/>
              <a:ext cx="18" cy="28"/>
            </a:xfrm>
            <a:custGeom>
              <a:avLst/>
              <a:gdLst>
                <a:gd name="txL" fmla="*/ 0 w 18"/>
                <a:gd name="txT" fmla="*/ 0 h 28"/>
                <a:gd name="txR" fmla="*/ 18 w 18"/>
                <a:gd name="txB" fmla="*/ 28 h 28"/>
              </a:gdLst>
              <a:ahLst/>
              <a:cxnLst>
                <a:cxn ang="0">
                  <a:pos x="8" y="4"/>
                </a:cxn>
                <a:cxn ang="0">
                  <a:pos x="6" y="4"/>
                </a:cxn>
                <a:cxn ang="0">
                  <a:pos x="6" y="4"/>
                </a:cxn>
                <a:cxn ang="0">
                  <a:pos x="4" y="4"/>
                </a:cxn>
                <a:cxn ang="0">
                  <a:pos x="2" y="6"/>
                </a:cxn>
                <a:cxn ang="0">
                  <a:pos x="0" y="8"/>
                </a:cxn>
                <a:cxn ang="0">
                  <a:pos x="2" y="10"/>
                </a:cxn>
                <a:cxn ang="0">
                  <a:pos x="2" y="12"/>
                </a:cxn>
                <a:cxn ang="0">
                  <a:pos x="2" y="16"/>
                </a:cxn>
                <a:cxn ang="0">
                  <a:pos x="4" y="20"/>
                </a:cxn>
                <a:cxn ang="0">
                  <a:pos x="6" y="22"/>
                </a:cxn>
                <a:cxn ang="0">
                  <a:pos x="12" y="28"/>
                </a:cxn>
                <a:cxn ang="0">
                  <a:pos x="12" y="28"/>
                </a:cxn>
                <a:cxn ang="0">
                  <a:pos x="14" y="24"/>
                </a:cxn>
                <a:cxn ang="0">
                  <a:pos x="14" y="22"/>
                </a:cxn>
                <a:cxn ang="0">
                  <a:pos x="16" y="18"/>
                </a:cxn>
                <a:cxn ang="0">
                  <a:pos x="18" y="18"/>
                </a:cxn>
                <a:cxn ang="0">
                  <a:pos x="18" y="16"/>
                </a:cxn>
                <a:cxn ang="0">
                  <a:pos x="18" y="14"/>
                </a:cxn>
                <a:cxn ang="0">
                  <a:pos x="16" y="10"/>
                </a:cxn>
                <a:cxn ang="0">
                  <a:pos x="16" y="6"/>
                </a:cxn>
                <a:cxn ang="0">
                  <a:pos x="14" y="4"/>
                </a:cxn>
                <a:cxn ang="0">
                  <a:pos x="10" y="0"/>
                </a:cxn>
                <a:cxn ang="0">
                  <a:pos x="8" y="4"/>
                </a:cxn>
              </a:cxnLst>
              <a:rect l="txL" t="txT" r="txR" b="txB"/>
              <a:pathLst>
                <a:path w="18" h="28">
                  <a:moveTo>
                    <a:pt x="8" y="4"/>
                  </a:moveTo>
                  <a:lnTo>
                    <a:pt x="6" y="4"/>
                  </a:lnTo>
                  <a:lnTo>
                    <a:pt x="6" y="4"/>
                  </a:lnTo>
                  <a:lnTo>
                    <a:pt x="4" y="4"/>
                  </a:lnTo>
                  <a:lnTo>
                    <a:pt x="2" y="6"/>
                  </a:lnTo>
                  <a:lnTo>
                    <a:pt x="0" y="8"/>
                  </a:lnTo>
                  <a:lnTo>
                    <a:pt x="2" y="10"/>
                  </a:lnTo>
                  <a:lnTo>
                    <a:pt x="2" y="12"/>
                  </a:lnTo>
                  <a:lnTo>
                    <a:pt x="2" y="16"/>
                  </a:lnTo>
                  <a:lnTo>
                    <a:pt x="4" y="20"/>
                  </a:lnTo>
                  <a:lnTo>
                    <a:pt x="6" y="22"/>
                  </a:lnTo>
                  <a:lnTo>
                    <a:pt x="12" y="28"/>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3" name="Freeform 37"/>
            <p:cNvSpPr/>
            <p:nvPr/>
          </p:nvSpPr>
          <p:spPr>
            <a:xfrm>
              <a:off x="1032" y="2118"/>
              <a:ext cx="102" cy="60"/>
            </a:xfrm>
            <a:custGeom>
              <a:avLst/>
              <a:gdLst>
                <a:gd name="txL" fmla="*/ 0 w 102"/>
                <a:gd name="txT" fmla="*/ 0 h 60"/>
                <a:gd name="txR" fmla="*/ 102 w 102"/>
                <a:gd name="txB" fmla="*/ 60 h 60"/>
              </a:gdLst>
              <a:ahLst/>
              <a:cxnLst>
                <a:cxn ang="0">
                  <a:pos x="34" y="58"/>
                </a:cxn>
                <a:cxn ang="0">
                  <a:pos x="32" y="56"/>
                </a:cxn>
                <a:cxn ang="0">
                  <a:pos x="28" y="56"/>
                </a:cxn>
                <a:cxn ang="0">
                  <a:pos x="20" y="56"/>
                </a:cxn>
                <a:cxn ang="0">
                  <a:pos x="16" y="56"/>
                </a:cxn>
                <a:cxn ang="0">
                  <a:pos x="12" y="58"/>
                </a:cxn>
                <a:cxn ang="0">
                  <a:pos x="10" y="60"/>
                </a:cxn>
                <a:cxn ang="0">
                  <a:pos x="10" y="56"/>
                </a:cxn>
                <a:cxn ang="0">
                  <a:pos x="8" y="56"/>
                </a:cxn>
                <a:cxn ang="0">
                  <a:pos x="8" y="52"/>
                </a:cxn>
                <a:cxn ang="0">
                  <a:pos x="8" y="38"/>
                </a:cxn>
                <a:cxn ang="0">
                  <a:pos x="28" y="34"/>
                </a:cxn>
                <a:cxn ang="0">
                  <a:pos x="28" y="26"/>
                </a:cxn>
                <a:cxn ang="0">
                  <a:pos x="38" y="12"/>
                </a:cxn>
                <a:cxn ang="0">
                  <a:pos x="50" y="4"/>
                </a:cxn>
                <a:cxn ang="0">
                  <a:pos x="52" y="0"/>
                </a:cxn>
                <a:cxn ang="0">
                  <a:pos x="54" y="0"/>
                </a:cxn>
                <a:cxn ang="0">
                  <a:pos x="58" y="4"/>
                </a:cxn>
                <a:cxn ang="0">
                  <a:pos x="60" y="4"/>
                </a:cxn>
                <a:cxn ang="0">
                  <a:pos x="68" y="4"/>
                </a:cxn>
                <a:cxn ang="0">
                  <a:pos x="72" y="0"/>
                </a:cxn>
                <a:cxn ang="0">
                  <a:pos x="80" y="2"/>
                </a:cxn>
                <a:cxn ang="0">
                  <a:pos x="80" y="4"/>
                </a:cxn>
                <a:cxn ang="0">
                  <a:pos x="86" y="8"/>
                </a:cxn>
                <a:cxn ang="0">
                  <a:pos x="92" y="8"/>
                </a:cxn>
                <a:cxn ang="0">
                  <a:pos x="96" y="8"/>
                </a:cxn>
                <a:cxn ang="0">
                  <a:pos x="102" y="18"/>
                </a:cxn>
                <a:cxn ang="0">
                  <a:pos x="98" y="20"/>
                </a:cxn>
                <a:cxn ang="0">
                  <a:pos x="96" y="28"/>
                </a:cxn>
                <a:cxn ang="0">
                  <a:pos x="96" y="34"/>
                </a:cxn>
                <a:cxn ang="0">
                  <a:pos x="92" y="38"/>
                </a:cxn>
                <a:cxn ang="0">
                  <a:pos x="92" y="44"/>
                </a:cxn>
                <a:cxn ang="0">
                  <a:pos x="44" y="56"/>
                </a:cxn>
                <a:cxn ang="0">
                  <a:pos x="36" y="60"/>
                </a:cxn>
              </a:cxnLst>
              <a:rect l="txL" t="txT" r="txR" b="txB"/>
              <a:pathLst>
                <a:path w="102" h="60">
                  <a:moveTo>
                    <a:pt x="36" y="60"/>
                  </a:moveTo>
                  <a:lnTo>
                    <a:pt x="34" y="58"/>
                  </a:lnTo>
                  <a:lnTo>
                    <a:pt x="34" y="56"/>
                  </a:lnTo>
                  <a:lnTo>
                    <a:pt x="32" y="56"/>
                  </a:lnTo>
                  <a:lnTo>
                    <a:pt x="32" y="56"/>
                  </a:lnTo>
                  <a:lnTo>
                    <a:pt x="28" y="56"/>
                  </a:lnTo>
                  <a:lnTo>
                    <a:pt x="24" y="56"/>
                  </a:lnTo>
                  <a:lnTo>
                    <a:pt x="20" y="56"/>
                  </a:lnTo>
                  <a:lnTo>
                    <a:pt x="16" y="56"/>
                  </a:lnTo>
                  <a:lnTo>
                    <a:pt x="16" y="56"/>
                  </a:lnTo>
                  <a:lnTo>
                    <a:pt x="14" y="58"/>
                  </a:lnTo>
                  <a:lnTo>
                    <a:pt x="12" y="58"/>
                  </a:lnTo>
                  <a:lnTo>
                    <a:pt x="12" y="60"/>
                  </a:lnTo>
                  <a:lnTo>
                    <a:pt x="10" y="60"/>
                  </a:lnTo>
                  <a:lnTo>
                    <a:pt x="10" y="58"/>
                  </a:lnTo>
                  <a:lnTo>
                    <a:pt x="10" y="56"/>
                  </a:lnTo>
                  <a:lnTo>
                    <a:pt x="8"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4" y="0"/>
                  </a:lnTo>
                  <a:lnTo>
                    <a:pt x="56" y="0"/>
                  </a:lnTo>
                  <a:lnTo>
                    <a:pt x="58" y="4"/>
                  </a:lnTo>
                  <a:lnTo>
                    <a:pt x="58" y="4"/>
                  </a:lnTo>
                  <a:lnTo>
                    <a:pt x="60" y="4"/>
                  </a:lnTo>
                  <a:lnTo>
                    <a:pt x="64" y="4"/>
                  </a:lnTo>
                  <a:lnTo>
                    <a:pt x="68" y="4"/>
                  </a:lnTo>
                  <a:lnTo>
                    <a:pt x="70" y="4"/>
                  </a:lnTo>
                  <a:lnTo>
                    <a:pt x="72" y="0"/>
                  </a:lnTo>
                  <a:lnTo>
                    <a:pt x="80" y="0"/>
                  </a:lnTo>
                  <a:lnTo>
                    <a:pt x="80" y="2"/>
                  </a:lnTo>
                  <a:lnTo>
                    <a:pt x="80" y="2"/>
                  </a:lnTo>
                  <a:lnTo>
                    <a:pt x="80" y="4"/>
                  </a:lnTo>
                  <a:lnTo>
                    <a:pt x="82" y="6"/>
                  </a:lnTo>
                  <a:lnTo>
                    <a:pt x="86" y="8"/>
                  </a:lnTo>
                  <a:lnTo>
                    <a:pt x="88" y="8"/>
                  </a:lnTo>
                  <a:lnTo>
                    <a:pt x="92" y="8"/>
                  </a:lnTo>
                  <a:lnTo>
                    <a:pt x="96"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4" name="Freeform 38"/>
            <p:cNvSpPr/>
            <p:nvPr/>
          </p:nvSpPr>
          <p:spPr>
            <a:xfrm>
              <a:off x="988" y="2156"/>
              <a:ext cx="54" cy="42"/>
            </a:xfrm>
            <a:custGeom>
              <a:avLst/>
              <a:gdLst>
                <a:gd name="txL" fmla="*/ 0 w 54"/>
                <a:gd name="txT" fmla="*/ 0 h 42"/>
                <a:gd name="txR" fmla="*/ 54 w 54"/>
                <a:gd name="txB" fmla="*/ 42 h 42"/>
              </a:gdLst>
              <a:ahLst/>
              <a:cxnLst>
                <a:cxn ang="0">
                  <a:pos x="30" y="6"/>
                </a:cxn>
                <a:cxn ang="0">
                  <a:pos x="20" y="8"/>
                </a:cxn>
                <a:cxn ang="0">
                  <a:pos x="8" y="16"/>
                </a:cxn>
                <a:cxn ang="0">
                  <a:pos x="0" y="30"/>
                </a:cxn>
                <a:cxn ang="0">
                  <a:pos x="2" y="30"/>
                </a:cxn>
                <a:cxn ang="0">
                  <a:pos x="2" y="28"/>
                </a:cxn>
                <a:cxn ang="0">
                  <a:pos x="4" y="28"/>
                </a:cxn>
                <a:cxn ang="0">
                  <a:pos x="6" y="28"/>
                </a:cxn>
                <a:cxn ang="0">
                  <a:pos x="6" y="28"/>
                </a:cxn>
                <a:cxn ang="0">
                  <a:pos x="8" y="30"/>
                </a:cxn>
                <a:cxn ang="0">
                  <a:pos x="8" y="34"/>
                </a:cxn>
                <a:cxn ang="0">
                  <a:pos x="6" y="40"/>
                </a:cxn>
                <a:cxn ang="0">
                  <a:pos x="8" y="40"/>
                </a:cxn>
                <a:cxn ang="0">
                  <a:pos x="12" y="40"/>
                </a:cxn>
                <a:cxn ang="0">
                  <a:pos x="16" y="40"/>
                </a:cxn>
                <a:cxn ang="0">
                  <a:pos x="20" y="42"/>
                </a:cxn>
                <a:cxn ang="0">
                  <a:pos x="22" y="42"/>
                </a:cxn>
                <a:cxn ang="0">
                  <a:pos x="34" y="34"/>
                </a:cxn>
                <a:cxn ang="0">
                  <a:pos x="30" y="30"/>
                </a:cxn>
                <a:cxn ang="0">
                  <a:pos x="36" y="28"/>
                </a:cxn>
                <a:cxn ang="0">
                  <a:pos x="36" y="28"/>
                </a:cxn>
                <a:cxn ang="0">
                  <a:pos x="36" y="30"/>
                </a:cxn>
                <a:cxn ang="0">
                  <a:pos x="36" y="32"/>
                </a:cxn>
                <a:cxn ang="0">
                  <a:pos x="36" y="32"/>
                </a:cxn>
                <a:cxn ang="0">
                  <a:pos x="38" y="34"/>
                </a:cxn>
                <a:cxn ang="0">
                  <a:pos x="40" y="32"/>
                </a:cxn>
                <a:cxn ang="0">
                  <a:pos x="42" y="32"/>
                </a:cxn>
                <a:cxn ang="0">
                  <a:pos x="44" y="32"/>
                </a:cxn>
                <a:cxn ang="0">
                  <a:pos x="46" y="30"/>
                </a:cxn>
                <a:cxn ang="0">
                  <a:pos x="48" y="28"/>
                </a:cxn>
                <a:cxn ang="0">
                  <a:pos x="52" y="24"/>
                </a:cxn>
                <a:cxn ang="0">
                  <a:pos x="50" y="26"/>
                </a:cxn>
                <a:cxn ang="0">
                  <a:pos x="50" y="26"/>
                </a:cxn>
                <a:cxn ang="0">
                  <a:pos x="50" y="28"/>
                </a:cxn>
                <a:cxn ang="0">
                  <a:pos x="52" y="30"/>
                </a:cxn>
                <a:cxn ang="0">
                  <a:pos x="52" y="30"/>
                </a:cxn>
                <a:cxn ang="0">
                  <a:pos x="54" y="30"/>
                </a:cxn>
                <a:cxn ang="0">
                  <a:pos x="54" y="26"/>
                </a:cxn>
                <a:cxn ang="0">
                  <a:pos x="54" y="26"/>
                </a:cxn>
                <a:cxn ang="0">
                  <a:pos x="54" y="24"/>
                </a:cxn>
                <a:cxn ang="0">
                  <a:pos x="52" y="24"/>
                </a:cxn>
                <a:cxn ang="0">
                  <a:pos x="54" y="22"/>
                </a:cxn>
                <a:cxn ang="0">
                  <a:pos x="54" y="22"/>
                </a:cxn>
                <a:cxn ang="0">
                  <a:pos x="54" y="20"/>
                </a:cxn>
                <a:cxn ang="0">
                  <a:pos x="54" y="20"/>
                </a:cxn>
                <a:cxn ang="0">
                  <a:pos x="54" y="18"/>
                </a:cxn>
                <a:cxn ang="0">
                  <a:pos x="52" y="18"/>
                </a:cxn>
                <a:cxn ang="0">
                  <a:pos x="50" y="18"/>
                </a:cxn>
                <a:cxn ang="0">
                  <a:pos x="50" y="18"/>
                </a:cxn>
                <a:cxn ang="0">
                  <a:pos x="50" y="18"/>
                </a:cxn>
                <a:cxn ang="0">
                  <a:pos x="50" y="18"/>
                </a:cxn>
                <a:cxn ang="0">
                  <a:pos x="52" y="14"/>
                </a:cxn>
                <a:cxn ang="0">
                  <a:pos x="44" y="0"/>
                </a:cxn>
                <a:cxn ang="0">
                  <a:pos x="38" y="4"/>
                </a:cxn>
                <a:cxn ang="0">
                  <a:pos x="30" y="6"/>
                </a:cxn>
              </a:cxnLst>
              <a:rect l="txL" t="txT" r="txR" b="txB"/>
              <a:pathLst>
                <a:path w="54" h="42">
                  <a:moveTo>
                    <a:pt x="30" y="6"/>
                  </a:moveTo>
                  <a:lnTo>
                    <a:pt x="20" y="8"/>
                  </a:lnTo>
                  <a:lnTo>
                    <a:pt x="8" y="16"/>
                  </a:lnTo>
                  <a:lnTo>
                    <a:pt x="0" y="30"/>
                  </a:lnTo>
                  <a:lnTo>
                    <a:pt x="2" y="30"/>
                  </a:lnTo>
                  <a:lnTo>
                    <a:pt x="2" y="28"/>
                  </a:lnTo>
                  <a:lnTo>
                    <a:pt x="4" y="28"/>
                  </a:lnTo>
                  <a:lnTo>
                    <a:pt x="6"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28"/>
                  </a:lnTo>
                  <a:lnTo>
                    <a:pt x="36" y="30"/>
                  </a:lnTo>
                  <a:lnTo>
                    <a:pt x="36" y="32"/>
                  </a:lnTo>
                  <a:lnTo>
                    <a:pt x="36" y="32"/>
                  </a:lnTo>
                  <a:lnTo>
                    <a:pt x="38" y="34"/>
                  </a:lnTo>
                  <a:lnTo>
                    <a:pt x="40" y="32"/>
                  </a:lnTo>
                  <a:lnTo>
                    <a:pt x="42" y="32"/>
                  </a:lnTo>
                  <a:lnTo>
                    <a:pt x="44" y="32"/>
                  </a:lnTo>
                  <a:lnTo>
                    <a:pt x="46" y="30"/>
                  </a:lnTo>
                  <a:lnTo>
                    <a:pt x="48" y="28"/>
                  </a:lnTo>
                  <a:lnTo>
                    <a:pt x="52" y="24"/>
                  </a:lnTo>
                  <a:lnTo>
                    <a:pt x="50" y="26"/>
                  </a:lnTo>
                  <a:lnTo>
                    <a:pt x="50" y="26"/>
                  </a:lnTo>
                  <a:lnTo>
                    <a:pt x="50" y="28"/>
                  </a:lnTo>
                  <a:lnTo>
                    <a:pt x="52" y="30"/>
                  </a:lnTo>
                  <a:lnTo>
                    <a:pt x="52" y="30"/>
                  </a:lnTo>
                  <a:lnTo>
                    <a:pt x="54" y="30"/>
                  </a:lnTo>
                  <a:lnTo>
                    <a:pt x="54" y="26"/>
                  </a:lnTo>
                  <a:lnTo>
                    <a:pt x="54" y="26"/>
                  </a:lnTo>
                  <a:lnTo>
                    <a:pt x="54" y="24"/>
                  </a:lnTo>
                  <a:lnTo>
                    <a:pt x="52" y="24"/>
                  </a:lnTo>
                  <a:lnTo>
                    <a:pt x="54" y="22"/>
                  </a:lnTo>
                  <a:lnTo>
                    <a:pt x="54" y="22"/>
                  </a:lnTo>
                  <a:lnTo>
                    <a:pt x="54" y="20"/>
                  </a:lnTo>
                  <a:lnTo>
                    <a:pt x="54" y="20"/>
                  </a:lnTo>
                  <a:lnTo>
                    <a:pt x="54" y="18"/>
                  </a:lnTo>
                  <a:lnTo>
                    <a:pt x="52" y="18"/>
                  </a:lnTo>
                  <a:lnTo>
                    <a:pt x="50" y="18"/>
                  </a:lnTo>
                  <a:lnTo>
                    <a:pt x="50" y="18"/>
                  </a:lnTo>
                  <a:lnTo>
                    <a:pt x="50" y="18"/>
                  </a:lnTo>
                  <a:lnTo>
                    <a:pt x="50" y="18"/>
                  </a:lnTo>
                  <a:lnTo>
                    <a:pt x="52" y="14"/>
                  </a:lnTo>
                  <a:lnTo>
                    <a:pt x="44" y="0"/>
                  </a:lnTo>
                  <a:lnTo>
                    <a:pt x="38" y="4"/>
                  </a:lnTo>
                  <a:lnTo>
                    <a:pt x="30" y="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5" name="Freeform 39"/>
            <p:cNvSpPr/>
            <p:nvPr/>
          </p:nvSpPr>
          <p:spPr>
            <a:xfrm>
              <a:off x="856" y="2074"/>
              <a:ext cx="158" cy="182"/>
            </a:xfrm>
            <a:custGeom>
              <a:avLst/>
              <a:gdLst>
                <a:gd name="txL" fmla="*/ 0 w 158"/>
                <a:gd name="txT" fmla="*/ 0 h 182"/>
                <a:gd name="txR" fmla="*/ 158 w 158"/>
                <a:gd name="txB" fmla="*/ 182 h 182"/>
              </a:gdLst>
              <a:ahLst/>
              <a:cxnLst>
                <a:cxn ang="0">
                  <a:pos x="138" y="120"/>
                </a:cxn>
                <a:cxn ang="0">
                  <a:pos x="140" y="130"/>
                </a:cxn>
                <a:cxn ang="0">
                  <a:pos x="150" y="144"/>
                </a:cxn>
                <a:cxn ang="0">
                  <a:pos x="138" y="156"/>
                </a:cxn>
                <a:cxn ang="0">
                  <a:pos x="122" y="156"/>
                </a:cxn>
                <a:cxn ang="0">
                  <a:pos x="102" y="158"/>
                </a:cxn>
                <a:cxn ang="0">
                  <a:pos x="100" y="170"/>
                </a:cxn>
                <a:cxn ang="0">
                  <a:pos x="90" y="180"/>
                </a:cxn>
                <a:cxn ang="0">
                  <a:pos x="64" y="164"/>
                </a:cxn>
                <a:cxn ang="0">
                  <a:pos x="58" y="160"/>
                </a:cxn>
                <a:cxn ang="0">
                  <a:pos x="52" y="158"/>
                </a:cxn>
                <a:cxn ang="0">
                  <a:pos x="44" y="152"/>
                </a:cxn>
                <a:cxn ang="0">
                  <a:pos x="40" y="148"/>
                </a:cxn>
                <a:cxn ang="0">
                  <a:pos x="36" y="144"/>
                </a:cxn>
                <a:cxn ang="0">
                  <a:pos x="40" y="94"/>
                </a:cxn>
                <a:cxn ang="0">
                  <a:pos x="38" y="86"/>
                </a:cxn>
                <a:cxn ang="0">
                  <a:pos x="32" y="78"/>
                </a:cxn>
                <a:cxn ang="0">
                  <a:pos x="2" y="60"/>
                </a:cxn>
                <a:cxn ang="0">
                  <a:pos x="0" y="56"/>
                </a:cxn>
                <a:cxn ang="0">
                  <a:pos x="4" y="48"/>
                </a:cxn>
                <a:cxn ang="0">
                  <a:pos x="22" y="36"/>
                </a:cxn>
                <a:cxn ang="0">
                  <a:pos x="30" y="36"/>
                </a:cxn>
                <a:cxn ang="0">
                  <a:pos x="44" y="32"/>
                </a:cxn>
                <a:cxn ang="0">
                  <a:pos x="54" y="28"/>
                </a:cxn>
                <a:cxn ang="0">
                  <a:pos x="70" y="16"/>
                </a:cxn>
                <a:cxn ang="0">
                  <a:pos x="80" y="12"/>
                </a:cxn>
                <a:cxn ang="0">
                  <a:pos x="92" y="4"/>
                </a:cxn>
                <a:cxn ang="0">
                  <a:pos x="98" y="4"/>
                </a:cxn>
                <a:cxn ang="0">
                  <a:pos x="106" y="14"/>
                </a:cxn>
                <a:cxn ang="0">
                  <a:pos x="110" y="18"/>
                </a:cxn>
                <a:cxn ang="0">
                  <a:pos x="110" y="26"/>
                </a:cxn>
                <a:cxn ang="0">
                  <a:pos x="118" y="32"/>
                </a:cxn>
                <a:cxn ang="0">
                  <a:pos x="122" y="40"/>
                </a:cxn>
                <a:cxn ang="0">
                  <a:pos x="126" y="46"/>
                </a:cxn>
                <a:cxn ang="0">
                  <a:pos x="134" y="52"/>
                </a:cxn>
                <a:cxn ang="0">
                  <a:pos x="142" y="56"/>
                </a:cxn>
                <a:cxn ang="0">
                  <a:pos x="156" y="62"/>
                </a:cxn>
                <a:cxn ang="0">
                  <a:pos x="158" y="64"/>
                </a:cxn>
                <a:cxn ang="0">
                  <a:pos x="154" y="78"/>
                </a:cxn>
                <a:cxn ang="0">
                  <a:pos x="140" y="100"/>
                </a:cxn>
                <a:cxn ang="0">
                  <a:pos x="134" y="112"/>
                </a:cxn>
                <a:cxn ang="0">
                  <a:pos x="138" y="110"/>
                </a:cxn>
              </a:cxnLst>
              <a:rect l="txL" t="txT" r="txR" b="txB"/>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72" y="174"/>
                  </a:lnTo>
                  <a:lnTo>
                    <a:pt x="64" y="164"/>
                  </a:lnTo>
                  <a:lnTo>
                    <a:pt x="64" y="166"/>
                  </a:lnTo>
                  <a:lnTo>
                    <a:pt x="60" y="162"/>
                  </a:lnTo>
                  <a:lnTo>
                    <a:pt x="58" y="160"/>
                  </a:lnTo>
                  <a:lnTo>
                    <a:pt x="54" y="158"/>
                  </a:lnTo>
                  <a:lnTo>
                    <a:pt x="52" y="158"/>
                  </a:lnTo>
                  <a:lnTo>
                    <a:pt x="52" y="158"/>
                  </a:lnTo>
                  <a:lnTo>
                    <a:pt x="50" y="156"/>
                  </a:lnTo>
                  <a:lnTo>
                    <a:pt x="46" y="154"/>
                  </a:lnTo>
                  <a:lnTo>
                    <a:pt x="44" y="152"/>
                  </a:lnTo>
                  <a:lnTo>
                    <a:pt x="42" y="150"/>
                  </a:lnTo>
                  <a:lnTo>
                    <a:pt x="40" y="150"/>
                  </a:lnTo>
                  <a:lnTo>
                    <a:pt x="40" y="148"/>
                  </a:lnTo>
                  <a:lnTo>
                    <a:pt x="40" y="146"/>
                  </a:lnTo>
                  <a:lnTo>
                    <a:pt x="38" y="144"/>
                  </a:lnTo>
                  <a:lnTo>
                    <a:pt x="36"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2" y="58"/>
                  </a:lnTo>
                  <a:lnTo>
                    <a:pt x="0" y="56"/>
                  </a:lnTo>
                  <a:lnTo>
                    <a:pt x="0" y="54"/>
                  </a:lnTo>
                  <a:lnTo>
                    <a:pt x="2" y="50"/>
                  </a:lnTo>
                  <a:lnTo>
                    <a:pt x="4" y="48"/>
                  </a:lnTo>
                  <a:lnTo>
                    <a:pt x="14" y="50"/>
                  </a:lnTo>
                  <a:lnTo>
                    <a:pt x="14" y="38"/>
                  </a:lnTo>
                  <a:lnTo>
                    <a:pt x="22" y="36"/>
                  </a:lnTo>
                  <a:lnTo>
                    <a:pt x="22" y="36"/>
                  </a:lnTo>
                  <a:lnTo>
                    <a:pt x="26" y="36"/>
                  </a:lnTo>
                  <a:lnTo>
                    <a:pt x="30" y="36"/>
                  </a:lnTo>
                  <a:lnTo>
                    <a:pt x="36" y="34"/>
                  </a:lnTo>
                  <a:lnTo>
                    <a:pt x="44" y="32"/>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2"/>
                  </a:lnTo>
                  <a:lnTo>
                    <a:pt x="158" y="64"/>
                  </a:lnTo>
                  <a:lnTo>
                    <a:pt x="156" y="68"/>
                  </a:lnTo>
                  <a:lnTo>
                    <a:pt x="156" y="72"/>
                  </a:lnTo>
                  <a:lnTo>
                    <a:pt x="154" y="78"/>
                  </a:lnTo>
                  <a:lnTo>
                    <a:pt x="152" y="90"/>
                  </a:lnTo>
                  <a:lnTo>
                    <a:pt x="152" y="90"/>
                  </a:lnTo>
                  <a:lnTo>
                    <a:pt x="140" y="100"/>
                  </a:lnTo>
                  <a:lnTo>
                    <a:pt x="132" y="112"/>
                  </a:lnTo>
                  <a:lnTo>
                    <a:pt x="134" y="112"/>
                  </a:lnTo>
                  <a:lnTo>
                    <a:pt x="134" y="112"/>
                  </a:lnTo>
                  <a:lnTo>
                    <a:pt x="136" y="110"/>
                  </a:lnTo>
                  <a:lnTo>
                    <a:pt x="138" y="110"/>
                  </a:lnTo>
                  <a:lnTo>
                    <a:pt x="138" y="110"/>
                  </a:lnTo>
                  <a:lnTo>
                    <a:pt x="140" y="112"/>
                  </a:lnTo>
                  <a:lnTo>
                    <a:pt x="140" y="11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6" name="Freeform 40"/>
            <p:cNvSpPr/>
            <p:nvPr/>
          </p:nvSpPr>
          <p:spPr>
            <a:xfrm>
              <a:off x="792" y="2240"/>
              <a:ext cx="40" cy="90"/>
            </a:xfrm>
            <a:custGeom>
              <a:avLst/>
              <a:gdLst>
                <a:gd name="txL" fmla="*/ 0 w 40"/>
                <a:gd name="txT" fmla="*/ 0 h 90"/>
                <a:gd name="txR" fmla="*/ 40 w 40"/>
                <a:gd name="txB" fmla="*/ 90 h 90"/>
              </a:gdLst>
              <a:ahLst/>
              <a:cxnLst>
                <a:cxn ang="0">
                  <a:pos x="6" y="0"/>
                </a:cxn>
                <a:cxn ang="0">
                  <a:pos x="6" y="32"/>
                </a:cxn>
                <a:cxn ang="0">
                  <a:pos x="4" y="40"/>
                </a:cxn>
                <a:cxn ang="0">
                  <a:pos x="4" y="46"/>
                </a:cxn>
                <a:cxn ang="0">
                  <a:pos x="2" y="52"/>
                </a:cxn>
                <a:cxn ang="0">
                  <a:pos x="0" y="54"/>
                </a:cxn>
                <a:cxn ang="0">
                  <a:pos x="0" y="56"/>
                </a:cxn>
                <a:cxn ang="0">
                  <a:pos x="0" y="60"/>
                </a:cxn>
                <a:cxn ang="0">
                  <a:pos x="0" y="64"/>
                </a:cxn>
                <a:cxn ang="0">
                  <a:pos x="2" y="66"/>
                </a:cxn>
                <a:cxn ang="0">
                  <a:pos x="4" y="68"/>
                </a:cxn>
                <a:cxn ang="0">
                  <a:pos x="4" y="68"/>
                </a:cxn>
                <a:cxn ang="0">
                  <a:pos x="4" y="84"/>
                </a:cxn>
                <a:cxn ang="0">
                  <a:pos x="10" y="88"/>
                </a:cxn>
                <a:cxn ang="0">
                  <a:pos x="12" y="88"/>
                </a:cxn>
                <a:cxn ang="0">
                  <a:pos x="14" y="86"/>
                </a:cxn>
                <a:cxn ang="0">
                  <a:pos x="14" y="86"/>
                </a:cxn>
                <a:cxn ang="0">
                  <a:pos x="16" y="86"/>
                </a:cxn>
                <a:cxn ang="0">
                  <a:pos x="16" y="88"/>
                </a:cxn>
                <a:cxn ang="0">
                  <a:pos x="18" y="90"/>
                </a:cxn>
                <a:cxn ang="0">
                  <a:pos x="18" y="88"/>
                </a:cxn>
                <a:cxn ang="0">
                  <a:pos x="18" y="86"/>
                </a:cxn>
                <a:cxn ang="0">
                  <a:pos x="20" y="82"/>
                </a:cxn>
                <a:cxn ang="0">
                  <a:pos x="22" y="78"/>
                </a:cxn>
                <a:cxn ang="0">
                  <a:pos x="24" y="74"/>
                </a:cxn>
                <a:cxn ang="0">
                  <a:pos x="28" y="74"/>
                </a:cxn>
                <a:cxn ang="0">
                  <a:pos x="32" y="70"/>
                </a:cxn>
                <a:cxn ang="0">
                  <a:pos x="26" y="64"/>
                </a:cxn>
                <a:cxn ang="0">
                  <a:pos x="30" y="60"/>
                </a:cxn>
                <a:cxn ang="0">
                  <a:pos x="32" y="52"/>
                </a:cxn>
                <a:cxn ang="0">
                  <a:pos x="32" y="42"/>
                </a:cxn>
                <a:cxn ang="0">
                  <a:pos x="28" y="32"/>
                </a:cxn>
                <a:cxn ang="0">
                  <a:pos x="32" y="22"/>
                </a:cxn>
                <a:cxn ang="0">
                  <a:pos x="34" y="14"/>
                </a:cxn>
                <a:cxn ang="0">
                  <a:pos x="34" y="14"/>
                </a:cxn>
                <a:cxn ang="0">
                  <a:pos x="36" y="12"/>
                </a:cxn>
                <a:cxn ang="0">
                  <a:pos x="38" y="10"/>
                </a:cxn>
                <a:cxn ang="0">
                  <a:pos x="40" y="8"/>
                </a:cxn>
                <a:cxn ang="0">
                  <a:pos x="40" y="6"/>
                </a:cxn>
                <a:cxn ang="0">
                  <a:pos x="40" y="4"/>
                </a:cxn>
                <a:cxn ang="0">
                  <a:pos x="34" y="2"/>
                </a:cxn>
                <a:cxn ang="0">
                  <a:pos x="30" y="0"/>
                </a:cxn>
                <a:cxn ang="0">
                  <a:pos x="28" y="0"/>
                </a:cxn>
                <a:cxn ang="0">
                  <a:pos x="12" y="2"/>
                </a:cxn>
                <a:cxn ang="0">
                  <a:pos x="6" y="0"/>
                </a:cxn>
              </a:cxnLst>
              <a:rect l="txL" t="txT" r="txR" b="txB"/>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68"/>
                  </a:lnTo>
                  <a:lnTo>
                    <a:pt x="4" y="84"/>
                  </a:lnTo>
                  <a:lnTo>
                    <a:pt x="10" y="88"/>
                  </a:lnTo>
                  <a:lnTo>
                    <a:pt x="12" y="88"/>
                  </a:lnTo>
                  <a:lnTo>
                    <a:pt x="14" y="86"/>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7" name="Freeform 41"/>
            <p:cNvSpPr/>
            <p:nvPr/>
          </p:nvSpPr>
          <p:spPr>
            <a:xfrm>
              <a:off x="982" y="1986"/>
              <a:ext cx="104" cy="178"/>
            </a:xfrm>
            <a:custGeom>
              <a:avLst/>
              <a:gdLst>
                <a:gd name="txL" fmla="*/ 0 w 104"/>
                <a:gd name="txT" fmla="*/ 0 h 178"/>
                <a:gd name="txR" fmla="*/ 104 w 104"/>
                <a:gd name="txB" fmla="*/ 178 h 178"/>
              </a:gdLst>
              <a:ahLst/>
              <a:cxnLst>
                <a:cxn ang="0">
                  <a:pos x="28" y="148"/>
                </a:cxn>
                <a:cxn ang="0">
                  <a:pos x="16" y="144"/>
                </a:cxn>
                <a:cxn ang="0">
                  <a:pos x="6" y="116"/>
                </a:cxn>
                <a:cxn ang="0">
                  <a:pos x="6" y="112"/>
                </a:cxn>
                <a:cxn ang="0">
                  <a:pos x="2" y="106"/>
                </a:cxn>
                <a:cxn ang="0">
                  <a:pos x="10" y="88"/>
                </a:cxn>
                <a:cxn ang="0">
                  <a:pos x="6" y="86"/>
                </a:cxn>
                <a:cxn ang="0">
                  <a:pos x="12" y="76"/>
                </a:cxn>
                <a:cxn ang="0">
                  <a:pos x="18" y="74"/>
                </a:cxn>
                <a:cxn ang="0">
                  <a:pos x="18" y="66"/>
                </a:cxn>
                <a:cxn ang="0">
                  <a:pos x="16" y="60"/>
                </a:cxn>
                <a:cxn ang="0">
                  <a:pos x="18" y="58"/>
                </a:cxn>
                <a:cxn ang="0">
                  <a:pos x="20" y="54"/>
                </a:cxn>
                <a:cxn ang="0">
                  <a:pos x="20" y="44"/>
                </a:cxn>
                <a:cxn ang="0">
                  <a:pos x="30" y="32"/>
                </a:cxn>
                <a:cxn ang="0">
                  <a:pos x="44" y="26"/>
                </a:cxn>
                <a:cxn ang="0">
                  <a:pos x="62" y="6"/>
                </a:cxn>
                <a:cxn ang="0">
                  <a:pos x="76" y="20"/>
                </a:cxn>
                <a:cxn ang="0">
                  <a:pos x="72" y="24"/>
                </a:cxn>
                <a:cxn ang="0">
                  <a:pos x="72" y="30"/>
                </a:cxn>
                <a:cxn ang="0">
                  <a:pos x="72" y="40"/>
                </a:cxn>
                <a:cxn ang="0">
                  <a:pos x="78" y="40"/>
                </a:cxn>
                <a:cxn ang="0">
                  <a:pos x="82" y="42"/>
                </a:cxn>
                <a:cxn ang="0">
                  <a:pos x="74" y="42"/>
                </a:cxn>
                <a:cxn ang="0">
                  <a:pos x="78" y="50"/>
                </a:cxn>
                <a:cxn ang="0">
                  <a:pos x="76" y="56"/>
                </a:cxn>
                <a:cxn ang="0">
                  <a:pos x="72" y="60"/>
                </a:cxn>
                <a:cxn ang="0">
                  <a:pos x="72" y="66"/>
                </a:cxn>
                <a:cxn ang="0">
                  <a:pos x="72" y="70"/>
                </a:cxn>
                <a:cxn ang="0">
                  <a:pos x="66" y="78"/>
                </a:cxn>
                <a:cxn ang="0">
                  <a:pos x="64" y="88"/>
                </a:cxn>
                <a:cxn ang="0">
                  <a:pos x="64" y="94"/>
                </a:cxn>
                <a:cxn ang="0">
                  <a:pos x="80" y="94"/>
                </a:cxn>
                <a:cxn ang="0">
                  <a:pos x="96" y="110"/>
                </a:cxn>
                <a:cxn ang="0">
                  <a:pos x="102" y="132"/>
                </a:cxn>
                <a:cxn ang="0">
                  <a:pos x="96" y="138"/>
                </a:cxn>
                <a:cxn ang="0">
                  <a:pos x="78" y="158"/>
                </a:cxn>
                <a:cxn ang="0">
                  <a:pos x="80" y="160"/>
                </a:cxn>
                <a:cxn ang="0">
                  <a:pos x="78" y="164"/>
                </a:cxn>
                <a:cxn ang="0">
                  <a:pos x="58" y="170"/>
                </a:cxn>
                <a:cxn ang="0">
                  <a:pos x="26" y="178"/>
                </a:cxn>
                <a:cxn ang="0">
                  <a:pos x="28" y="168"/>
                </a:cxn>
                <a:cxn ang="0">
                  <a:pos x="32" y="150"/>
                </a:cxn>
              </a:cxnLst>
              <a:rect l="txL" t="txT" r="txR" b="txB"/>
              <a:pathLst>
                <a:path w="104" h="178">
                  <a:moveTo>
                    <a:pt x="32" y="150"/>
                  </a:moveTo>
                  <a:lnTo>
                    <a:pt x="30" y="150"/>
                  </a:lnTo>
                  <a:lnTo>
                    <a:pt x="28" y="148"/>
                  </a:lnTo>
                  <a:lnTo>
                    <a:pt x="24" y="148"/>
                  </a:lnTo>
                  <a:lnTo>
                    <a:pt x="20" y="146"/>
                  </a:lnTo>
                  <a:lnTo>
                    <a:pt x="16" y="144"/>
                  </a:lnTo>
                  <a:lnTo>
                    <a:pt x="12" y="144"/>
                  </a:lnTo>
                  <a:lnTo>
                    <a:pt x="12" y="142"/>
                  </a:lnTo>
                  <a:lnTo>
                    <a:pt x="6" y="116"/>
                  </a:lnTo>
                  <a:lnTo>
                    <a:pt x="6" y="116"/>
                  </a:lnTo>
                  <a:lnTo>
                    <a:pt x="8" y="114"/>
                  </a:lnTo>
                  <a:lnTo>
                    <a:pt x="6" y="112"/>
                  </a:lnTo>
                  <a:lnTo>
                    <a:pt x="6" y="112"/>
                  </a:lnTo>
                  <a:lnTo>
                    <a:pt x="4" y="108"/>
                  </a:lnTo>
                  <a:lnTo>
                    <a:pt x="2" y="106"/>
                  </a:lnTo>
                  <a:lnTo>
                    <a:pt x="0" y="102"/>
                  </a:lnTo>
                  <a:lnTo>
                    <a:pt x="0" y="98"/>
                  </a:lnTo>
                  <a:lnTo>
                    <a:pt x="10" y="88"/>
                  </a:lnTo>
                  <a:lnTo>
                    <a:pt x="8" y="88"/>
                  </a:lnTo>
                  <a:lnTo>
                    <a:pt x="8" y="86"/>
                  </a:lnTo>
                  <a:lnTo>
                    <a:pt x="6" y="86"/>
                  </a:lnTo>
                  <a:lnTo>
                    <a:pt x="6" y="84"/>
                  </a:lnTo>
                  <a:lnTo>
                    <a:pt x="12" y="76"/>
                  </a:lnTo>
                  <a:lnTo>
                    <a:pt x="12" y="76"/>
                  </a:lnTo>
                  <a:lnTo>
                    <a:pt x="16" y="76"/>
                  </a:lnTo>
                  <a:lnTo>
                    <a:pt x="18" y="76"/>
                  </a:lnTo>
                  <a:lnTo>
                    <a:pt x="18" y="74"/>
                  </a:lnTo>
                  <a:lnTo>
                    <a:pt x="18" y="74"/>
                  </a:lnTo>
                  <a:lnTo>
                    <a:pt x="18" y="70"/>
                  </a:lnTo>
                  <a:lnTo>
                    <a:pt x="18" y="66"/>
                  </a:lnTo>
                  <a:lnTo>
                    <a:pt x="18" y="62"/>
                  </a:lnTo>
                  <a:lnTo>
                    <a:pt x="16" y="62"/>
                  </a:lnTo>
                  <a:lnTo>
                    <a:pt x="16" y="60"/>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0"/>
                  </a:lnTo>
                  <a:lnTo>
                    <a:pt x="78" y="52"/>
                  </a:lnTo>
                  <a:lnTo>
                    <a:pt x="78" y="54"/>
                  </a:lnTo>
                  <a:lnTo>
                    <a:pt x="76" y="56"/>
                  </a:lnTo>
                  <a:lnTo>
                    <a:pt x="74" y="58"/>
                  </a:lnTo>
                  <a:lnTo>
                    <a:pt x="72" y="58"/>
                  </a:lnTo>
                  <a:lnTo>
                    <a:pt x="72" y="60"/>
                  </a:lnTo>
                  <a:lnTo>
                    <a:pt x="72" y="60"/>
                  </a:lnTo>
                  <a:lnTo>
                    <a:pt x="72" y="62"/>
                  </a:lnTo>
                  <a:lnTo>
                    <a:pt x="72" y="66"/>
                  </a:lnTo>
                  <a:lnTo>
                    <a:pt x="76" y="68"/>
                  </a:lnTo>
                  <a:lnTo>
                    <a:pt x="74" y="68"/>
                  </a:lnTo>
                  <a:lnTo>
                    <a:pt x="72" y="70"/>
                  </a:lnTo>
                  <a:lnTo>
                    <a:pt x="70" y="72"/>
                  </a:lnTo>
                  <a:lnTo>
                    <a:pt x="66" y="76"/>
                  </a:lnTo>
                  <a:lnTo>
                    <a:pt x="66" y="78"/>
                  </a:lnTo>
                  <a:lnTo>
                    <a:pt x="66" y="86"/>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8" name="Freeform 42"/>
            <p:cNvSpPr/>
            <p:nvPr/>
          </p:nvSpPr>
          <p:spPr>
            <a:xfrm>
              <a:off x="958" y="2022"/>
              <a:ext cx="46" cy="62"/>
            </a:xfrm>
            <a:custGeom>
              <a:avLst/>
              <a:gdLst>
                <a:gd name="txL" fmla="*/ 0 w 46"/>
                <a:gd name="txT" fmla="*/ 0 h 62"/>
                <a:gd name="txR" fmla="*/ 46 w 46"/>
                <a:gd name="txB" fmla="*/ 62 h 62"/>
              </a:gdLst>
              <a:ahLst/>
              <a:cxnLst>
                <a:cxn ang="0">
                  <a:pos x="24" y="62"/>
                </a:cxn>
                <a:cxn ang="0">
                  <a:pos x="22" y="60"/>
                </a:cxn>
                <a:cxn ang="0">
                  <a:pos x="20" y="60"/>
                </a:cxn>
                <a:cxn ang="0">
                  <a:pos x="16" y="58"/>
                </a:cxn>
                <a:cxn ang="0">
                  <a:pos x="14" y="56"/>
                </a:cxn>
                <a:cxn ang="0">
                  <a:pos x="14" y="54"/>
                </a:cxn>
                <a:cxn ang="0">
                  <a:pos x="0" y="46"/>
                </a:cxn>
                <a:cxn ang="0">
                  <a:pos x="6" y="40"/>
                </a:cxn>
                <a:cxn ang="0">
                  <a:pos x="6" y="38"/>
                </a:cxn>
                <a:cxn ang="0">
                  <a:pos x="8" y="36"/>
                </a:cxn>
                <a:cxn ang="0">
                  <a:pos x="8" y="34"/>
                </a:cxn>
                <a:cxn ang="0">
                  <a:pos x="10" y="30"/>
                </a:cxn>
                <a:cxn ang="0">
                  <a:pos x="12" y="28"/>
                </a:cxn>
                <a:cxn ang="0">
                  <a:pos x="12" y="24"/>
                </a:cxn>
                <a:cxn ang="0">
                  <a:pos x="12" y="22"/>
                </a:cxn>
                <a:cxn ang="0">
                  <a:pos x="14" y="20"/>
                </a:cxn>
                <a:cxn ang="0">
                  <a:pos x="16" y="16"/>
                </a:cxn>
                <a:cxn ang="0">
                  <a:pos x="20" y="10"/>
                </a:cxn>
                <a:cxn ang="0">
                  <a:pos x="22" y="6"/>
                </a:cxn>
                <a:cxn ang="0">
                  <a:pos x="28" y="2"/>
                </a:cxn>
                <a:cxn ang="0">
                  <a:pos x="32" y="0"/>
                </a:cxn>
                <a:cxn ang="0">
                  <a:pos x="34" y="0"/>
                </a:cxn>
                <a:cxn ang="0">
                  <a:pos x="36" y="0"/>
                </a:cxn>
                <a:cxn ang="0">
                  <a:pos x="40" y="0"/>
                </a:cxn>
                <a:cxn ang="0">
                  <a:pos x="42" y="2"/>
                </a:cxn>
                <a:cxn ang="0">
                  <a:pos x="42" y="2"/>
                </a:cxn>
                <a:cxn ang="0">
                  <a:pos x="44" y="6"/>
                </a:cxn>
                <a:cxn ang="0">
                  <a:pos x="44" y="8"/>
                </a:cxn>
                <a:cxn ang="0">
                  <a:pos x="46" y="12"/>
                </a:cxn>
                <a:cxn ang="0">
                  <a:pos x="44" y="18"/>
                </a:cxn>
                <a:cxn ang="0">
                  <a:pos x="42" y="22"/>
                </a:cxn>
                <a:cxn ang="0">
                  <a:pos x="42" y="22"/>
                </a:cxn>
                <a:cxn ang="0">
                  <a:pos x="40" y="22"/>
                </a:cxn>
                <a:cxn ang="0">
                  <a:pos x="40" y="24"/>
                </a:cxn>
                <a:cxn ang="0">
                  <a:pos x="40" y="24"/>
                </a:cxn>
                <a:cxn ang="0">
                  <a:pos x="42" y="26"/>
                </a:cxn>
                <a:cxn ang="0">
                  <a:pos x="42" y="28"/>
                </a:cxn>
                <a:cxn ang="0">
                  <a:pos x="42" y="30"/>
                </a:cxn>
                <a:cxn ang="0">
                  <a:pos x="42" y="34"/>
                </a:cxn>
                <a:cxn ang="0">
                  <a:pos x="42" y="38"/>
                </a:cxn>
                <a:cxn ang="0">
                  <a:pos x="42" y="40"/>
                </a:cxn>
                <a:cxn ang="0">
                  <a:pos x="36" y="40"/>
                </a:cxn>
                <a:cxn ang="0">
                  <a:pos x="32" y="46"/>
                </a:cxn>
                <a:cxn ang="0">
                  <a:pos x="32" y="46"/>
                </a:cxn>
                <a:cxn ang="0">
                  <a:pos x="30" y="48"/>
                </a:cxn>
                <a:cxn ang="0">
                  <a:pos x="30" y="50"/>
                </a:cxn>
                <a:cxn ang="0">
                  <a:pos x="34" y="52"/>
                </a:cxn>
                <a:cxn ang="0">
                  <a:pos x="24" y="62"/>
                </a:cxn>
              </a:cxnLst>
              <a:rect l="txL" t="txT" r="txR" b="txB"/>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2" y="2"/>
                  </a:lnTo>
                  <a:lnTo>
                    <a:pt x="44" y="6"/>
                  </a:lnTo>
                  <a:lnTo>
                    <a:pt x="44" y="8"/>
                  </a:lnTo>
                  <a:lnTo>
                    <a:pt x="46" y="12"/>
                  </a:lnTo>
                  <a:lnTo>
                    <a:pt x="44" y="18"/>
                  </a:lnTo>
                  <a:lnTo>
                    <a:pt x="42" y="22"/>
                  </a:lnTo>
                  <a:lnTo>
                    <a:pt x="42" y="22"/>
                  </a:lnTo>
                  <a:lnTo>
                    <a:pt x="40" y="22"/>
                  </a:lnTo>
                  <a:lnTo>
                    <a:pt x="40" y="24"/>
                  </a:lnTo>
                  <a:lnTo>
                    <a:pt x="40" y="24"/>
                  </a:lnTo>
                  <a:lnTo>
                    <a:pt x="42" y="26"/>
                  </a:lnTo>
                  <a:lnTo>
                    <a:pt x="42" y="28"/>
                  </a:lnTo>
                  <a:lnTo>
                    <a:pt x="42" y="30"/>
                  </a:lnTo>
                  <a:lnTo>
                    <a:pt x="42" y="34"/>
                  </a:lnTo>
                  <a:lnTo>
                    <a:pt x="42" y="38"/>
                  </a:lnTo>
                  <a:lnTo>
                    <a:pt x="42" y="40"/>
                  </a:lnTo>
                  <a:lnTo>
                    <a:pt x="36" y="40"/>
                  </a:lnTo>
                  <a:lnTo>
                    <a:pt x="32" y="46"/>
                  </a:lnTo>
                  <a:lnTo>
                    <a:pt x="32" y="46"/>
                  </a:lnTo>
                  <a:lnTo>
                    <a:pt x="30" y="48"/>
                  </a:lnTo>
                  <a:lnTo>
                    <a:pt x="30" y="50"/>
                  </a:lnTo>
                  <a:lnTo>
                    <a:pt x="34" y="52"/>
                  </a:lnTo>
                  <a:lnTo>
                    <a:pt x="24" y="6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59" name="Freeform 43"/>
            <p:cNvSpPr/>
            <p:nvPr/>
          </p:nvSpPr>
          <p:spPr>
            <a:xfrm>
              <a:off x="950" y="2068"/>
              <a:ext cx="40" cy="46"/>
            </a:xfrm>
            <a:custGeom>
              <a:avLst/>
              <a:gdLst>
                <a:gd name="txL" fmla="*/ 0 w 40"/>
                <a:gd name="txT" fmla="*/ 0 h 46"/>
                <a:gd name="txR" fmla="*/ 40 w 40"/>
                <a:gd name="txB" fmla="*/ 46 h 46"/>
              </a:gdLst>
              <a:ahLst/>
              <a:cxnLst>
                <a:cxn ang="0">
                  <a:pos x="8" y="0"/>
                </a:cxn>
                <a:cxn ang="0">
                  <a:pos x="22" y="8"/>
                </a:cxn>
                <a:cxn ang="0">
                  <a:pos x="22" y="10"/>
                </a:cxn>
                <a:cxn ang="0">
                  <a:pos x="24" y="12"/>
                </a:cxn>
                <a:cxn ang="0">
                  <a:pos x="28" y="14"/>
                </a:cxn>
                <a:cxn ang="0">
                  <a:pos x="30" y="14"/>
                </a:cxn>
                <a:cxn ang="0">
                  <a:pos x="32" y="16"/>
                </a:cxn>
                <a:cxn ang="0">
                  <a:pos x="32" y="18"/>
                </a:cxn>
                <a:cxn ang="0">
                  <a:pos x="32" y="22"/>
                </a:cxn>
                <a:cxn ang="0">
                  <a:pos x="34" y="24"/>
                </a:cxn>
                <a:cxn ang="0">
                  <a:pos x="36" y="28"/>
                </a:cxn>
                <a:cxn ang="0">
                  <a:pos x="38" y="30"/>
                </a:cxn>
                <a:cxn ang="0">
                  <a:pos x="38" y="30"/>
                </a:cxn>
                <a:cxn ang="0">
                  <a:pos x="40" y="32"/>
                </a:cxn>
                <a:cxn ang="0">
                  <a:pos x="38" y="34"/>
                </a:cxn>
                <a:cxn ang="0">
                  <a:pos x="38" y="34"/>
                </a:cxn>
                <a:cxn ang="0">
                  <a:pos x="36" y="36"/>
                </a:cxn>
                <a:cxn ang="0">
                  <a:pos x="36" y="36"/>
                </a:cxn>
                <a:cxn ang="0">
                  <a:pos x="32" y="38"/>
                </a:cxn>
                <a:cxn ang="0">
                  <a:pos x="30" y="40"/>
                </a:cxn>
                <a:cxn ang="0">
                  <a:pos x="30" y="42"/>
                </a:cxn>
                <a:cxn ang="0">
                  <a:pos x="28" y="44"/>
                </a:cxn>
                <a:cxn ang="0">
                  <a:pos x="28" y="46"/>
                </a:cxn>
                <a:cxn ang="0">
                  <a:pos x="26" y="42"/>
                </a:cxn>
                <a:cxn ang="0">
                  <a:pos x="24" y="38"/>
                </a:cxn>
                <a:cxn ang="0">
                  <a:pos x="22" y="38"/>
                </a:cxn>
                <a:cxn ang="0">
                  <a:pos x="20" y="38"/>
                </a:cxn>
                <a:cxn ang="0">
                  <a:pos x="20" y="36"/>
                </a:cxn>
                <a:cxn ang="0">
                  <a:pos x="18" y="36"/>
                </a:cxn>
                <a:cxn ang="0">
                  <a:pos x="16" y="32"/>
                </a:cxn>
                <a:cxn ang="0">
                  <a:pos x="14" y="28"/>
                </a:cxn>
                <a:cxn ang="0">
                  <a:pos x="14" y="26"/>
                </a:cxn>
                <a:cxn ang="0">
                  <a:pos x="16" y="24"/>
                </a:cxn>
                <a:cxn ang="0">
                  <a:pos x="16" y="22"/>
                </a:cxn>
                <a:cxn ang="0">
                  <a:pos x="0" y="6"/>
                </a:cxn>
                <a:cxn ang="0">
                  <a:pos x="2" y="6"/>
                </a:cxn>
                <a:cxn ang="0">
                  <a:pos x="4" y="4"/>
                </a:cxn>
                <a:cxn ang="0">
                  <a:pos x="6" y="2"/>
                </a:cxn>
                <a:cxn ang="0">
                  <a:pos x="8" y="0"/>
                </a:cxn>
              </a:cxnLst>
              <a:rect l="txL" t="txT" r="txR" b="txB"/>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38" y="30"/>
                  </a:lnTo>
                  <a:lnTo>
                    <a:pt x="40" y="32"/>
                  </a:lnTo>
                  <a:lnTo>
                    <a:pt x="38" y="34"/>
                  </a:lnTo>
                  <a:lnTo>
                    <a:pt x="38" y="34"/>
                  </a:lnTo>
                  <a:lnTo>
                    <a:pt x="36" y="36"/>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0" name="Freeform 44"/>
            <p:cNvSpPr/>
            <p:nvPr/>
          </p:nvSpPr>
          <p:spPr>
            <a:xfrm>
              <a:off x="978" y="2102"/>
              <a:ext cx="16" cy="26"/>
            </a:xfrm>
            <a:custGeom>
              <a:avLst/>
              <a:gdLst>
                <a:gd name="txL" fmla="*/ 0 w 16"/>
                <a:gd name="txT" fmla="*/ 0 h 26"/>
                <a:gd name="txR" fmla="*/ 16 w 16"/>
                <a:gd name="txB" fmla="*/ 26 h 26"/>
              </a:gdLst>
              <a:ahLst/>
              <a:cxnLst>
                <a:cxn ang="0">
                  <a:pos x="10" y="0"/>
                </a:cxn>
                <a:cxn ang="0">
                  <a:pos x="10" y="0"/>
                </a:cxn>
                <a:cxn ang="0">
                  <a:pos x="8" y="0"/>
                </a:cxn>
                <a:cxn ang="0">
                  <a:pos x="6" y="2"/>
                </a:cxn>
                <a:cxn ang="0">
                  <a:pos x="4" y="4"/>
                </a:cxn>
                <a:cxn ang="0">
                  <a:pos x="2" y="6"/>
                </a:cxn>
                <a:cxn ang="0">
                  <a:pos x="0" y="12"/>
                </a:cxn>
                <a:cxn ang="0">
                  <a:pos x="0" y="12"/>
                </a:cxn>
                <a:cxn ang="0">
                  <a:pos x="2" y="14"/>
                </a:cxn>
                <a:cxn ang="0">
                  <a:pos x="2" y="16"/>
                </a:cxn>
                <a:cxn ang="0">
                  <a:pos x="6" y="20"/>
                </a:cxn>
                <a:cxn ang="0">
                  <a:pos x="10" y="24"/>
                </a:cxn>
                <a:cxn ang="0">
                  <a:pos x="16" y="26"/>
                </a:cxn>
                <a:cxn ang="0">
                  <a:pos x="10" y="0"/>
                </a:cxn>
              </a:cxnLst>
              <a:rect l="txL" t="txT" r="txR" b="txB"/>
              <a:pathLst>
                <a:path w="16" h="26">
                  <a:moveTo>
                    <a:pt x="10" y="0"/>
                  </a:moveTo>
                  <a:lnTo>
                    <a:pt x="10" y="0"/>
                  </a:lnTo>
                  <a:lnTo>
                    <a:pt x="8" y="0"/>
                  </a:lnTo>
                  <a:lnTo>
                    <a:pt x="6" y="2"/>
                  </a:lnTo>
                  <a:lnTo>
                    <a:pt x="4" y="4"/>
                  </a:lnTo>
                  <a:lnTo>
                    <a:pt x="2" y="6"/>
                  </a:lnTo>
                  <a:lnTo>
                    <a:pt x="0" y="12"/>
                  </a:lnTo>
                  <a:lnTo>
                    <a:pt x="0" y="12"/>
                  </a:lnTo>
                  <a:lnTo>
                    <a:pt x="2" y="14"/>
                  </a:lnTo>
                  <a:lnTo>
                    <a:pt x="2" y="16"/>
                  </a:lnTo>
                  <a:lnTo>
                    <a:pt x="6" y="20"/>
                  </a:lnTo>
                  <a:lnTo>
                    <a:pt x="10" y="24"/>
                  </a:lnTo>
                  <a:lnTo>
                    <a:pt x="16" y="26"/>
                  </a:lnTo>
                  <a:lnTo>
                    <a:pt x="1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1" name="Freeform 45"/>
            <p:cNvSpPr/>
            <p:nvPr/>
          </p:nvSpPr>
          <p:spPr>
            <a:xfrm>
              <a:off x="774" y="1980"/>
              <a:ext cx="70" cy="84"/>
            </a:xfrm>
            <a:custGeom>
              <a:avLst/>
              <a:gdLst>
                <a:gd name="txL" fmla="*/ 0 w 70"/>
                <a:gd name="txT" fmla="*/ 0 h 84"/>
                <a:gd name="txR" fmla="*/ 70 w 70"/>
                <a:gd name="txB" fmla="*/ 84 h 84"/>
              </a:gdLst>
              <a:ahLst/>
              <a:cxnLst>
                <a:cxn ang="0">
                  <a:pos x="58" y="30"/>
                </a:cxn>
                <a:cxn ang="0">
                  <a:pos x="54" y="26"/>
                </a:cxn>
                <a:cxn ang="0">
                  <a:pos x="54" y="20"/>
                </a:cxn>
                <a:cxn ang="0">
                  <a:pos x="52" y="18"/>
                </a:cxn>
                <a:cxn ang="0">
                  <a:pos x="50" y="20"/>
                </a:cxn>
                <a:cxn ang="0">
                  <a:pos x="46" y="22"/>
                </a:cxn>
                <a:cxn ang="0">
                  <a:pos x="42" y="18"/>
                </a:cxn>
                <a:cxn ang="0">
                  <a:pos x="38" y="14"/>
                </a:cxn>
                <a:cxn ang="0">
                  <a:pos x="40" y="8"/>
                </a:cxn>
                <a:cxn ang="0">
                  <a:pos x="38" y="0"/>
                </a:cxn>
                <a:cxn ang="0">
                  <a:pos x="30" y="14"/>
                </a:cxn>
                <a:cxn ang="0">
                  <a:pos x="32" y="16"/>
                </a:cxn>
                <a:cxn ang="0">
                  <a:pos x="28" y="22"/>
                </a:cxn>
                <a:cxn ang="0">
                  <a:pos x="20" y="26"/>
                </a:cxn>
                <a:cxn ang="0">
                  <a:pos x="2" y="24"/>
                </a:cxn>
                <a:cxn ang="0">
                  <a:pos x="0" y="26"/>
                </a:cxn>
                <a:cxn ang="0">
                  <a:pos x="0" y="32"/>
                </a:cxn>
                <a:cxn ang="0">
                  <a:pos x="4" y="36"/>
                </a:cxn>
                <a:cxn ang="0">
                  <a:pos x="6" y="36"/>
                </a:cxn>
                <a:cxn ang="0">
                  <a:pos x="12" y="42"/>
                </a:cxn>
                <a:cxn ang="0">
                  <a:pos x="16" y="54"/>
                </a:cxn>
                <a:cxn ang="0">
                  <a:pos x="16" y="58"/>
                </a:cxn>
                <a:cxn ang="0">
                  <a:pos x="16" y="66"/>
                </a:cxn>
                <a:cxn ang="0">
                  <a:pos x="16" y="72"/>
                </a:cxn>
                <a:cxn ang="0">
                  <a:pos x="14" y="74"/>
                </a:cxn>
                <a:cxn ang="0">
                  <a:pos x="14" y="78"/>
                </a:cxn>
                <a:cxn ang="0">
                  <a:pos x="16" y="82"/>
                </a:cxn>
                <a:cxn ang="0">
                  <a:pos x="26" y="84"/>
                </a:cxn>
                <a:cxn ang="0">
                  <a:pos x="42" y="78"/>
                </a:cxn>
                <a:cxn ang="0">
                  <a:pos x="62" y="66"/>
                </a:cxn>
                <a:cxn ang="0">
                  <a:pos x="68" y="56"/>
                </a:cxn>
                <a:cxn ang="0">
                  <a:pos x="70" y="50"/>
                </a:cxn>
                <a:cxn ang="0">
                  <a:pos x="68" y="46"/>
                </a:cxn>
                <a:cxn ang="0">
                  <a:pos x="64" y="38"/>
                </a:cxn>
                <a:cxn ang="0">
                  <a:pos x="62" y="32"/>
                </a:cxn>
              </a:cxnLst>
              <a:rect l="txL" t="txT" r="txR" b="txB"/>
              <a:pathLst>
                <a:path w="70" h="84">
                  <a:moveTo>
                    <a:pt x="62" y="30"/>
                  </a:moveTo>
                  <a:lnTo>
                    <a:pt x="58" y="30"/>
                  </a:lnTo>
                  <a:lnTo>
                    <a:pt x="56" y="28"/>
                  </a:lnTo>
                  <a:lnTo>
                    <a:pt x="54" y="26"/>
                  </a:lnTo>
                  <a:lnTo>
                    <a:pt x="54" y="24"/>
                  </a:lnTo>
                  <a:lnTo>
                    <a:pt x="54" y="20"/>
                  </a:lnTo>
                  <a:lnTo>
                    <a:pt x="52" y="18"/>
                  </a:lnTo>
                  <a:lnTo>
                    <a:pt x="52" y="18"/>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2" y="24"/>
                  </a:lnTo>
                  <a:lnTo>
                    <a:pt x="0" y="26"/>
                  </a:lnTo>
                  <a:lnTo>
                    <a:pt x="0" y="30"/>
                  </a:lnTo>
                  <a:lnTo>
                    <a:pt x="0" y="32"/>
                  </a:lnTo>
                  <a:lnTo>
                    <a:pt x="2" y="36"/>
                  </a:lnTo>
                  <a:lnTo>
                    <a:pt x="4" y="36"/>
                  </a:lnTo>
                  <a:lnTo>
                    <a:pt x="4" y="36"/>
                  </a:lnTo>
                  <a:lnTo>
                    <a:pt x="6" y="36"/>
                  </a:lnTo>
                  <a:lnTo>
                    <a:pt x="10" y="38"/>
                  </a:lnTo>
                  <a:lnTo>
                    <a:pt x="12" y="42"/>
                  </a:lnTo>
                  <a:lnTo>
                    <a:pt x="14" y="46"/>
                  </a:lnTo>
                  <a:lnTo>
                    <a:pt x="16" y="54"/>
                  </a:lnTo>
                  <a:lnTo>
                    <a:pt x="16" y="54"/>
                  </a:lnTo>
                  <a:lnTo>
                    <a:pt x="16" y="58"/>
                  </a:lnTo>
                  <a:lnTo>
                    <a:pt x="16" y="62"/>
                  </a:lnTo>
                  <a:lnTo>
                    <a:pt x="16" y="66"/>
                  </a:lnTo>
                  <a:lnTo>
                    <a:pt x="16" y="70"/>
                  </a:lnTo>
                  <a:lnTo>
                    <a:pt x="16" y="72"/>
                  </a:lnTo>
                  <a:lnTo>
                    <a:pt x="14" y="74"/>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2" name="Freeform 46"/>
            <p:cNvSpPr/>
            <p:nvPr/>
          </p:nvSpPr>
          <p:spPr>
            <a:xfrm>
              <a:off x="834" y="1898"/>
              <a:ext cx="108" cy="200"/>
            </a:xfrm>
            <a:custGeom>
              <a:avLst/>
              <a:gdLst>
                <a:gd name="txL" fmla="*/ 0 w 108"/>
                <a:gd name="txT" fmla="*/ 0 h 200"/>
                <a:gd name="txR" fmla="*/ 108 w 108"/>
                <a:gd name="txB" fmla="*/ 200 h 200"/>
              </a:gdLst>
              <a:ahLst/>
              <a:cxnLst>
                <a:cxn ang="0">
                  <a:pos x="38" y="2"/>
                </a:cxn>
                <a:cxn ang="0">
                  <a:pos x="32" y="0"/>
                </a:cxn>
                <a:cxn ang="0">
                  <a:pos x="24" y="2"/>
                </a:cxn>
                <a:cxn ang="0">
                  <a:pos x="14" y="16"/>
                </a:cxn>
                <a:cxn ang="0">
                  <a:pos x="16" y="22"/>
                </a:cxn>
                <a:cxn ang="0">
                  <a:pos x="14" y="32"/>
                </a:cxn>
                <a:cxn ang="0">
                  <a:pos x="10" y="36"/>
                </a:cxn>
                <a:cxn ang="0">
                  <a:pos x="6" y="44"/>
                </a:cxn>
                <a:cxn ang="0">
                  <a:pos x="4" y="52"/>
                </a:cxn>
                <a:cxn ang="0">
                  <a:pos x="14" y="54"/>
                </a:cxn>
                <a:cxn ang="0">
                  <a:pos x="12" y="58"/>
                </a:cxn>
                <a:cxn ang="0">
                  <a:pos x="12" y="64"/>
                </a:cxn>
                <a:cxn ang="0">
                  <a:pos x="14" y="70"/>
                </a:cxn>
                <a:cxn ang="0">
                  <a:pos x="24" y="76"/>
                </a:cxn>
                <a:cxn ang="0">
                  <a:pos x="24" y="82"/>
                </a:cxn>
                <a:cxn ang="0">
                  <a:pos x="22" y="86"/>
                </a:cxn>
                <a:cxn ang="0">
                  <a:pos x="18" y="94"/>
                </a:cxn>
                <a:cxn ang="0">
                  <a:pos x="20" y="98"/>
                </a:cxn>
                <a:cxn ang="0">
                  <a:pos x="32" y="92"/>
                </a:cxn>
                <a:cxn ang="0">
                  <a:pos x="36" y="102"/>
                </a:cxn>
                <a:cxn ang="0">
                  <a:pos x="40" y="114"/>
                </a:cxn>
                <a:cxn ang="0">
                  <a:pos x="22" y="128"/>
                </a:cxn>
                <a:cxn ang="0">
                  <a:pos x="28" y="140"/>
                </a:cxn>
                <a:cxn ang="0">
                  <a:pos x="20" y="154"/>
                </a:cxn>
                <a:cxn ang="0">
                  <a:pos x="18" y="156"/>
                </a:cxn>
                <a:cxn ang="0">
                  <a:pos x="18" y="160"/>
                </a:cxn>
                <a:cxn ang="0">
                  <a:pos x="38" y="164"/>
                </a:cxn>
                <a:cxn ang="0">
                  <a:pos x="52" y="158"/>
                </a:cxn>
                <a:cxn ang="0">
                  <a:pos x="52" y="162"/>
                </a:cxn>
                <a:cxn ang="0">
                  <a:pos x="44" y="166"/>
                </a:cxn>
                <a:cxn ang="0">
                  <a:pos x="0" y="196"/>
                </a:cxn>
                <a:cxn ang="0">
                  <a:pos x="28" y="190"/>
                </a:cxn>
                <a:cxn ang="0">
                  <a:pos x="58" y="188"/>
                </a:cxn>
                <a:cxn ang="0">
                  <a:pos x="108" y="174"/>
                </a:cxn>
                <a:cxn ang="0">
                  <a:pos x="98" y="164"/>
                </a:cxn>
                <a:cxn ang="0">
                  <a:pos x="102" y="158"/>
                </a:cxn>
                <a:cxn ang="0">
                  <a:pos x="102" y="150"/>
                </a:cxn>
                <a:cxn ang="0">
                  <a:pos x="100" y="146"/>
                </a:cxn>
                <a:cxn ang="0">
                  <a:pos x="94" y="140"/>
                </a:cxn>
                <a:cxn ang="0">
                  <a:pos x="88" y="136"/>
                </a:cxn>
                <a:cxn ang="0">
                  <a:pos x="84" y="120"/>
                </a:cxn>
                <a:cxn ang="0">
                  <a:pos x="66" y="100"/>
                </a:cxn>
                <a:cxn ang="0">
                  <a:pos x="64" y="84"/>
                </a:cxn>
                <a:cxn ang="0">
                  <a:pos x="56" y="68"/>
                </a:cxn>
                <a:cxn ang="0">
                  <a:pos x="56" y="44"/>
                </a:cxn>
                <a:cxn ang="0">
                  <a:pos x="56" y="42"/>
                </a:cxn>
                <a:cxn ang="0">
                  <a:pos x="52" y="36"/>
                </a:cxn>
                <a:cxn ang="0">
                  <a:pos x="48" y="34"/>
                </a:cxn>
                <a:cxn ang="0">
                  <a:pos x="44" y="32"/>
                </a:cxn>
                <a:cxn ang="0">
                  <a:pos x="36" y="28"/>
                </a:cxn>
                <a:cxn ang="0">
                  <a:pos x="34" y="26"/>
                </a:cxn>
                <a:cxn ang="0">
                  <a:pos x="34" y="20"/>
                </a:cxn>
                <a:cxn ang="0">
                  <a:pos x="38" y="14"/>
                </a:cxn>
                <a:cxn ang="0">
                  <a:pos x="40" y="8"/>
                </a:cxn>
                <a:cxn ang="0">
                  <a:pos x="40" y="4"/>
                </a:cxn>
              </a:cxnLst>
              <a:rect l="txL" t="txT" r="txR" b="txB"/>
              <a:pathLst>
                <a:path w="108" h="200">
                  <a:moveTo>
                    <a:pt x="40" y="2"/>
                  </a:moveTo>
                  <a:lnTo>
                    <a:pt x="38" y="2"/>
                  </a:lnTo>
                  <a:lnTo>
                    <a:pt x="36" y="2"/>
                  </a:lnTo>
                  <a:lnTo>
                    <a:pt x="32" y="0"/>
                  </a:lnTo>
                  <a:lnTo>
                    <a:pt x="28" y="0"/>
                  </a:lnTo>
                  <a:lnTo>
                    <a:pt x="24" y="2"/>
                  </a:lnTo>
                  <a:lnTo>
                    <a:pt x="14" y="16"/>
                  </a:lnTo>
                  <a:lnTo>
                    <a:pt x="14" y="16"/>
                  </a:lnTo>
                  <a:lnTo>
                    <a:pt x="16" y="18"/>
                  </a:lnTo>
                  <a:lnTo>
                    <a:pt x="16" y="22"/>
                  </a:lnTo>
                  <a:lnTo>
                    <a:pt x="16" y="26"/>
                  </a:lnTo>
                  <a:lnTo>
                    <a:pt x="14" y="32"/>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3" name="Freeform 47"/>
            <p:cNvSpPr/>
            <p:nvPr/>
          </p:nvSpPr>
          <p:spPr>
            <a:xfrm>
              <a:off x="812" y="1980"/>
              <a:ext cx="36" cy="32"/>
            </a:xfrm>
            <a:custGeom>
              <a:avLst/>
              <a:gdLst>
                <a:gd name="txL" fmla="*/ 0 w 36"/>
                <a:gd name="txT" fmla="*/ 0 h 32"/>
                <a:gd name="txR" fmla="*/ 36 w 36"/>
                <a:gd name="txB" fmla="*/ 32 h 32"/>
              </a:gdLst>
              <a:ahLst/>
              <a:cxnLst>
                <a:cxn ang="0">
                  <a:pos x="16" y="0"/>
                </a:cxn>
                <a:cxn ang="0">
                  <a:pos x="16" y="0"/>
                </a:cxn>
                <a:cxn ang="0">
                  <a:pos x="18" y="0"/>
                </a:cxn>
                <a:cxn ang="0">
                  <a:pos x="20" y="0"/>
                </a:cxn>
                <a:cxn ang="0">
                  <a:pos x="24" y="0"/>
                </a:cxn>
                <a:cxn ang="0">
                  <a:pos x="28" y="0"/>
                </a:cxn>
                <a:cxn ang="0">
                  <a:pos x="30" y="2"/>
                </a:cxn>
                <a:cxn ang="0">
                  <a:pos x="32" y="6"/>
                </a:cxn>
                <a:cxn ang="0">
                  <a:pos x="32" y="6"/>
                </a:cxn>
                <a:cxn ang="0">
                  <a:pos x="34" y="8"/>
                </a:cxn>
                <a:cxn ang="0">
                  <a:pos x="36" y="12"/>
                </a:cxn>
                <a:cxn ang="0">
                  <a:pos x="36" y="16"/>
                </a:cxn>
                <a:cxn ang="0">
                  <a:pos x="36" y="22"/>
                </a:cxn>
                <a:cxn ang="0">
                  <a:pos x="32" y="28"/>
                </a:cxn>
                <a:cxn ang="0">
                  <a:pos x="32" y="28"/>
                </a:cxn>
                <a:cxn ang="0">
                  <a:pos x="30" y="30"/>
                </a:cxn>
                <a:cxn ang="0">
                  <a:pos x="28" y="32"/>
                </a:cxn>
                <a:cxn ang="0">
                  <a:pos x="26" y="30"/>
                </a:cxn>
                <a:cxn ang="0">
                  <a:pos x="24" y="30"/>
                </a:cxn>
                <a:cxn ang="0">
                  <a:pos x="20" y="30"/>
                </a:cxn>
                <a:cxn ang="0">
                  <a:pos x="18" y="28"/>
                </a:cxn>
                <a:cxn ang="0">
                  <a:pos x="16" y="26"/>
                </a:cxn>
                <a:cxn ang="0">
                  <a:pos x="16" y="24"/>
                </a:cxn>
                <a:cxn ang="0">
                  <a:pos x="16" y="20"/>
                </a:cxn>
                <a:cxn ang="0">
                  <a:pos x="14" y="18"/>
                </a:cxn>
                <a:cxn ang="0">
                  <a:pos x="14" y="18"/>
                </a:cxn>
                <a:cxn ang="0">
                  <a:pos x="14" y="18"/>
                </a:cxn>
                <a:cxn ang="0">
                  <a:pos x="12" y="20"/>
                </a:cxn>
                <a:cxn ang="0">
                  <a:pos x="10" y="22"/>
                </a:cxn>
                <a:cxn ang="0">
                  <a:pos x="8" y="22"/>
                </a:cxn>
                <a:cxn ang="0">
                  <a:pos x="6" y="20"/>
                </a:cxn>
                <a:cxn ang="0">
                  <a:pos x="4" y="18"/>
                </a:cxn>
                <a:cxn ang="0">
                  <a:pos x="2" y="18"/>
                </a:cxn>
                <a:cxn ang="0">
                  <a:pos x="0" y="14"/>
                </a:cxn>
                <a:cxn ang="0">
                  <a:pos x="0" y="12"/>
                </a:cxn>
                <a:cxn ang="0">
                  <a:pos x="2" y="8"/>
                </a:cxn>
                <a:cxn ang="0">
                  <a:pos x="16" y="0"/>
                </a:cxn>
              </a:cxnLst>
              <a:rect l="txL" t="txT" r="txR" b="txB"/>
              <a:pathLst>
                <a:path w="36" h="32">
                  <a:moveTo>
                    <a:pt x="16" y="0"/>
                  </a:moveTo>
                  <a:lnTo>
                    <a:pt x="16" y="0"/>
                  </a:lnTo>
                  <a:lnTo>
                    <a:pt x="18" y="0"/>
                  </a:lnTo>
                  <a:lnTo>
                    <a:pt x="20" y="0"/>
                  </a:lnTo>
                  <a:lnTo>
                    <a:pt x="24" y="0"/>
                  </a:lnTo>
                  <a:lnTo>
                    <a:pt x="28" y="0"/>
                  </a:lnTo>
                  <a:lnTo>
                    <a:pt x="30" y="2"/>
                  </a:lnTo>
                  <a:lnTo>
                    <a:pt x="32" y="6"/>
                  </a:lnTo>
                  <a:lnTo>
                    <a:pt x="32" y="6"/>
                  </a:lnTo>
                  <a:lnTo>
                    <a:pt x="34" y="8"/>
                  </a:lnTo>
                  <a:lnTo>
                    <a:pt x="36" y="12"/>
                  </a:lnTo>
                  <a:lnTo>
                    <a:pt x="36" y="16"/>
                  </a:lnTo>
                  <a:lnTo>
                    <a:pt x="36" y="22"/>
                  </a:lnTo>
                  <a:lnTo>
                    <a:pt x="32" y="28"/>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4" y="18"/>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4" name="Freeform 48"/>
            <p:cNvSpPr/>
            <p:nvPr/>
          </p:nvSpPr>
          <p:spPr>
            <a:xfrm>
              <a:off x="1016" y="1928"/>
              <a:ext cx="36" cy="62"/>
            </a:xfrm>
            <a:custGeom>
              <a:avLst/>
              <a:gdLst>
                <a:gd name="txL" fmla="*/ 0 w 36"/>
                <a:gd name="txT" fmla="*/ 0 h 62"/>
                <a:gd name="txR" fmla="*/ 36 w 36"/>
                <a:gd name="txB" fmla="*/ 62 h 62"/>
              </a:gdLst>
              <a:ahLst/>
              <a:cxnLst>
                <a:cxn ang="0">
                  <a:pos x="30" y="58"/>
                </a:cxn>
                <a:cxn ang="0">
                  <a:pos x="30" y="46"/>
                </a:cxn>
                <a:cxn ang="0">
                  <a:pos x="30" y="44"/>
                </a:cxn>
                <a:cxn ang="0">
                  <a:pos x="30" y="42"/>
                </a:cxn>
                <a:cxn ang="0">
                  <a:pos x="28" y="38"/>
                </a:cxn>
                <a:cxn ang="0">
                  <a:pos x="30" y="36"/>
                </a:cxn>
                <a:cxn ang="0">
                  <a:pos x="30" y="32"/>
                </a:cxn>
                <a:cxn ang="0">
                  <a:pos x="32" y="30"/>
                </a:cxn>
                <a:cxn ang="0">
                  <a:pos x="36" y="28"/>
                </a:cxn>
                <a:cxn ang="0">
                  <a:pos x="36" y="28"/>
                </a:cxn>
                <a:cxn ang="0">
                  <a:pos x="36" y="24"/>
                </a:cxn>
                <a:cxn ang="0">
                  <a:pos x="34" y="22"/>
                </a:cxn>
                <a:cxn ang="0">
                  <a:pos x="34" y="18"/>
                </a:cxn>
                <a:cxn ang="0">
                  <a:pos x="32" y="16"/>
                </a:cxn>
                <a:cxn ang="0">
                  <a:pos x="32" y="16"/>
                </a:cxn>
                <a:cxn ang="0">
                  <a:pos x="30" y="12"/>
                </a:cxn>
                <a:cxn ang="0">
                  <a:pos x="30" y="8"/>
                </a:cxn>
                <a:cxn ang="0">
                  <a:pos x="30" y="4"/>
                </a:cxn>
                <a:cxn ang="0">
                  <a:pos x="28" y="0"/>
                </a:cxn>
                <a:cxn ang="0">
                  <a:pos x="28" y="0"/>
                </a:cxn>
                <a:cxn ang="0">
                  <a:pos x="24" y="0"/>
                </a:cxn>
                <a:cxn ang="0">
                  <a:pos x="2" y="20"/>
                </a:cxn>
                <a:cxn ang="0">
                  <a:pos x="2" y="22"/>
                </a:cxn>
                <a:cxn ang="0">
                  <a:pos x="0" y="26"/>
                </a:cxn>
                <a:cxn ang="0">
                  <a:pos x="0" y="32"/>
                </a:cxn>
                <a:cxn ang="0">
                  <a:pos x="0" y="36"/>
                </a:cxn>
                <a:cxn ang="0">
                  <a:pos x="2" y="40"/>
                </a:cxn>
                <a:cxn ang="0">
                  <a:pos x="2" y="44"/>
                </a:cxn>
                <a:cxn ang="0">
                  <a:pos x="2" y="46"/>
                </a:cxn>
                <a:cxn ang="0">
                  <a:pos x="10" y="54"/>
                </a:cxn>
                <a:cxn ang="0">
                  <a:pos x="10" y="62"/>
                </a:cxn>
                <a:cxn ang="0">
                  <a:pos x="30" y="58"/>
                </a:cxn>
              </a:cxnLst>
              <a:rect l="txL" t="txT" r="txR" b="txB"/>
              <a:pathLst>
                <a:path w="36" h="62">
                  <a:moveTo>
                    <a:pt x="30" y="58"/>
                  </a:moveTo>
                  <a:lnTo>
                    <a:pt x="30" y="46"/>
                  </a:lnTo>
                  <a:lnTo>
                    <a:pt x="30" y="44"/>
                  </a:lnTo>
                  <a:lnTo>
                    <a:pt x="30" y="42"/>
                  </a:lnTo>
                  <a:lnTo>
                    <a:pt x="28" y="38"/>
                  </a:lnTo>
                  <a:lnTo>
                    <a:pt x="30" y="36"/>
                  </a:lnTo>
                  <a:lnTo>
                    <a:pt x="30" y="32"/>
                  </a:lnTo>
                  <a:lnTo>
                    <a:pt x="32" y="30"/>
                  </a:lnTo>
                  <a:lnTo>
                    <a:pt x="36" y="28"/>
                  </a:lnTo>
                  <a:lnTo>
                    <a:pt x="36" y="28"/>
                  </a:lnTo>
                  <a:lnTo>
                    <a:pt x="36" y="24"/>
                  </a:lnTo>
                  <a:lnTo>
                    <a:pt x="34" y="22"/>
                  </a:lnTo>
                  <a:lnTo>
                    <a:pt x="34" y="18"/>
                  </a:lnTo>
                  <a:lnTo>
                    <a:pt x="32" y="16"/>
                  </a:lnTo>
                  <a:lnTo>
                    <a:pt x="32" y="16"/>
                  </a:lnTo>
                  <a:lnTo>
                    <a:pt x="30" y="12"/>
                  </a:lnTo>
                  <a:lnTo>
                    <a:pt x="30" y="8"/>
                  </a:lnTo>
                  <a:lnTo>
                    <a:pt x="30" y="4"/>
                  </a:lnTo>
                  <a:lnTo>
                    <a:pt x="28" y="0"/>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5" name="Freeform 49"/>
            <p:cNvSpPr/>
            <p:nvPr/>
          </p:nvSpPr>
          <p:spPr>
            <a:xfrm>
              <a:off x="1066" y="1590"/>
              <a:ext cx="168" cy="390"/>
            </a:xfrm>
            <a:custGeom>
              <a:avLst/>
              <a:gdLst>
                <a:gd name="txL" fmla="*/ 0 w 168"/>
                <a:gd name="txT" fmla="*/ 0 h 390"/>
                <a:gd name="txR" fmla="*/ 168 w 168"/>
                <a:gd name="txB" fmla="*/ 390 h 390"/>
              </a:gdLst>
              <a:ahLst/>
              <a:cxnLst>
                <a:cxn ang="0">
                  <a:pos x="0" y="286"/>
                </a:cxn>
                <a:cxn ang="0">
                  <a:pos x="0" y="300"/>
                </a:cxn>
                <a:cxn ang="0">
                  <a:pos x="0" y="312"/>
                </a:cxn>
                <a:cxn ang="0">
                  <a:pos x="0" y="322"/>
                </a:cxn>
                <a:cxn ang="0">
                  <a:pos x="16" y="388"/>
                </a:cxn>
                <a:cxn ang="0">
                  <a:pos x="38" y="382"/>
                </a:cxn>
                <a:cxn ang="0">
                  <a:pos x="50" y="372"/>
                </a:cxn>
                <a:cxn ang="0">
                  <a:pos x="60" y="360"/>
                </a:cxn>
                <a:cxn ang="0">
                  <a:pos x="66" y="328"/>
                </a:cxn>
                <a:cxn ang="0">
                  <a:pos x="88" y="296"/>
                </a:cxn>
                <a:cxn ang="0">
                  <a:pos x="94" y="282"/>
                </a:cxn>
                <a:cxn ang="0">
                  <a:pos x="92" y="272"/>
                </a:cxn>
                <a:cxn ang="0">
                  <a:pos x="82" y="264"/>
                </a:cxn>
                <a:cxn ang="0">
                  <a:pos x="76" y="262"/>
                </a:cxn>
                <a:cxn ang="0">
                  <a:pos x="78" y="230"/>
                </a:cxn>
                <a:cxn ang="0">
                  <a:pos x="78" y="232"/>
                </a:cxn>
                <a:cxn ang="0">
                  <a:pos x="80" y="218"/>
                </a:cxn>
                <a:cxn ang="0">
                  <a:pos x="86" y="204"/>
                </a:cxn>
                <a:cxn ang="0">
                  <a:pos x="94" y="194"/>
                </a:cxn>
                <a:cxn ang="0">
                  <a:pos x="106" y="184"/>
                </a:cxn>
                <a:cxn ang="0">
                  <a:pos x="116" y="176"/>
                </a:cxn>
                <a:cxn ang="0">
                  <a:pos x="122" y="158"/>
                </a:cxn>
                <a:cxn ang="0">
                  <a:pos x="122" y="140"/>
                </a:cxn>
                <a:cxn ang="0">
                  <a:pos x="156" y="118"/>
                </a:cxn>
                <a:cxn ang="0">
                  <a:pos x="168" y="118"/>
                </a:cxn>
                <a:cxn ang="0">
                  <a:pos x="162" y="106"/>
                </a:cxn>
                <a:cxn ang="0">
                  <a:pos x="152" y="80"/>
                </a:cxn>
                <a:cxn ang="0">
                  <a:pos x="152" y="72"/>
                </a:cxn>
                <a:cxn ang="0">
                  <a:pos x="156" y="68"/>
                </a:cxn>
                <a:cxn ang="0">
                  <a:pos x="156" y="56"/>
                </a:cxn>
                <a:cxn ang="0">
                  <a:pos x="140" y="38"/>
                </a:cxn>
                <a:cxn ang="0">
                  <a:pos x="130" y="24"/>
                </a:cxn>
                <a:cxn ang="0">
                  <a:pos x="122" y="20"/>
                </a:cxn>
                <a:cxn ang="0">
                  <a:pos x="114" y="4"/>
                </a:cxn>
                <a:cxn ang="0">
                  <a:pos x="102" y="14"/>
                </a:cxn>
                <a:cxn ang="0">
                  <a:pos x="92" y="24"/>
                </a:cxn>
                <a:cxn ang="0">
                  <a:pos x="86" y="32"/>
                </a:cxn>
                <a:cxn ang="0">
                  <a:pos x="80" y="44"/>
                </a:cxn>
                <a:cxn ang="0">
                  <a:pos x="76" y="56"/>
                </a:cxn>
                <a:cxn ang="0">
                  <a:pos x="70" y="82"/>
                </a:cxn>
                <a:cxn ang="0">
                  <a:pos x="64" y="92"/>
                </a:cxn>
                <a:cxn ang="0">
                  <a:pos x="54" y="104"/>
                </a:cxn>
                <a:cxn ang="0">
                  <a:pos x="46" y="122"/>
                </a:cxn>
                <a:cxn ang="0">
                  <a:pos x="12" y="178"/>
                </a:cxn>
                <a:cxn ang="0">
                  <a:pos x="14" y="260"/>
                </a:cxn>
                <a:cxn ang="0">
                  <a:pos x="14" y="266"/>
                </a:cxn>
                <a:cxn ang="0">
                  <a:pos x="8" y="278"/>
                </a:cxn>
              </a:cxnLst>
              <a:rect l="txL" t="txT" r="txR" b="txB"/>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0"/>
                  </a:lnTo>
                  <a:lnTo>
                    <a:pt x="78" y="232"/>
                  </a:lnTo>
                  <a:lnTo>
                    <a:pt x="78" y="232"/>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6" name="Freeform 50"/>
            <p:cNvSpPr/>
            <p:nvPr/>
          </p:nvSpPr>
          <p:spPr>
            <a:xfrm>
              <a:off x="1184" y="1562"/>
              <a:ext cx="124" cy="310"/>
            </a:xfrm>
            <a:custGeom>
              <a:avLst/>
              <a:gdLst>
                <a:gd name="txL" fmla="*/ 0 w 124"/>
                <a:gd name="txT" fmla="*/ 0 h 310"/>
                <a:gd name="txR" fmla="*/ 124 w 124"/>
                <a:gd name="txB" fmla="*/ 310 h 310"/>
              </a:gdLst>
              <a:ahLst/>
              <a:cxnLst>
                <a:cxn ang="0">
                  <a:pos x="102" y="62"/>
                </a:cxn>
                <a:cxn ang="0">
                  <a:pos x="122" y="112"/>
                </a:cxn>
                <a:cxn ang="0">
                  <a:pos x="112" y="128"/>
                </a:cxn>
                <a:cxn ang="0">
                  <a:pos x="114" y="134"/>
                </a:cxn>
                <a:cxn ang="0">
                  <a:pos x="118" y="144"/>
                </a:cxn>
                <a:cxn ang="0">
                  <a:pos x="118" y="152"/>
                </a:cxn>
                <a:cxn ang="0">
                  <a:pos x="114" y="182"/>
                </a:cxn>
                <a:cxn ang="0">
                  <a:pos x="114" y="212"/>
                </a:cxn>
                <a:cxn ang="0">
                  <a:pos x="122" y="222"/>
                </a:cxn>
                <a:cxn ang="0">
                  <a:pos x="124" y="254"/>
                </a:cxn>
                <a:cxn ang="0">
                  <a:pos x="124" y="260"/>
                </a:cxn>
                <a:cxn ang="0">
                  <a:pos x="90" y="292"/>
                </a:cxn>
                <a:cxn ang="0">
                  <a:pos x="92" y="294"/>
                </a:cxn>
                <a:cxn ang="0">
                  <a:pos x="88" y="294"/>
                </a:cxn>
                <a:cxn ang="0">
                  <a:pos x="80" y="292"/>
                </a:cxn>
                <a:cxn ang="0">
                  <a:pos x="72" y="296"/>
                </a:cxn>
                <a:cxn ang="0">
                  <a:pos x="54" y="302"/>
                </a:cxn>
                <a:cxn ang="0">
                  <a:pos x="48" y="304"/>
                </a:cxn>
                <a:cxn ang="0">
                  <a:pos x="38" y="306"/>
                </a:cxn>
                <a:cxn ang="0">
                  <a:pos x="24" y="306"/>
                </a:cxn>
                <a:cxn ang="0">
                  <a:pos x="20" y="304"/>
                </a:cxn>
                <a:cxn ang="0">
                  <a:pos x="12" y="298"/>
                </a:cxn>
                <a:cxn ang="0">
                  <a:pos x="6" y="292"/>
                </a:cxn>
                <a:cxn ang="0">
                  <a:pos x="4" y="286"/>
                </a:cxn>
                <a:cxn ang="0">
                  <a:pos x="4" y="278"/>
                </a:cxn>
                <a:cxn ang="0">
                  <a:pos x="4" y="268"/>
                </a:cxn>
                <a:cxn ang="0">
                  <a:pos x="4" y="230"/>
                </a:cxn>
                <a:cxn ang="0">
                  <a:pos x="6" y="224"/>
                </a:cxn>
                <a:cxn ang="0">
                  <a:pos x="12" y="212"/>
                </a:cxn>
                <a:cxn ang="0">
                  <a:pos x="42" y="186"/>
                </a:cxn>
                <a:cxn ang="0">
                  <a:pos x="50" y="178"/>
                </a:cxn>
                <a:cxn ang="0">
                  <a:pos x="56" y="158"/>
                </a:cxn>
                <a:cxn ang="0">
                  <a:pos x="48" y="148"/>
                </a:cxn>
                <a:cxn ang="0">
                  <a:pos x="50" y="146"/>
                </a:cxn>
                <a:cxn ang="0">
                  <a:pos x="48" y="142"/>
                </a:cxn>
                <a:cxn ang="0">
                  <a:pos x="38" y="122"/>
                </a:cxn>
                <a:cxn ang="0">
                  <a:pos x="34" y="100"/>
                </a:cxn>
                <a:cxn ang="0">
                  <a:pos x="36" y="98"/>
                </a:cxn>
                <a:cxn ang="0">
                  <a:pos x="40" y="94"/>
                </a:cxn>
                <a:cxn ang="0">
                  <a:pos x="38" y="86"/>
                </a:cxn>
                <a:cxn ang="0">
                  <a:pos x="32" y="76"/>
                </a:cxn>
                <a:cxn ang="0">
                  <a:pos x="22" y="68"/>
                </a:cxn>
                <a:cxn ang="0">
                  <a:pos x="18" y="62"/>
                </a:cxn>
                <a:cxn ang="0">
                  <a:pos x="10" y="52"/>
                </a:cxn>
                <a:cxn ang="0">
                  <a:pos x="0" y="28"/>
                </a:cxn>
                <a:cxn ang="0">
                  <a:pos x="10" y="20"/>
                </a:cxn>
                <a:cxn ang="0">
                  <a:pos x="28" y="16"/>
                </a:cxn>
                <a:cxn ang="0">
                  <a:pos x="40" y="24"/>
                </a:cxn>
                <a:cxn ang="0">
                  <a:pos x="58" y="22"/>
                </a:cxn>
                <a:cxn ang="0">
                  <a:pos x="72" y="14"/>
                </a:cxn>
                <a:cxn ang="0">
                  <a:pos x="72" y="12"/>
                </a:cxn>
                <a:cxn ang="0">
                  <a:pos x="76" y="6"/>
                </a:cxn>
                <a:cxn ang="0">
                  <a:pos x="82" y="2"/>
                </a:cxn>
                <a:cxn ang="0">
                  <a:pos x="92" y="2"/>
                </a:cxn>
                <a:cxn ang="0">
                  <a:pos x="120" y="20"/>
                </a:cxn>
                <a:cxn ang="0">
                  <a:pos x="116" y="26"/>
                </a:cxn>
                <a:cxn ang="0">
                  <a:pos x="102" y="46"/>
                </a:cxn>
              </a:cxnLst>
              <a:rect l="txL" t="txT" r="txR" b="txB"/>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48" y="148"/>
                  </a:lnTo>
                  <a:lnTo>
                    <a:pt x="50" y="146"/>
                  </a:lnTo>
                  <a:lnTo>
                    <a:pt x="50" y="146"/>
                  </a:lnTo>
                  <a:lnTo>
                    <a:pt x="50" y="144"/>
                  </a:lnTo>
                  <a:lnTo>
                    <a:pt x="48" y="142"/>
                  </a:lnTo>
                  <a:lnTo>
                    <a:pt x="42" y="132"/>
                  </a:lnTo>
                  <a:lnTo>
                    <a:pt x="38" y="122"/>
                  </a:lnTo>
                  <a:lnTo>
                    <a:pt x="34" y="110"/>
                  </a:lnTo>
                  <a:lnTo>
                    <a:pt x="34" y="10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7" name="Freeform 51"/>
            <p:cNvSpPr/>
            <p:nvPr/>
          </p:nvSpPr>
          <p:spPr>
            <a:xfrm>
              <a:off x="1044" y="2000"/>
              <a:ext cx="54" cy="84"/>
            </a:xfrm>
            <a:custGeom>
              <a:avLst/>
              <a:gdLst>
                <a:gd name="txL" fmla="*/ 0 w 54"/>
                <a:gd name="txT" fmla="*/ 0 h 84"/>
                <a:gd name="txR" fmla="*/ 54 w 54"/>
                <a:gd name="txB" fmla="*/ 84 h 84"/>
              </a:gdLst>
              <a:ahLst/>
              <a:cxnLst>
                <a:cxn ang="0">
                  <a:pos x="18" y="80"/>
                </a:cxn>
                <a:cxn ang="0">
                  <a:pos x="4" y="82"/>
                </a:cxn>
                <a:cxn ang="0">
                  <a:pos x="0" y="78"/>
                </a:cxn>
                <a:cxn ang="0">
                  <a:pos x="2" y="74"/>
                </a:cxn>
                <a:cxn ang="0">
                  <a:pos x="4" y="72"/>
                </a:cxn>
                <a:cxn ang="0">
                  <a:pos x="4" y="62"/>
                </a:cxn>
                <a:cxn ang="0">
                  <a:pos x="10" y="56"/>
                </a:cxn>
                <a:cxn ang="0">
                  <a:pos x="14" y="54"/>
                </a:cxn>
                <a:cxn ang="0">
                  <a:pos x="10" y="48"/>
                </a:cxn>
                <a:cxn ang="0">
                  <a:pos x="10" y="46"/>
                </a:cxn>
                <a:cxn ang="0">
                  <a:pos x="12" y="44"/>
                </a:cxn>
                <a:cxn ang="0">
                  <a:pos x="16" y="40"/>
                </a:cxn>
                <a:cxn ang="0">
                  <a:pos x="16" y="36"/>
                </a:cxn>
                <a:cxn ang="0">
                  <a:pos x="12" y="30"/>
                </a:cxn>
                <a:cxn ang="0">
                  <a:pos x="16" y="28"/>
                </a:cxn>
                <a:cxn ang="0">
                  <a:pos x="20" y="28"/>
                </a:cxn>
                <a:cxn ang="0">
                  <a:pos x="20" y="28"/>
                </a:cxn>
                <a:cxn ang="0">
                  <a:pos x="14" y="26"/>
                </a:cxn>
                <a:cxn ang="0">
                  <a:pos x="10" y="26"/>
                </a:cxn>
                <a:cxn ang="0">
                  <a:pos x="10" y="20"/>
                </a:cxn>
                <a:cxn ang="0">
                  <a:pos x="10" y="14"/>
                </a:cxn>
                <a:cxn ang="0">
                  <a:pos x="14" y="14"/>
                </a:cxn>
                <a:cxn ang="0">
                  <a:pos x="20" y="10"/>
                </a:cxn>
                <a:cxn ang="0">
                  <a:pos x="38" y="2"/>
                </a:cxn>
                <a:cxn ang="0">
                  <a:pos x="46" y="12"/>
                </a:cxn>
                <a:cxn ang="0">
                  <a:pos x="46" y="20"/>
                </a:cxn>
                <a:cxn ang="0">
                  <a:pos x="46" y="28"/>
                </a:cxn>
                <a:cxn ang="0">
                  <a:pos x="46" y="30"/>
                </a:cxn>
                <a:cxn ang="0">
                  <a:pos x="46" y="34"/>
                </a:cxn>
                <a:cxn ang="0">
                  <a:pos x="42" y="36"/>
                </a:cxn>
                <a:cxn ang="0">
                  <a:pos x="46" y="40"/>
                </a:cxn>
                <a:cxn ang="0">
                  <a:pos x="50" y="42"/>
                </a:cxn>
                <a:cxn ang="0">
                  <a:pos x="52" y="46"/>
                </a:cxn>
                <a:cxn ang="0">
                  <a:pos x="54" y="50"/>
                </a:cxn>
                <a:cxn ang="0">
                  <a:pos x="52" y="52"/>
                </a:cxn>
                <a:cxn ang="0">
                  <a:pos x="48" y="56"/>
                </a:cxn>
                <a:cxn ang="0">
                  <a:pos x="48" y="58"/>
                </a:cxn>
                <a:cxn ang="0">
                  <a:pos x="50" y="60"/>
                </a:cxn>
                <a:cxn ang="0">
                  <a:pos x="50" y="64"/>
                </a:cxn>
                <a:cxn ang="0">
                  <a:pos x="48" y="68"/>
                </a:cxn>
                <a:cxn ang="0">
                  <a:pos x="48" y="70"/>
                </a:cxn>
                <a:cxn ang="0">
                  <a:pos x="50" y="74"/>
                </a:cxn>
                <a:cxn ang="0">
                  <a:pos x="50" y="78"/>
                </a:cxn>
                <a:cxn ang="0">
                  <a:pos x="48" y="80"/>
                </a:cxn>
                <a:cxn ang="0">
                  <a:pos x="44" y="76"/>
                </a:cxn>
                <a:cxn ang="0">
                  <a:pos x="46" y="80"/>
                </a:cxn>
                <a:cxn ang="0">
                  <a:pos x="42" y="80"/>
                </a:cxn>
                <a:cxn ang="0">
                  <a:pos x="38" y="82"/>
                </a:cxn>
                <a:cxn ang="0">
                  <a:pos x="34" y="82"/>
                </a:cxn>
                <a:cxn ang="0">
                  <a:pos x="32" y="84"/>
                </a:cxn>
                <a:cxn ang="0">
                  <a:pos x="28" y="84"/>
                </a:cxn>
              </a:cxnLst>
              <a:rect l="txL" t="txT" r="txR" b="txB"/>
              <a:pathLst>
                <a:path w="54" h="84">
                  <a:moveTo>
                    <a:pt x="26" y="84"/>
                  </a:moveTo>
                  <a:lnTo>
                    <a:pt x="18" y="80"/>
                  </a:lnTo>
                  <a:lnTo>
                    <a:pt x="12" y="80"/>
                  </a:lnTo>
                  <a:lnTo>
                    <a:pt x="4" y="82"/>
                  </a:lnTo>
                  <a:lnTo>
                    <a:pt x="2" y="80"/>
                  </a:lnTo>
                  <a:lnTo>
                    <a:pt x="0" y="78"/>
                  </a:lnTo>
                  <a:lnTo>
                    <a:pt x="2" y="76"/>
                  </a:lnTo>
                  <a:lnTo>
                    <a:pt x="2" y="74"/>
                  </a:lnTo>
                  <a:lnTo>
                    <a:pt x="4" y="72"/>
                  </a:lnTo>
                  <a:lnTo>
                    <a:pt x="4" y="72"/>
                  </a:lnTo>
                  <a:lnTo>
                    <a:pt x="4" y="64"/>
                  </a:lnTo>
                  <a:lnTo>
                    <a:pt x="4" y="62"/>
                  </a:lnTo>
                  <a:lnTo>
                    <a:pt x="8" y="58"/>
                  </a:lnTo>
                  <a:lnTo>
                    <a:pt x="10" y="56"/>
                  </a:lnTo>
                  <a:lnTo>
                    <a:pt x="12" y="54"/>
                  </a:lnTo>
                  <a:lnTo>
                    <a:pt x="14" y="54"/>
                  </a:lnTo>
                  <a:lnTo>
                    <a:pt x="10" y="52"/>
                  </a:lnTo>
                  <a:lnTo>
                    <a:pt x="10" y="48"/>
                  </a:lnTo>
                  <a:lnTo>
                    <a:pt x="10" y="46"/>
                  </a:lnTo>
                  <a:lnTo>
                    <a:pt x="10" y="46"/>
                  </a:lnTo>
                  <a:lnTo>
                    <a:pt x="10" y="44"/>
                  </a:lnTo>
                  <a:lnTo>
                    <a:pt x="12" y="44"/>
                  </a:lnTo>
                  <a:lnTo>
                    <a:pt x="14" y="42"/>
                  </a:lnTo>
                  <a:lnTo>
                    <a:pt x="16" y="40"/>
                  </a:lnTo>
                  <a:lnTo>
                    <a:pt x="16" y="38"/>
                  </a:lnTo>
                  <a:lnTo>
                    <a:pt x="16" y="36"/>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0" y="14"/>
                  </a:lnTo>
                  <a:lnTo>
                    <a:pt x="12" y="16"/>
                  </a:lnTo>
                  <a:lnTo>
                    <a:pt x="14" y="14"/>
                  </a:lnTo>
                  <a:lnTo>
                    <a:pt x="16" y="14"/>
                  </a:lnTo>
                  <a:lnTo>
                    <a:pt x="20" y="10"/>
                  </a:lnTo>
                  <a:lnTo>
                    <a:pt x="32" y="0"/>
                  </a:lnTo>
                  <a:lnTo>
                    <a:pt x="38" y="2"/>
                  </a:lnTo>
                  <a:lnTo>
                    <a:pt x="46" y="12"/>
                  </a:lnTo>
                  <a:lnTo>
                    <a:pt x="46" y="12"/>
                  </a:lnTo>
                  <a:lnTo>
                    <a:pt x="46" y="16"/>
                  </a:lnTo>
                  <a:lnTo>
                    <a:pt x="46" y="20"/>
                  </a:lnTo>
                  <a:lnTo>
                    <a:pt x="46" y="24"/>
                  </a:lnTo>
                  <a:lnTo>
                    <a:pt x="46" y="28"/>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2" y="52"/>
                  </a:lnTo>
                  <a:lnTo>
                    <a:pt x="50" y="54"/>
                  </a:lnTo>
                  <a:lnTo>
                    <a:pt x="48" y="56"/>
                  </a:lnTo>
                  <a:lnTo>
                    <a:pt x="48" y="56"/>
                  </a:lnTo>
                  <a:lnTo>
                    <a:pt x="48" y="58"/>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8" y="80"/>
                  </a:lnTo>
                  <a:lnTo>
                    <a:pt x="46" y="76"/>
                  </a:lnTo>
                  <a:lnTo>
                    <a:pt x="44" y="76"/>
                  </a:lnTo>
                  <a:lnTo>
                    <a:pt x="44" y="76"/>
                  </a:lnTo>
                  <a:lnTo>
                    <a:pt x="46" y="80"/>
                  </a:lnTo>
                  <a:lnTo>
                    <a:pt x="44" y="80"/>
                  </a:lnTo>
                  <a:lnTo>
                    <a:pt x="42" y="80"/>
                  </a:lnTo>
                  <a:lnTo>
                    <a:pt x="40" y="82"/>
                  </a:lnTo>
                  <a:lnTo>
                    <a:pt x="38" y="82"/>
                  </a:lnTo>
                  <a:lnTo>
                    <a:pt x="38" y="82"/>
                  </a:lnTo>
                  <a:lnTo>
                    <a:pt x="34" y="82"/>
                  </a:lnTo>
                  <a:lnTo>
                    <a:pt x="32" y="82"/>
                  </a:lnTo>
                  <a:lnTo>
                    <a:pt x="32" y="84"/>
                  </a:lnTo>
                  <a:lnTo>
                    <a:pt x="30" y="84"/>
                  </a:lnTo>
                  <a:lnTo>
                    <a:pt x="28" y="84"/>
                  </a:lnTo>
                  <a:lnTo>
                    <a:pt x="26" y="8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8" name="Freeform 52"/>
            <p:cNvSpPr/>
            <p:nvPr/>
          </p:nvSpPr>
          <p:spPr>
            <a:xfrm>
              <a:off x="1246" y="2242"/>
              <a:ext cx="224" cy="110"/>
            </a:xfrm>
            <a:custGeom>
              <a:avLst/>
              <a:gdLst>
                <a:gd name="txL" fmla="*/ 0 w 224"/>
                <a:gd name="txT" fmla="*/ 0 h 110"/>
                <a:gd name="txR" fmla="*/ 224 w 224"/>
                <a:gd name="txB" fmla="*/ 110 h 110"/>
              </a:gdLst>
              <a:ahLst/>
              <a:cxnLst>
                <a:cxn ang="0">
                  <a:pos x="194" y="34"/>
                </a:cxn>
                <a:cxn ang="0">
                  <a:pos x="204" y="40"/>
                </a:cxn>
                <a:cxn ang="0">
                  <a:pos x="216" y="58"/>
                </a:cxn>
                <a:cxn ang="0">
                  <a:pos x="224" y="80"/>
                </a:cxn>
                <a:cxn ang="0">
                  <a:pos x="220" y="82"/>
                </a:cxn>
                <a:cxn ang="0">
                  <a:pos x="208" y="80"/>
                </a:cxn>
                <a:cxn ang="0">
                  <a:pos x="194" y="82"/>
                </a:cxn>
                <a:cxn ang="0">
                  <a:pos x="182" y="88"/>
                </a:cxn>
                <a:cxn ang="0">
                  <a:pos x="174" y="92"/>
                </a:cxn>
                <a:cxn ang="0">
                  <a:pos x="168" y="92"/>
                </a:cxn>
                <a:cxn ang="0">
                  <a:pos x="162" y="98"/>
                </a:cxn>
                <a:cxn ang="0">
                  <a:pos x="152" y="102"/>
                </a:cxn>
                <a:cxn ang="0">
                  <a:pos x="136" y="102"/>
                </a:cxn>
                <a:cxn ang="0">
                  <a:pos x="128" y="98"/>
                </a:cxn>
                <a:cxn ang="0">
                  <a:pos x="124" y="102"/>
                </a:cxn>
                <a:cxn ang="0">
                  <a:pos x="118" y="110"/>
                </a:cxn>
                <a:cxn ang="0">
                  <a:pos x="114" y="110"/>
                </a:cxn>
                <a:cxn ang="0">
                  <a:pos x="114" y="106"/>
                </a:cxn>
                <a:cxn ang="0">
                  <a:pos x="116" y="104"/>
                </a:cxn>
                <a:cxn ang="0">
                  <a:pos x="116" y="100"/>
                </a:cxn>
                <a:cxn ang="0">
                  <a:pos x="98" y="104"/>
                </a:cxn>
                <a:cxn ang="0">
                  <a:pos x="92" y="106"/>
                </a:cxn>
                <a:cxn ang="0">
                  <a:pos x="82" y="108"/>
                </a:cxn>
                <a:cxn ang="0">
                  <a:pos x="70" y="104"/>
                </a:cxn>
                <a:cxn ang="0">
                  <a:pos x="58" y="104"/>
                </a:cxn>
                <a:cxn ang="0">
                  <a:pos x="52" y="110"/>
                </a:cxn>
                <a:cxn ang="0">
                  <a:pos x="46" y="110"/>
                </a:cxn>
                <a:cxn ang="0">
                  <a:pos x="34" y="106"/>
                </a:cxn>
                <a:cxn ang="0">
                  <a:pos x="26" y="102"/>
                </a:cxn>
                <a:cxn ang="0">
                  <a:pos x="14" y="94"/>
                </a:cxn>
                <a:cxn ang="0">
                  <a:pos x="12" y="86"/>
                </a:cxn>
                <a:cxn ang="0">
                  <a:pos x="8" y="76"/>
                </a:cxn>
                <a:cxn ang="0">
                  <a:pos x="2" y="66"/>
                </a:cxn>
                <a:cxn ang="0">
                  <a:pos x="0" y="54"/>
                </a:cxn>
                <a:cxn ang="0">
                  <a:pos x="4" y="50"/>
                </a:cxn>
                <a:cxn ang="0">
                  <a:pos x="14" y="44"/>
                </a:cxn>
                <a:cxn ang="0">
                  <a:pos x="20" y="46"/>
                </a:cxn>
                <a:cxn ang="0">
                  <a:pos x="30" y="44"/>
                </a:cxn>
                <a:cxn ang="0">
                  <a:pos x="38" y="40"/>
                </a:cxn>
                <a:cxn ang="0">
                  <a:pos x="50" y="40"/>
                </a:cxn>
                <a:cxn ang="0">
                  <a:pos x="40" y="36"/>
                </a:cxn>
                <a:cxn ang="0">
                  <a:pos x="38" y="32"/>
                </a:cxn>
                <a:cxn ang="0">
                  <a:pos x="42" y="20"/>
                </a:cxn>
                <a:cxn ang="0">
                  <a:pos x="52" y="16"/>
                </a:cxn>
                <a:cxn ang="0">
                  <a:pos x="62" y="16"/>
                </a:cxn>
                <a:cxn ang="0">
                  <a:pos x="72" y="14"/>
                </a:cxn>
                <a:cxn ang="0">
                  <a:pos x="86" y="4"/>
                </a:cxn>
                <a:cxn ang="0">
                  <a:pos x="88" y="2"/>
                </a:cxn>
                <a:cxn ang="0">
                  <a:pos x="98" y="0"/>
                </a:cxn>
                <a:cxn ang="0">
                  <a:pos x="112" y="4"/>
                </a:cxn>
                <a:cxn ang="0">
                  <a:pos x="122" y="12"/>
                </a:cxn>
                <a:cxn ang="0">
                  <a:pos x="132" y="14"/>
                </a:cxn>
                <a:cxn ang="0">
                  <a:pos x="140" y="12"/>
                </a:cxn>
                <a:cxn ang="0">
                  <a:pos x="152" y="12"/>
                </a:cxn>
                <a:cxn ang="0">
                  <a:pos x="158" y="16"/>
                </a:cxn>
                <a:cxn ang="0">
                  <a:pos x="170" y="24"/>
                </a:cxn>
                <a:cxn ang="0">
                  <a:pos x="182" y="28"/>
                </a:cxn>
              </a:cxnLst>
              <a:rect l="txL" t="txT" r="txR" b="txB"/>
              <a:pathLst>
                <a:path w="224" h="110">
                  <a:moveTo>
                    <a:pt x="188" y="30"/>
                  </a:moveTo>
                  <a:lnTo>
                    <a:pt x="192" y="32"/>
                  </a:lnTo>
                  <a:lnTo>
                    <a:pt x="194" y="34"/>
                  </a:lnTo>
                  <a:lnTo>
                    <a:pt x="198" y="36"/>
                  </a:lnTo>
                  <a:lnTo>
                    <a:pt x="202" y="38"/>
                  </a:lnTo>
                  <a:lnTo>
                    <a:pt x="204" y="40"/>
                  </a:lnTo>
                  <a:lnTo>
                    <a:pt x="204" y="40"/>
                  </a:lnTo>
                  <a:lnTo>
                    <a:pt x="210" y="46"/>
                  </a:lnTo>
                  <a:lnTo>
                    <a:pt x="216" y="58"/>
                  </a:lnTo>
                  <a:lnTo>
                    <a:pt x="220" y="70"/>
                  </a:lnTo>
                  <a:lnTo>
                    <a:pt x="224" y="78"/>
                  </a:lnTo>
                  <a:lnTo>
                    <a:pt x="224" y="80"/>
                  </a:lnTo>
                  <a:lnTo>
                    <a:pt x="222" y="82"/>
                  </a:lnTo>
                  <a:lnTo>
                    <a:pt x="222" y="82"/>
                  </a:lnTo>
                  <a:lnTo>
                    <a:pt x="220"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62" y="98"/>
                  </a:lnTo>
                  <a:lnTo>
                    <a:pt x="158" y="100"/>
                  </a:lnTo>
                  <a:lnTo>
                    <a:pt x="152" y="102"/>
                  </a:lnTo>
                  <a:lnTo>
                    <a:pt x="146" y="102"/>
                  </a:lnTo>
                  <a:lnTo>
                    <a:pt x="140" y="102"/>
                  </a:lnTo>
                  <a:lnTo>
                    <a:pt x="136" y="102"/>
                  </a:lnTo>
                  <a:lnTo>
                    <a:pt x="132" y="100"/>
                  </a:lnTo>
                  <a:lnTo>
                    <a:pt x="132" y="100"/>
                  </a:lnTo>
                  <a:lnTo>
                    <a:pt x="128" y="98"/>
                  </a:lnTo>
                  <a:lnTo>
                    <a:pt x="126" y="98"/>
                  </a:lnTo>
                  <a:lnTo>
                    <a:pt x="124" y="100"/>
                  </a:lnTo>
                  <a:lnTo>
                    <a:pt x="124" y="102"/>
                  </a:lnTo>
                  <a:lnTo>
                    <a:pt x="124" y="102"/>
                  </a:lnTo>
                  <a:lnTo>
                    <a:pt x="120" y="108"/>
                  </a:lnTo>
                  <a:lnTo>
                    <a:pt x="118" y="110"/>
                  </a:lnTo>
                  <a:lnTo>
                    <a:pt x="116" y="110"/>
                  </a:lnTo>
                  <a:lnTo>
                    <a:pt x="114" y="110"/>
                  </a:lnTo>
                  <a:lnTo>
                    <a:pt x="114" y="110"/>
                  </a:lnTo>
                  <a:lnTo>
                    <a:pt x="112" y="108"/>
                  </a:lnTo>
                  <a:lnTo>
                    <a:pt x="112" y="108"/>
                  </a:lnTo>
                  <a:lnTo>
                    <a:pt x="114" y="106"/>
                  </a:lnTo>
                  <a:lnTo>
                    <a:pt x="114" y="106"/>
                  </a:lnTo>
                  <a:lnTo>
                    <a:pt x="116" y="104"/>
                  </a:lnTo>
                  <a:lnTo>
                    <a:pt x="116" y="104"/>
                  </a:lnTo>
                  <a:lnTo>
                    <a:pt x="116" y="102"/>
                  </a:lnTo>
                  <a:lnTo>
                    <a:pt x="116" y="100"/>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4" y="44"/>
                  </a:lnTo>
                  <a:lnTo>
                    <a:pt x="18" y="44"/>
                  </a:lnTo>
                  <a:lnTo>
                    <a:pt x="20" y="46"/>
                  </a:lnTo>
                  <a:lnTo>
                    <a:pt x="26" y="46"/>
                  </a:lnTo>
                  <a:lnTo>
                    <a:pt x="30" y="44"/>
                  </a:lnTo>
                  <a:lnTo>
                    <a:pt x="30" y="44"/>
                  </a:lnTo>
                  <a:lnTo>
                    <a:pt x="32" y="42"/>
                  </a:lnTo>
                  <a:lnTo>
                    <a:pt x="36" y="40"/>
                  </a:lnTo>
                  <a:lnTo>
                    <a:pt x="38" y="40"/>
                  </a:lnTo>
                  <a:lnTo>
                    <a:pt x="42" y="40"/>
                  </a:lnTo>
                  <a:lnTo>
                    <a:pt x="50" y="40"/>
                  </a:lnTo>
                  <a:lnTo>
                    <a:pt x="50" y="40"/>
                  </a:lnTo>
                  <a:lnTo>
                    <a:pt x="46" y="38"/>
                  </a:lnTo>
                  <a:lnTo>
                    <a:pt x="42" y="38"/>
                  </a:lnTo>
                  <a:lnTo>
                    <a:pt x="40" y="36"/>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6" y="4"/>
                  </a:lnTo>
                  <a:lnTo>
                    <a:pt x="88" y="4"/>
                  </a:lnTo>
                  <a:lnTo>
                    <a:pt x="88" y="2"/>
                  </a:lnTo>
                  <a:lnTo>
                    <a:pt x="90" y="0"/>
                  </a:lnTo>
                  <a:lnTo>
                    <a:pt x="94" y="0"/>
                  </a:lnTo>
                  <a:lnTo>
                    <a:pt x="98" y="0"/>
                  </a:lnTo>
                  <a:lnTo>
                    <a:pt x="104" y="2"/>
                  </a:lnTo>
                  <a:lnTo>
                    <a:pt x="112" y="4"/>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58" y="16"/>
                  </a:lnTo>
                  <a:lnTo>
                    <a:pt x="162" y="18"/>
                  </a:lnTo>
                  <a:lnTo>
                    <a:pt x="166" y="22"/>
                  </a:lnTo>
                  <a:lnTo>
                    <a:pt x="170" y="24"/>
                  </a:lnTo>
                  <a:lnTo>
                    <a:pt x="180" y="26"/>
                  </a:lnTo>
                  <a:lnTo>
                    <a:pt x="180" y="26"/>
                  </a:lnTo>
                  <a:lnTo>
                    <a:pt x="182" y="28"/>
                  </a:lnTo>
                  <a:lnTo>
                    <a:pt x="186" y="28"/>
                  </a:lnTo>
                  <a:lnTo>
                    <a:pt x="188" y="3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69" name="Freeform 53"/>
            <p:cNvSpPr/>
            <p:nvPr/>
          </p:nvSpPr>
          <p:spPr>
            <a:xfrm>
              <a:off x="1174" y="2172"/>
              <a:ext cx="110" cy="90"/>
            </a:xfrm>
            <a:custGeom>
              <a:avLst/>
              <a:gdLst>
                <a:gd name="txL" fmla="*/ 0 w 110"/>
                <a:gd name="txT" fmla="*/ 0 h 90"/>
                <a:gd name="txR" fmla="*/ 110 w 110"/>
                <a:gd name="txB" fmla="*/ 90 h 90"/>
              </a:gdLst>
              <a:ahLst/>
              <a:cxnLst>
                <a:cxn ang="0">
                  <a:pos x="28" y="74"/>
                </a:cxn>
                <a:cxn ang="0">
                  <a:pos x="30" y="60"/>
                </a:cxn>
                <a:cxn ang="0">
                  <a:pos x="32" y="58"/>
                </a:cxn>
                <a:cxn ang="0">
                  <a:pos x="32" y="54"/>
                </a:cxn>
                <a:cxn ang="0">
                  <a:pos x="30" y="50"/>
                </a:cxn>
                <a:cxn ang="0">
                  <a:pos x="26" y="44"/>
                </a:cxn>
                <a:cxn ang="0">
                  <a:pos x="22" y="36"/>
                </a:cxn>
                <a:cxn ang="0">
                  <a:pos x="18" y="24"/>
                </a:cxn>
                <a:cxn ang="0">
                  <a:pos x="14" y="22"/>
                </a:cxn>
                <a:cxn ang="0">
                  <a:pos x="4" y="12"/>
                </a:cxn>
                <a:cxn ang="0">
                  <a:pos x="4" y="6"/>
                </a:cxn>
                <a:cxn ang="0">
                  <a:pos x="0" y="0"/>
                </a:cxn>
                <a:cxn ang="0">
                  <a:pos x="2" y="0"/>
                </a:cxn>
                <a:cxn ang="0">
                  <a:pos x="10" y="0"/>
                </a:cxn>
                <a:cxn ang="0">
                  <a:pos x="18" y="4"/>
                </a:cxn>
                <a:cxn ang="0">
                  <a:pos x="24" y="10"/>
                </a:cxn>
                <a:cxn ang="0">
                  <a:pos x="32" y="16"/>
                </a:cxn>
                <a:cxn ang="0">
                  <a:pos x="44" y="18"/>
                </a:cxn>
                <a:cxn ang="0">
                  <a:pos x="58" y="12"/>
                </a:cxn>
                <a:cxn ang="0">
                  <a:pos x="84" y="18"/>
                </a:cxn>
                <a:cxn ang="0">
                  <a:pos x="100" y="24"/>
                </a:cxn>
                <a:cxn ang="0">
                  <a:pos x="104" y="26"/>
                </a:cxn>
                <a:cxn ang="0">
                  <a:pos x="110" y="30"/>
                </a:cxn>
                <a:cxn ang="0">
                  <a:pos x="110" y="34"/>
                </a:cxn>
                <a:cxn ang="0">
                  <a:pos x="108" y="42"/>
                </a:cxn>
                <a:cxn ang="0">
                  <a:pos x="106" y="46"/>
                </a:cxn>
                <a:cxn ang="0">
                  <a:pos x="104" y="52"/>
                </a:cxn>
                <a:cxn ang="0">
                  <a:pos x="100" y="56"/>
                </a:cxn>
                <a:cxn ang="0">
                  <a:pos x="98" y="58"/>
                </a:cxn>
                <a:cxn ang="0">
                  <a:pos x="94" y="66"/>
                </a:cxn>
                <a:cxn ang="0">
                  <a:pos x="94" y="68"/>
                </a:cxn>
                <a:cxn ang="0">
                  <a:pos x="90" y="70"/>
                </a:cxn>
                <a:cxn ang="0">
                  <a:pos x="82" y="72"/>
                </a:cxn>
                <a:cxn ang="0">
                  <a:pos x="74" y="82"/>
                </a:cxn>
                <a:cxn ang="0">
                  <a:pos x="70" y="88"/>
                </a:cxn>
                <a:cxn ang="0">
                  <a:pos x="62" y="88"/>
                </a:cxn>
                <a:cxn ang="0">
                  <a:pos x="56" y="88"/>
                </a:cxn>
                <a:cxn ang="0">
                  <a:pos x="36" y="90"/>
                </a:cxn>
              </a:cxnLst>
              <a:rect l="txL" t="txT" r="txR" b="txB"/>
              <a:pathLst>
                <a:path w="110" h="90">
                  <a:moveTo>
                    <a:pt x="36" y="90"/>
                  </a:moveTo>
                  <a:lnTo>
                    <a:pt x="28" y="74"/>
                  </a:lnTo>
                  <a:lnTo>
                    <a:pt x="24" y="66"/>
                  </a:lnTo>
                  <a:lnTo>
                    <a:pt x="30" y="60"/>
                  </a:lnTo>
                  <a:lnTo>
                    <a:pt x="30" y="60"/>
                  </a:lnTo>
                  <a:lnTo>
                    <a:pt x="32" y="58"/>
                  </a:lnTo>
                  <a:lnTo>
                    <a:pt x="32" y="56"/>
                  </a:lnTo>
                  <a:lnTo>
                    <a:pt x="32" y="54"/>
                  </a:lnTo>
                  <a:lnTo>
                    <a:pt x="30" y="50"/>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0" name="Freeform 54"/>
            <p:cNvSpPr/>
            <p:nvPr/>
          </p:nvSpPr>
          <p:spPr>
            <a:xfrm>
              <a:off x="1162" y="2258"/>
              <a:ext cx="84" cy="84"/>
            </a:xfrm>
            <a:custGeom>
              <a:avLst/>
              <a:gdLst>
                <a:gd name="txL" fmla="*/ 0 w 84"/>
                <a:gd name="txT" fmla="*/ 0 h 84"/>
                <a:gd name="txR" fmla="*/ 84 w 84"/>
                <a:gd name="txB" fmla="*/ 84 h 84"/>
              </a:gdLst>
              <a:ahLst/>
              <a:cxnLst>
                <a:cxn ang="0">
                  <a:pos x="84" y="2"/>
                </a:cxn>
                <a:cxn ang="0">
                  <a:pos x="72" y="4"/>
                </a:cxn>
                <a:cxn ang="0">
                  <a:pos x="72" y="4"/>
                </a:cxn>
                <a:cxn ang="0">
                  <a:pos x="70" y="4"/>
                </a:cxn>
                <a:cxn ang="0">
                  <a:pos x="68" y="2"/>
                </a:cxn>
                <a:cxn ang="0">
                  <a:pos x="66" y="0"/>
                </a:cxn>
                <a:cxn ang="0">
                  <a:pos x="48" y="4"/>
                </a:cxn>
                <a:cxn ang="0">
                  <a:pos x="34" y="6"/>
                </a:cxn>
                <a:cxn ang="0">
                  <a:pos x="20" y="8"/>
                </a:cxn>
                <a:cxn ang="0">
                  <a:pos x="20" y="10"/>
                </a:cxn>
                <a:cxn ang="0">
                  <a:pos x="18" y="12"/>
                </a:cxn>
                <a:cxn ang="0">
                  <a:pos x="18" y="16"/>
                </a:cxn>
                <a:cxn ang="0">
                  <a:pos x="18" y="16"/>
                </a:cxn>
                <a:cxn ang="0">
                  <a:pos x="16" y="18"/>
                </a:cxn>
                <a:cxn ang="0">
                  <a:pos x="12" y="20"/>
                </a:cxn>
                <a:cxn ang="0">
                  <a:pos x="8" y="22"/>
                </a:cxn>
                <a:cxn ang="0">
                  <a:pos x="6" y="26"/>
                </a:cxn>
                <a:cxn ang="0">
                  <a:pos x="2" y="30"/>
                </a:cxn>
                <a:cxn ang="0">
                  <a:pos x="0" y="36"/>
                </a:cxn>
                <a:cxn ang="0">
                  <a:pos x="0" y="36"/>
                </a:cxn>
                <a:cxn ang="0">
                  <a:pos x="0" y="38"/>
                </a:cxn>
                <a:cxn ang="0">
                  <a:pos x="0" y="40"/>
                </a:cxn>
                <a:cxn ang="0">
                  <a:pos x="2" y="44"/>
                </a:cxn>
                <a:cxn ang="0">
                  <a:pos x="4" y="48"/>
                </a:cxn>
                <a:cxn ang="0">
                  <a:pos x="10" y="56"/>
                </a:cxn>
                <a:cxn ang="0">
                  <a:pos x="18" y="66"/>
                </a:cxn>
                <a:cxn ang="0">
                  <a:pos x="26" y="76"/>
                </a:cxn>
                <a:cxn ang="0">
                  <a:pos x="30" y="84"/>
                </a:cxn>
                <a:cxn ang="0">
                  <a:pos x="42" y="84"/>
                </a:cxn>
                <a:cxn ang="0">
                  <a:pos x="44" y="66"/>
                </a:cxn>
                <a:cxn ang="0">
                  <a:pos x="46" y="66"/>
                </a:cxn>
                <a:cxn ang="0">
                  <a:pos x="48" y="64"/>
                </a:cxn>
                <a:cxn ang="0">
                  <a:pos x="50" y="62"/>
                </a:cxn>
                <a:cxn ang="0">
                  <a:pos x="54" y="56"/>
                </a:cxn>
                <a:cxn ang="0">
                  <a:pos x="60" y="48"/>
                </a:cxn>
                <a:cxn ang="0">
                  <a:pos x="58" y="48"/>
                </a:cxn>
                <a:cxn ang="0">
                  <a:pos x="58" y="46"/>
                </a:cxn>
                <a:cxn ang="0">
                  <a:pos x="58" y="42"/>
                </a:cxn>
                <a:cxn ang="0">
                  <a:pos x="58" y="38"/>
                </a:cxn>
                <a:cxn ang="0">
                  <a:pos x="60" y="32"/>
                </a:cxn>
                <a:cxn ang="0">
                  <a:pos x="64" y="26"/>
                </a:cxn>
                <a:cxn ang="0">
                  <a:pos x="64" y="24"/>
                </a:cxn>
                <a:cxn ang="0">
                  <a:pos x="64" y="22"/>
                </a:cxn>
                <a:cxn ang="0">
                  <a:pos x="68" y="20"/>
                </a:cxn>
                <a:cxn ang="0">
                  <a:pos x="70" y="18"/>
                </a:cxn>
                <a:cxn ang="0">
                  <a:pos x="74" y="16"/>
                </a:cxn>
                <a:cxn ang="0">
                  <a:pos x="78" y="16"/>
                </a:cxn>
                <a:cxn ang="0">
                  <a:pos x="84" y="18"/>
                </a:cxn>
                <a:cxn ang="0">
                  <a:pos x="84" y="2"/>
                </a:cxn>
              </a:cxnLst>
              <a:rect l="txL" t="txT" r="txR" b="txB"/>
              <a:pathLst>
                <a:path w="84" h="84">
                  <a:moveTo>
                    <a:pt x="84" y="2"/>
                  </a:moveTo>
                  <a:lnTo>
                    <a:pt x="72" y="4"/>
                  </a:lnTo>
                  <a:lnTo>
                    <a:pt x="72" y="4"/>
                  </a:lnTo>
                  <a:lnTo>
                    <a:pt x="70" y="4"/>
                  </a:lnTo>
                  <a:lnTo>
                    <a:pt x="68" y="2"/>
                  </a:lnTo>
                  <a:lnTo>
                    <a:pt x="66" y="0"/>
                  </a:lnTo>
                  <a:lnTo>
                    <a:pt x="48" y="4"/>
                  </a:lnTo>
                  <a:lnTo>
                    <a:pt x="34" y="6"/>
                  </a:lnTo>
                  <a:lnTo>
                    <a:pt x="20" y="8"/>
                  </a:lnTo>
                  <a:lnTo>
                    <a:pt x="20" y="10"/>
                  </a:lnTo>
                  <a:lnTo>
                    <a:pt x="18" y="12"/>
                  </a:lnTo>
                  <a:lnTo>
                    <a:pt x="18" y="16"/>
                  </a:lnTo>
                  <a:lnTo>
                    <a:pt x="18" y="16"/>
                  </a:lnTo>
                  <a:lnTo>
                    <a:pt x="16" y="18"/>
                  </a:lnTo>
                  <a:lnTo>
                    <a:pt x="12" y="20"/>
                  </a:lnTo>
                  <a:lnTo>
                    <a:pt x="8" y="22"/>
                  </a:lnTo>
                  <a:lnTo>
                    <a:pt x="6" y="26"/>
                  </a:lnTo>
                  <a:lnTo>
                    <a:pt x="2" y="30"/>
                  </a:lnTo>
                  <a:lnTo>
                    <a:pt x="0" y="36"/>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1" name="Freeform 55"/>
            <p:cNvSpPr/>
            <p:nvPr/>
          </p:nvSpPr>
          <p:spPr>
            <a:xfrm>
              <a:off x="1154" y="2230"/>
              <a:ext cx="28" cy="64"/>
            </a:xfrm>
            <a:custGeom>
              <a:avLst/>
              <a:gdLst>
                <a:gd name="txL" fmla="*/ 0 w 28"/>
                <a:gd name="txT" fmla="*/ 0 h 64"/>
                <a:gd name="txR" fmla="*/ 28 w 28"/>
                <a:gd name="txB" fmla="*/ 64 h 64"/>
              </a:gdLst>
              <a:ahLst/>
              <a:cxnLst>
                <a:cxn ang="0">
                  <a:pos x="0" y="20"/>
                </a:cxn>
                <a:cxn ang="0">
                  <a:pos x="8" y="28"/>
                </a:cxn>
                <a:cxn ang="0">
                  <a:pos x="10" y="28"/>
                </a:cxn>
                <a:cxn ang="0">
                  <a:pos x="10" y="32"/>
                </a:cxn>
                <a:cxn ang="0">
                  <a:pos x="12" y="36"/>
                </a:cxn>
                <a:cxn ang="0">
                  <a:pos x="12" y="40"/>
                </a:cxn>
                <a:cxn ang="0">
                  <a:pos x="10" y="40"/>
                </a:cxn>
                <a:cxn ang="0">
                  <a:pos x="10" y="40"/>
                </a:cxn>
                <a:cxn ang="0">
                  <a:pos x="10" y="44"/>
                </a:cxn>
                <a:cxn ang="0">
                  <a:pos x="8" y="48"/>
                </a:cxn>
                <a:cxn ang="0">
                  <a:pos x="8" y="54"/>
                </a:cxn>
                <a:cxn ang="0">
                  <a:pos x="8" y="54"/>
                </a:cxn>
                <a:cxn ang="0">
                  <a:pos x="8" y="58"/>
                </a:cxn>
                <a:cxn ang="0">
                  <a:pos x="8" y="60"/>
                </a:cxn>
                <a:cxn ang="0">
                  <a:pos x="8" y="64"/>
                </a:cxn>
                <a:cxn ang="0">
                  <a:pos x="8" y="62"/>
                </a:cxn>
                <a:cxn ang="0">
                  <a:pos x="8" y="60"/>
                </a:cxn>
                <a:cxn ang="0">
                  <a:pos x="10" y="58"/>
                </a:cxn>
                <a:cxn ang="0">
                  <a:pos x="14" y="54"/>
                </a:cxn>
                <a:cxn ang="0">
                  <a:pos x="18" y="50"/>
                </a:cxn>
                <a:cxn ang="0">
                  <a:pos x="26" y="44"/>
                </a:cxn>
                <a:cxn ang="0">
                  <a:pos x="26" y="42"/>
                </a:cxn>
                <a:cxn ang="0">
                  <a:pos x="26" y="40"/>
                </a:cxn>
                <a:cxn ang="0">
                  <a:pos x="28" y="38"/>
                </a:cxn>
                <a:cxn ang="0">
                  <a:pos x="28" y="36"/>
                </a:cxn>
                <a:cxn ang="0">
                  <a:pos x="28" y="36"/>
                </a:cxn>
                <a:cxn ang="0">
                  <a:pos x="26" y="34"/>
                </a:cxn>
                <a:cxn ang="0">
                  <a:pos x="26" y="32"/>
                </a:cxn>
                <a:cxn ang="0">
                  <a:pos x="26" y="28"/>
                </a:cxn>
                <a:cxn ang="0">
                  <a:pos x="26" y="24"/>
                </a:cxn>
                <a:cxn ang="0">
                  <a:pos x="26" y="22"/>
                </a:cxn>
                <a:cxn ang="0">
                  <a:pos x="26" y="18"/>
                </a:cxn>
                <a:cxn ang="0">
                  <a:pos x="24" y="14"/>
                </a:cxn>
                <a:cxn ang="0">
                  <a:pos x="22" y="8"/>
                </a:cxn>
                <a:cxn ang="0">
                  <a:pos x="20" y="4"/>
                </a:cxn>
                <a:cxn ang="0">
                  <a:pos x="20" y="4"/>
                </a:cxn>
                <a:cxn ang="0">
                  <a:pos x="18" y="2"/>
                </a:cxn>
                <a:cxn ang="0">
                  <a:pos x="16" y="0"/>
                </a:cxn>
                <a:cxn ang="0">
                  <a:pos x="12" y="0"/>
                </a:cxn>
                <a:cxn ang="0">
                  <a:pos x="8" y="0"/>
                </a:cxn>
                <a:cxn ang="0">
                  <a:pos x="8" y="0"/>
                </a:cxn>
                <a:cxn ang="0">
                  <a:pos x="6" y="2"/>
                </a:cxn>
                <a:cxn ang="0">
                  <a:pos x="6" y="2"/>
                </a:cxn>
                <a:cxn ang="0">
                  <a:pos x="0" y="20"/>
                </a:cxn>
              </a:cxnLst>
              <a:rect l="txL" t="txT" r="txR" b="txB"/>
              <a:pathLst>
                <a:path w="28" h="64">
                  <a:moveTo>
                    <a:pt x="0" y="20"/>
                  </a:moveTo>
                  <a:lnTo>
                    <a:pt x="8" y="28"/>
                  </a:lnTo>
                  <a:lnTo>
                    <a:pt x="10" y="28"/>
                  </a:lnTo>
                  <a:lnTo>
                    <a:pt x="10" y="32"/>
                  </a:lnTo>
                  <a:lnTo>
                    <a:pt x="12" y="36"/>
                  </a:lnTo>
                  <a:lnTo>
                    <a:pt x="12" y="40"/>
                  </a:lnTo>
                  <a:lnTo>
                    <a:pt x="10" y="40"/>
                  </a:lnTo>
                  <a:lnTo>
                    <a:pt x="10" y="40"/>
                  </a:lnTo>
                  <a:lnTo>
                    <a:pt x="10" y="44"/>
                  </a:lnTo>
                  <a:lnTo>
                    <a:pt x="8" y="48"/>
                  </a:lnTo>
                  <a:lnTo>
                    <a:pt x="8" y="54"/>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8" y="36"/>
                  </a:lnTo>
                  <a:lnTo>
                    <a:pt x="26" y="34"/>
                  </a:lnTo>
                  <a:lnTo>
                    <a:pt x="26" y="32"/>
                  </a:lnTo>
                  <a:lnTo>
                    <a:pt x="26" y="28"/>
                  </a:lnTo>
                  <a:lnTo>
                    <a:pt x="26" y="24"/>
                  </a:lnTo>
                  <a:lnTo>
                    <a:pt x="26" y="22"/>
                  </a:lnTo>
                  <a:lnTo>
                    <a:pt x="26" y="18"/>
                  </a:lnTo>
                  <a:lnTo>
                    <a:pt x="24" y="14"/>
                  </a:lnTo>
                  <a:lnTo>
                    <a:pt x="22" y="8"/>
                  </a:lnTo>
                  <a:lnTo>
                    <a:pt x="20" y="4"/>
                  </a:lnTo>
                  <a:lnTo>
                    <a:pt x="20" y="4"/>
                  </a:lnTo>
                  <a:lnTo>
                    <a:pt x="18" y="2"/>
                  </a:lnTo>
                  <a:lnTo>
                    <a:pt x="16" y="0"/>
                  </a:lnTo>
                  <a:lnTo>
                    <a:pt x="12" y="0"/>
                  </a:lnTo>
                  <a:lnTo>
                    <a:pt x="8" y="0"/>
                  </a:lnTo>
                  <a:lnTo>
                    <a:pt x="8" y="0"/>
                  </a:lnTo>
                  <a:lnTo>
                    <a:pt x="6" y="2"/>
                  </a:lnTo>
                  <a:lnTo>
                    <a:pt x="6" y="2"/>
                  </a:lnTo>
                  <a:lnTo>
                    <a:pt x="0" y="2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2" name="Freeform 56"/>
            <p:cNvSpPr/>
            <p:nvPr/>
          </p:nvSpPr>
          <p:spPr>
            <a:xfrm>
              <a:off x="1068" y="2152"/>
              <a:ext cx="142" cy="114"/>
            </a:xfrm>
            <a:custGeom>
              <a:avLst/>
              <a:gdLst>
                <a:gd name="txL" fmla="*/ 0 w 142"/>
                <a:gd name="txT" fmla="*/ 0 h 114"/>
                <a:gd name="txR" fmla="*/ 142 w 142"/>
                <a:gd name="txB" fmla="*/ 114 h 114"/>
              </a:gdLst>
              <a:ahLst/>
              <a:cxnLst>
                <a:cxn ang="0">
                  <a:pos x="20" y="42"/>
                </a:cxn>
                <a:cxn ang="0">
                  <a:pos x="20" y="40"/>
                </a:cxn>
                <a:cxn ang="0">
                  <a:pos x="18" y="38"/>
                </a:cxn>
                <a:cxn ang="0">
                  <a:pos x="20" y="36"/>
                </a:cxn>
                <a:cxn ang="0">
                  <a:pos x="14" y="34"/>
                </a:cxn>
                <a:cxn ang="0">
                  <a:pos x="6" y="30"/>
                </a:cxn>
                <a:cxn ang="0">
                  <a:pos x="0" y="26"/>
                </a:cxn>
                <a:cxn ang="0">
                  <a:pos x="2" y="24"/>
                </a:cxn>
                <a:cxn ang="0">
                  <a:pos x="20" y="16"/>
                </a:cxn>
                <a:cxn ang="0">
                  <a:pos x="32" y="12"/>
                </a:cxn>
                <a:cxn ang="0">
                  <a:pos x="54" y="6"/>
                </a:cxn>
                <a:cxn ang="0">
                  <a:pos x="58" y="2"/>
                </a:cxn>
                <a:cxn ang="0">
                  <a:pos x="60" y="0"/>
                </a:cxn>
                <a:cxn ang="0">
                  <a:pos x="68" y="24"/>
                </a:cxn>
                <a:cxn ang="0">
                  <a:pos x="86" y="24"/>
                </a:cxn>
                <a:cxn ang="0">
                  <a:pos x="92" y="22"/>
                </a:cxn>
                <a:cxn ang="0">
                  <a:pos x="102" y="18"/>
                </a:cxn>
                <a:cxn ang="0">
                  <a:pos x="108" y="20"/>
                </a:cxn>
                <a:cxn ang="0">
                  <a:pos x="110" y="26"/>
                </a:cxn>
                <a:cxn ang="0">
                  <a:pos x="110" y="32"/>
                </a:cxn>
                <a:cxn ang="0">
                  <a:pos x="120" y="42"/>
                </a:cxn>
                <a:cxn ang="0">
                  <a:pos x="124" y="44"/>
                </a:cxn>
                <a:cxn ang="0">
                  <a:pos x="128" y="56"/>
                </a:cxn>
                <a:cxn ang="0">
                  <a:pos x="132" y="64"/>
                </a:cxn>
                <a:cxn ang="0">
                  <a:pos x="136" y="70"/>
                </a:cxn>
                <a:cxn ang="0">
                  <a:pos x="138" y="74"/>
                </a:cxn>
                <a:cxn ang="0">
                  <a:pos x="138" y="78"/>
                </a:cxn>
                <a:cxn ang="0">
                  <a:pos x="136" y="80"/>
                </a:cxn>
                <a:cxn ang="0">
                  <a:pos x="134" y="94"/>
                </a:cxn>
                <a:cxn ang="0">
                  <a:pos x="128" y="112"/>
                </a:cxn>
                <a:cxn ang="0">
                  <a:pos x="112" y="110"/>
                </a:cxn>
                <a:cxn ang="0">
                  <a:pos x="112" y="104"/>
                </a:cxn>
                <a:cxn ang="0">
                  <a:pos x="112" y="102"/>
                </a:cxn>
                <a:cxn ang="0">
                  <a:pos x="110" y="92"/>
                </a:cxn>
                <a:cxn ang="0">
                  <a:pos x="108" y="86"/>
                </a:cxn>
                <a:cxn ang="0">
                  <a:pos x="106" y="82"/>
                </a:cxn>
                <a:cxn ang="0">
                  <a:pos x="98" y="78"/>
                </a:cxn>
                <a:cxn ang="0">
                  <a:pos x="94" y="80"/>
                </a:cxn>
                <a:cxn ang="0">
                  <a:pos x="92" y="80"/>
                </a:cxn>
                <a:cxn ang="0">
                  <a:pos x="64" y="76"/>
                </a:cxn>
                <a:cxn ang="0">
                  <a:pos x="58" y="74"/>
                </a:cxn>
                <a:cxn ang="0">
                  <a:pos x="52" y="70"/>
                </a:cxn>
                <a:cxn ang="0">
                  <a:pos x="46" y="60"/>
                </a:cxn>
                <a:cxn ang="0">
                  <a:pos x="38" y="60"/>
                </a:cxn>
              </a:cxnLst>
              <a:rect l="txL" t="txT" r="txR" b="txB"/>
              <a:pathLst>
                <a:path w="142" h="114">
                  <a:moveTo>
                    <a:pt x="26" y="52"/>
                  </a:moveTo>
                  <a:lnTo>
                    <a:pt x="20" y="42"/>
                  </a:lnTo>
                  <a:lnTo>
                    <a:pt x="20" y="40"/>
                  </a:lnTo>
                  <a:lnTo>
                    <a:pt x="20" y="40"/>
                  </a:lnTo>
                  <a:lnTo>
                    <a:pt x="18" y="38"/>
                  </a:lnTo>
                  <a:lnTo>
                    <a:pt x="18" y="38"/>
                  </a:lnTo>
                  <a:lnTo>
                    <a:pt x="18" y="38"/>
                  </a:lnTo>
                  <a:lnTo>
                    <a:pt x="20" y="36"/>
                  </a:lnTo>
                  <a:lnTo>
                    <a:pt x="18" y="34"/>
                  </a:lnTo>
                  <a:lnTo>
                    <a:pt x="14" y="34"/>
                  </a:lnTo>
                  <a:lnTo>
                    <a:pt x="10" y="32"/>
                  </a:lnTo>
                  <a:lnTo>
                    <a:pt x="6" y="30"/>
                  </a:lnTo>
                  <a:lnTo>
                    <a:pt x="2" y="28"/>
                  </a:lnTo>
                  <a:lnTo>
                    <a:pt x="0" y="26"/>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6" y="70"/>
                  </a:lnTo>
                  <a:lnTo>
                    <a:pt x="138" y="74"/>
                  </a:lnTo>
                  <a:lnTo>
                    <a:pt x="138" y="76"/>
                  </a:lnTo>
                  <a:lnTo>
                    <a:pt x="138" y="78"/>
                  </a:lnTo>
                  <a:lnTo>
                    <a:pt x="136" y="80"/>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102"/>
                  </a:lnTo>
                  <a:lnTo>
                    <a:pt x="112" y="98"/>
                  </a:lnTo>
                  <a:lnTo>
                    <a:pt x="110" y="92"/>
                  </a:lnTo>
                  <a:lnTo>
                    <a:pt x="110" y="88"/>
                  </a:lnTo>
                  <a:lnTo>
                    <a:pt x="108" y="86"/>
                  </a:lnTo>
                  <a:lnTo>
                    <a:pt x="106" y="82"/>
                  </a:lnTo>
                  <a:lnTo>
                    <a:pt x="106" y="82"/>
                  </a:lnTo>
                  <a:lnTo>
                    <a:pt x="102" y="78"/>
                  </a:lnTo>
                  <a:lnTo>
                    <a:pt x="98" y="78"/>
                  </a:lnTo>
                  <a:lnTo>
                    <a:pt x="96" y="78"/>
                  </a:lnTo>
                  <a:lnTo>
                    <a:pt x="94" y="80"/>
                  </a:lnTo>
                  <a:lnTo>
                    <a:pt x="92"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3" name="Freeform 57"/>
            <p:cNvSpPr/>
            <p:nvPr/>
          </p:nvSpPr>
          <p:spPr>
            <a:xfrm>
              <a:off x="1128" y="2118"/>
              <a:ext cx="76" cy="58"/>
            </a:xfrm>
            <a:custGeom>
              <a:avLst/>
              <a:gdLst>
                <a:gd name="txL" fmla="*/ 0 w 76"/>
                <a:gd name="txT" fmla="*/ 0 h 58"/>
                <a:gd name="txR" fmla="*/ 76 w 76"/>
                <a:gd name="txB" fmla="*/ 58 h 58"/>
              </a:gdLst>
              <a:ahLst/>
              <a:cxnLst>
                <a:cxn ang="0">
                  <a:pos x="40" y="18"/>
                </a:cxn>
                <a:cxn ang="0">
                  <a:pos x="34" y="20"/>
                </a:cxn>
                <a:cxn ang="0">
                  <a:pos x="28" y="22"/>
                </a:cxn>
                <a:cxn ang="0">
                  <a:pos x="26" y="22"/>
                </a:cxn>
                <a:cxn ang="0">
                  <a:pos x="12" y="22"/>
                </a:cxn>
                <a:cxn ang="0">
                  <a:pos x="10" y="20"/>
                </a:cxn>
                <a:cxn ang="0">
                  <a:pos x="6" y="16"/>
                </a:cxn>
                <a:cxn ang="0">
                  <a:pos x="4" y="18"/>
                </a:cxn>
                <a:cxn ang="0">
                  <a:pos x="0" y="24"/>
                </a:cxn>
                <a:cxn ang="0">
                  <a:pos x="0" y="32"/>
                </a:cxn>
                <a:cxn ang="0">
                  <a:pos x="0" y="34"/>
                </a:cxn>
                <a:cxn ang="0">
                  <a:pos x="2" y="42"/>
                </a:cxn>
                <a:cxn ang="0">
                  <a:pos x="4" y="52"/>
                </a:cxn>
                <a:cxn ang="0">
                  <a:pos x="8" y="58"/>
                </a:cxn>
                <a:cxn ang="0">
                  <a:pos x="26" y="58"/>
                </a:cxn>
                <a:cxn ang="0">
                  <a:pos x="32" y="56"/>
                </a:cxn>
                <a:cxn ang="0">
                  <a:pos x="38" y="54"/>
                </a:cxn>
                <a:cxn ang="0">
                  <a:pos x="46" y="52"/>
                </a:cxn>
                <a:cxn ang="0">
                  <a:pos x="52" y="54"/>
                </a:cxn>
                <a:cxn ang="0">
                  <a:pos x="56" y="54"/>
                </a:cxn>
                <a:cxn ang="0">
                  <a:pos x="58" y="52"/>
                </a:cxn>
                <a:cxn ang="0">
                  <a:pos x="62" y="48"/>
                </a:cxn>
                <a:cxn ang="0">
                  <a:pos x="68" y="42"/>
                </a:cxn>
                <a:cxn ang="0">
                  <a:pos x="72" y="30"/>
                </a:cxn>
                <a:cxn ang="0">
                  <a:pos x="72" y="24"/>
                </a:cxn>
                <a:cxn ang="0">
                  <a:pos x="74" y="16"/>
                </a:cxn>
                <a:cxn ang="0">
                  <a:pos x="76" y="10"/>
                </a:cxn>
                <a:cxn ang="0">
                  <a:pos x="70" y="0"/>
                </a:cxn>
                <a:cxn ang="0">
                  <a:pos x="66" y="2"/>
                </a:cxn>
                <a:cxn ang="0">
                  <a:pos x="56" y="2"/>
                </a:cxn>
                <a:cxn ang="0">
                  <a:pos x="54" y="4"/>
                </a:cxn>
                <a:cxn ang="0">
                  <a:pos x="46" y="8"/>
                </a:cxn>
                <a:cxn ang="0">
                  <a:pos x="46" y="12"/>
                </a:cxn>
                <a:cxn ang="0">
                  <a:pos x="44" y="16"/>
                </a:cxn>
                <a:cxn ang="0">
                  <a:pos x="42" y="18"/>
                </a:cxn>
              </a:cxnLst>
              <a:rect l="txL" t="txT" r="txR" b="txB"/>
              <a:pathLst>
                <a:path w="76" h="58">
                  <a:moveTo>
                    <a:pt x="42" y="18"/>
                  </a:moveTo>
                  <a:lnTo>
                    <a:pt x="40" y="18"/>
                  </a:lnTo>
                  <a:lnTo>
                    <a:pt x="36" y="18"/>
                  </a:lnTo>
                  <a:lnTo>
                    <a:pt x="34" y="20"/>
                  </a:lnTo>
                  <a:lnTo>
                    <a:pt x="30" y="22"/>
                  </a:lnTo>
                  <a:lnTo>
                    <a:pt x="28" y="22"/>
                  </a:lnTo>
                  <a:lnTo>
                    <a:pt x="28" y="22"/>
                  </a:lnTo>
                  <a:lnTo>
                    <a:pt x="26" y="22"/>
                  </a:lnTo>
                  <a:lnTo>
                    <a:pt x="20" y="24"/>
                  </a:lnTo>
                  <a:lnTo>
                    <a:pt x="12" y="22"/>
                  </a:lnTo>
                  <a:lnTo>
                    <a:pt x="12" y="22"/>
                  </a:lnTo>
                  <a:lnTo>
                    <a:pt x="10" y="20"/>
                  </a:lnTo>
                  <a:lnTo>
                    <a:pt x="8" y="18"/>
                  </a:lnTo>
                  <a:lnTo>
                    <a:pt x="6" y="16"/>
                  </a:lnTo>
                  <a:lnTo>
                    <a:pt x="6" y="18"/>
                  </a:lnTo>
                  <a:lnTo>
                    <a:pt x="4" y="18"/>
                  </a:lnTo>
                  <a:lnTo>
                    <a:pt x="2" y="20"/>
                  </a:lnTo>
                  <a:lnTo>
                    <a:pt x="0" y="24"/>
                  </a:lnTo>
                  <a:lnTo>
                    <a:pt x="0" y="28"/>
                  </a:lnTo>
                  <a:lnTo>
                    <a:pt x="0" y="32"/>
                  </a:lnTo>
                  <a:lnTo>
                    <a:pt x="0" y="34"/>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70" y="0"/>
                  </a:lnTo>
                  <a:lnTo>
                    <a:pt x="68" y="2"/>
                  </a:lnTo>
                  <a:lnTo>
                    <a:pt x="66" y="2"/>
                  </a:lnTo>
                  <a:lnTo>
                    <a:pt x="62" y="2"/>
                  </a:lnTo>
                  <a:lnTo>
                    <a:pt x="56"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4" name="Freeform 58"/>
            <p:cNvSpPr/>
            <p:nvPr/>
          </p:nvSpPr>
          <p:spPr>
            <a:xfrm>
              <a:off x="1070" y="2076"/>
              <a:ext cx="138" cy="66"/>
            </a:xfrm>
            <a:custGeom>
              <a:avLst/>
              <a:gdLst>
                <a:gd name="txL" fmla="*/ 0 w 138"/>
                <a:gd name="txT" fmla="*/ 0 h 66"/>
                <a:gd name="txR" fmla="*/ 138 w 138"/>
                <a:gd name="txB" fmla="*/ 66 h 66"/>
              </a:gdLst>
              <a:ahLst/>
              <a:cxnLst>
                <a:cxn ang="0">
                  <a:pos x="134" y="22"/>
                </a:cxn>
                <a:cxn ang="0">
                  <a:pos x="130" y="18"/>
                </a:cxn>
                <a:cxn ang="0">
                  <a:pos x="126" y="16"/>
                </a:cxn>
                <a:cxn ang="0">
                  <a:pos x="118" y="12"/>
                </a:cxn>
                <a:cxn ang="0">
                  <a:pos x="110" y="14"/>
                </a:cxn>
                <a:cxn ang="0">
                  <a:pos x="106" y="18"/>
                </a:cxn>
                <a:cxn ang="0">
                  <a:pos x="104" y="20"/>
                </a:cxn>
                <a:cxn ang="0">
                  <a:pos x="104" y="24"/>
                </a:cxn>
                <a:cxn ang="0">
                  <a:pos x="100" y="22"/>
                </a:cxn>
                <a:cxn ang="0">
                  <a:pos x="94" y="24"/>
                </a:cxn>
                <a:cxn ang="0">
                  <a:pos x="90" y="24"/>
                </a:cxn>
                <a:cxn ang="0">
                  <a:pos x="84" y="22"/>
                </a:cxn>
                <a:cxn ang="0">
                  <a:pos x="76" y="20"/>
                </a:cxn>
                <a:cxn ang="0">
                  <a:pos x="60" y="14"/>
                </a:cxn>
                <a:cxn ang="0">
                  <a:pos x="46" y="8"/>
                </a:cxn>
                <a:cxn ang="0">
                  <a:pos x="36" y="4"/>
                </a:cxn>
                <a:cxn ang="0">
                  <a:pos x="30" y="0"/>
                </a:cxn>
                <a:cxn ang="0">
                  <a:pos x="28" y="2"/>
                </a:cxn>
                <a:cxn ang="0">
                  <a:pos x="28" y="4"/>
                </a:cxn>
                <a:cxn ang="0">
                  <a:pos x="26" y="6"/>
                </a:cxn>
                <a:cxn ang="0">
                  <a:pos x="24" y="4"/>
                </a:cxn>
                <a:cxn ang="0">
                  <a:pos x="22" y="4"/>
                </a:cxn>
                <a:cxn ang="0">
                  <a:pos x="20" y="0"/>
                </a:cxn>
                <a:cxn ang="0">
                  <a:pos x="18" y="0"/>
                </a:cxn>
                <a:cxn ang="0">
                  <a:pos x="18" y="4"/>
                </a:cxn>
                <a:cxn ang="0">
                  <a:pos x="14" y="6"/>
                </a:cxn>
                <a:cxn ang="0">
                  <a:pos x="12" y="6"/>
                </a:cxn>
                <a:cxn ang="0">
                  <a:pos x="6" y="6"/>
                </a:cxn>
                <a:cxn ang="0">
                  <a:pos x="4" y="8"/>
                </a:cxn>
                <a:cxn ang="0">
                  <a:pos x="0" y="8"/>
                </a:cxn>
                <a:cxn ang="0">
                  <a:pos x="8" y="20"/>
                </a:cxn>
                <a:cxn ang="0">
                  <a:pos x="16" y="42"/>
                </a:cxn>
                <a:cxn ang="0">
                  <a:pos x="18" y="42"/>
                </a:cxn>
                <a:cxn ang="0">
                  <a:pos x="18" y="44"/>
                </a:cxn>
                <a:cxn ang="0">
                  <a:pos x="20" y="46"/>
                </a:cxn>
                <a:cxn ang="0">
                  <a:pos x="24" y="46"/>
                </a:cxn>
                <a:cxn ang="0">
                  <a:pos x="30" y="46"/>
                </a:cxn>
                <a:cxn ang="0">
                  <a:pos x="34" y="42"/>
                </a:cxn>
                <a:cxn ang="0">
                  <a:pos x="42" y="44"/>
                </a:cxn>
                <a:cxn ang="0">
                  <a:pos x="42" y="46"/>
                </a:cxn>
                <a:cxn ang="0">
                  <a:pos x="44" y="48"/>
                </a:cxn>
                <a:cxn ang="0">
                  <a:pos x="52" y="50"/>
                </a:cxn>
                <a:cxn ang="0">
                  <a:pos x="60" y="52"/>
                </a:cxn>
                <a:cxn ang="0">
                  <a:pos x="62" y="58"/>
                </a:cxn>
                <a:cxn ang="0">
                  <a:pos x="68" y="64"/>
                </a:cxn>
                <a:cxn ang="0">
                  <a:pos x="72" y="64"/>
                </a:cxn>
                <a:cxn ang="0">
                  <a:pos x="78" y="66"/>
                </a:cxn>
                <a:cxn ang="0">
                  <a:pos x="86" y="64"/>
                </a:cxn>
                <a:cxn ang="0">
                  <a:pos x="90" y="62"/>
                </a:cxn>
                <a:cxn ang="0">
                  <a:pos x="98" y="60"/>
                </a:cxn>
                <a:cxn ang="0">
                  <a:pos x="102" y="58"/>
                </a:cxn>
                <a:cxn ang="0">
                  <a:pos x="104" y="54"/>
                </a:cxn>
                <a:cxn ang="0">
                  <a:pos x="104" y="50"/>
                </a:cxn>
                <a:cxn ang="0">
                  <a:pos x="108" y="48"/>
                </a:cxn>
                <a:cxn ang="0">
                  <a:pos x="112" y="44"/>
                </a:cxn>
                <a:cxn ang="0">
                  <a:pos x="118" y="46"/>
                </a:cxn>
                <a:cxn ang="0">
                  <a:pos x="126" y="44"/>
                </a:cxn>
                <a:cxn ang="0">
                  <a:pos x="130" y="40"/>
                </a:cxn>
                <a:cxn ang="0">
                  <a:pos x="136" y="38"/>
                </a:cxn>
                <a:cxn ang="0">
                  <a:pos x="138" y="38"/>
                </a:cxn>
                <a:cxn ang="0">
                  <a:pos x="136" y="36"/>
                </a:cxn>
                <a:cxn ang="0">
                  <a:pos x="136" y="30"/>
                </a:cxn>
                <a:cxn ang="0">
                  <a:pos x="138" y="24"/>
                </a:cxn>
              </a:cxnLst>
              <a:rect l="txL" t="txT" r="txR" b="txB"/>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4"/>
                  </a:lnTo>
                  <a:lnTo>
                    <a:pt x="28" y="6"/>
                  </a:lnTo>
                  <a:lnTo>
                    <a:pt x="26" y="6"/>
                  </a:lnTo>
                  <a:lnTo>
                    <a:pt x="24" y="6"/>
                  </a:lnTo>
                  <a:lnTo>
                    <a:pt x="24" y="4"/>
                  </a:lnTo>
                  <a:lnTo>
                    <a:pt x="22" y="4"/>
                  </a:lnTo>
                  <a:lnTo>
                    <a:pt x="22" y="4"/>
                  </a:lnTo>
                  <a:lnTo>
                    <a:pt x="22" y="2"/>
                  </a:lnTo>
                  <a:lnTo>
                    <a:pt x="20" y="0"/>
                  </a:lnTo>
                  <a:lnTo>
                    <a:pt x="18" y="0"/>
                  </a:lnTo>
                  <a:lnTo>
                    <a:pt x="18" y="0"/>
                  </a:lnTo>
                  <a:lnTo>
                    <a:pt x="20" y="4"/>
                  </a:lnTo>
                  <a:lnTo>
                    <a:pt x="18" y="4"/>
                  </a:lnTo>
                  <a:lnTo>
                    <a:pt x="16" y="4"/>
                  </a:lnTo>
                  <a:lnTo>
                    <a:pt x="14" y="6"/>
                  </a:lnTo>
                  <a:lnTo>
                    <a:pt x="12" y="6"/>
                  </a:lnTo>
                  <a:lnTo>
                    <a:pt x="12" y="6"/>
                  </a:lnTo>
                  <a:lnTo>
                    <a:pt x="8" y="6"/>
                  </a:lnTo>
                  <a:lnTo>
                    <a:pt x="6" y="6"/>
                  </a:lnTo>
                  <a:lnTo>
                    <a:pt x="6" y="8"/>
                  </a:lnTo>
                  <a:lnTo>
                    <a:pt x="4" y="8"/>
                  </a:lnTo>
                  <a:lnTo>
                    <a:pt x="2" y="8"/>
                  </a:lnTo>
                  <a:lnTo>
                    <a:pt x="0" y="8"/>
                  </a:lnTo>
                  <a:lnTo>
                    <a:pt x="0" y="18"/>
                  </a:lnTo>
                  <a:lnTo>
                    <a:pt x="8" y="20"/>
                  </a:lnTo>
                  <a:lnTo>
                    <a:pt x="12" y="26"/>
                  </a:lnTo>
                  <a:lnTo>
                    <a:pt x="16" y="42"/>
                  </a:lnTo>
                  <a:lnTo>
                    <a:pt x="16" y="42"/>
                  </a:lnTo>
                  <a:lnTo>
                    <a:pt x="18" y="42"/>
                  </a:lnTo>
                  <a:lnTo>
                    <a:pt x="18" y="44"/>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8" y="38"/>
                  </a:lnTo>
                  <a:lnTo>
                    <a:pt x="138" y="38"/>
                  </a:lnTo>
                  <a:lnTo>
                    <a:pt x="136" y="36"/>
                  </a:lnTo>
                  <a:lnTo>
                    <a:pt x="136" y="34"/>
                  </a:lnTo>
                  <a:lnTo>
                    <a:pt x="136" y="30"/>
                  </a:lnTo>
                  <a:lnTo>
                    <a:pt x="138" y="26"/>
                  </a:lnTo>
                  <a:lnTo>
                    <a:pt x="138" y="2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5" name="Freeform 59"/>
            <p:cNvSpPr/>
            <p:nvPr/>
          </p:nvSpPr>
          <p:spPr>
            <a:xfrm>
              <a:off x="1086" y="1980"/>
              <a:ext cx="152" cy="122"/>
            </a:xfrm>
            <a:custGeom>
              <a:avLst/>
              <a:gdLst>
                <a:gd name="txL" fmla="*/ 0 w 152"/>
                <a:gd name="txT" fmla="*/ 0 h 122"/>
                <a:gd name="txR" fmla="*/ 152 w 152"/>
                <a:gd name="txB" fmla="*/ 122 h 122"/>
              </a:gdLst>
              <a:ahLst/>
              <a:cxnLst>
                <a:cxn ang="0">
                  <a:pos x="84" y="2"/>
                </a:cxn>
                <a:cxn ang="0">
                  <a:pos x="80" y="10"/>
                </a:cxn>
                <a:cxn ang="0">
                  <a:pos x="60" y="18"/>
                </a:cxn>
                <a:cxn ang="0">
                  <a:pos x="52" y="18"/>
                </a:cxn>
                <a:cxn ang="0">
                  <a:pos x="46" y="16"/>
                </a:cxn>
                <a:cxn ang="0">
                  <a:pos x="36" y="22"/>
                </a:cxn>
                <a:cxn ang="0">
                  <a:pos x="30" y="28"/>
                </a:cxn>
                <a:cxn ang="0">
                  <a:pos x="4" y="36"/>
                </a:cxn>
                <a:cxn ang="0">
                  <a:pos x="4" y="48"/>
                </a:cxn>
                <a:cxn ang="0">
                  <a:pos x="4" y="52"/>
                </a:cxn>
                <a:cxn ang="0">
                  <a:pos x="0" y="56"/>
                </a:cxn>
                <a:cxn ang="0">
                  <a:pos x="6" y="62"/>
                </a:cxn>
                <a:cxn ang="0">
                  <a:pos x="10" y="66"/>
                </a:cxn>
                <a:cxn ang="0">
                  <a:pos x="10" y="72"/>
                </a:cxn>
                <a:cxn ang="0">
                  <a:pos x="6" y="76"/>
                </a:cxn>
                <a:cxn ang="0">
                  <a:pos x="6" y="78"/>
                </a:cxn>
                <a:cxn ang="0">
                  <a:pos x="8" y="84"/>
                </a:cxn>
                <a:cxn ang="0">
                  <a:pos x="8" y="90"/>
                </a:cxn>
                <a:cxn ang="0">
                  <a:pos x="8" y="94"/>
                </a:cxn>
                <a:cxn ang="0">
                  <a:pos x="6" y="100"/>
                </a:cxn>
                <a:cxn ang="0">
                  <a:pos x="8" y="100"/>
                </a:cxn>
                <a:cxn ang="0">
                  <a:pos x="12" y="102"/>
                </a:cxn>
                <a:cxn ang="0">
                  <a:pos x="12" y="98"/>
                </a:cxn>
                <a:cxn ang="0">
                  <a:pos x="18" y="96"/>
                </a:cxn>
                <a:cxn ang="0">
                  <a:pos x="30" y="104"/>
                </a:cxn>
                <a:cxn ang="0">
                  <a:pos x="52" y="110"/>
                </a:cxn>
                <a:cxn ang="0">
                  <a:pos x="68" y="118"/>
                </a:cxn>
                <a:cxn ang="0">
                  <a:pos x="76" y="120"/>
                </a:cxn>
                <a:cxn ang="0">
                  <a:pos x="84" y="118"/>
                </a:cxn>
                <a:cxn ang="0">
                  <a:pos x="88" y="118"/>
                </a:cxn>
                <a:cxn ang="0">
                  <a:pos x="90" y="114"/>
                </a:cxn>
                <a:cxn ang="0">
                  <a:pos x="98" y="110"/>
                </a:cxn>
                <a:cxn ang="0">
                  <a:pos x="110" y="112"/>
                </a:cxn>
                <a:cxn ang="0">
                  <a:pos x="116" y="116"/>
                </a:cxn>
                <a:cxn ang="0">
                  <a:pos x="124" y="120"/>
                </a:cxn>
                <a:cxn ang="0">
                  <a:pos x="128" y="118"/>
                </a:cxn>
                <a:cxn ang="0">
                  <a:pos x="150" y="104"/>
                </a:cxn>
                <a:cxn ang="0">
                  <a:pos x="152" y="100"/>
                </a:cxn>
                <a:cxn ang="0">
                  <a:pos x="146" y="86"/>
                </a:cxn>
                <a:cxn ang="0">
                  <a:pos x="142" y="78"/>
                </a:cxn>
                <a:cxn ang="0">
                  <a:pos x="132" y="64"/>
                </a:cxn>
                <a:cxn ang="0">
                  <a:pos x="126" y="58"/>
                </a:cxn>
                <a:cxn ang="0">
                  <a:pos x="132" y="54"/>
                </a:cxn>
                <a:cxn ang="0">
                  <a:pos x="134" y="40"/>
                </a:cxn>
                <a:cxn ang="0">
                  <a:pos x="130" y="32"/>
                </a:cxn>
                <a:cxn ang="0">
                  <a:pos x="124" y="18"/>
                </a:cxn>
                <a:cxn ang="0">
                  <a:pos x="116" y="12"/>
                </a:cxn>
                <a:cxn ang="0">
                  <a:pos x="112" y="6"/>
                </a:cxn>
                <a:cxn ang="0">
                  <a:pos x="104" y="8"/>
                </a:cxn>
                <a:cxn ang="0">
                  <a:pos x="94" y="8"/>
                </a:cxn>
              </a:cxnLst>
              <a:rect l="txL" t="txT" r="txR" b="txB"/>
              <a:pathLst>
                <a:path w="152" h="122">
                  <a:moveTo>
                    <a:pt x="90" y="4"/>
                  </a:moveTo>
                  <a:lnTo>
                    <a:pt x="84" y="0"/>
                  </a:lnTo>
                  <a:lnTo>
                    <a:pt x="84" y="2"/>
                  </a:lnTo>
                  <a:lnTo>
                    <a:pt x="82" y="4"/>
                  </a:lnTo>
                  <a:lnTo>
                    <a:pt x="82" y="8"/>
                  </a:lnTo>
                  <a:lnTo>
                    <a:pt x="80" y="10"/>
                  </a:lnTo>
                  <a:lnTo>
                    <a:pt x="78" y="12"/>
                  </a:lnTo>
                  <a:lnTo>
                    <a:pt x="78" y="12"/>
                  </a:lnTo>
                  <a:lnTo>
                    <a:pt x="60" y="18"/>
                  </a:lnTo>
                  <a:lnTo>
                    <a:pt x="56" y="18"/>
                  </a:lnTo>
                  <a:lnTo>
                    <a:pt x="52"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2"/>
                  </a:lnTo>
                  <a:lnTo>
                    <a:pt x="4" y="36"/>
                  </a:lnTo>
                  <a:lnTo>
                    <a:pt x="4" y="40"/>
                  </a:lnTo>
                  <a:lnTo>
                    <a:pt x="4" y="44"/>
                  </a:lnTo>
                  <a:lnTo>
                    <a:pt x="4" y="48"/>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10" y="72"/>
                  </a:lnTo>
                  <a:lnTo>
                    <a:pt x="8" y="74"/>
                  </a:lnTo>
                  <a:lnTo>
                    <a:pt x="6" y="76"/>
                  </a:lnTo>
                  <a:lnTo>
                    <a:pt x="6" y="76"/>
                  </a:lnTo>
                  <a:lnTo>
                    <a:pt x="6" y="78"/>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6" y="100"/>
                  </a:lnTo>
                  <a:lnTo>
                    <a:pt x="6" y="100"/>
                  </a:lnTo>
                  <a:lnTo>
                    <a:pt x="8" y="100"/>
                  </a:lnTo>
                  <a:lnTo>
                    <a:pt x="8" y="102"/>
                  </a:lnTo>
                  <a:lnTo>
                    <a:pt x="10" y="102"/>
                  </a:lnTo>
                  <a:lnTo>
                    <a:pt x="12" y="102"/>
                  </a:lnTo>
                  <a:lnTo>
                    <a:pt x="12" y="100"/>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0" y="104"/>
                  </a:lnTo>
                  <a:lnTo>
                    <a:pt x="150" y="104"/>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6" y="58"/>
                  </a:lnTo>
                  <a:lnTo>
                    <a:pt x="128" y="58"/>
                  </a:lnTo>
                  <a:lnTo>
                    <a:pt x="130" y="56"/>
                  </a:lnTo>
                  <a:lnTo>
                    <a:pt x="132" y="54"/>
                  </a:lnTo>
                  <a:lnTo>
                    <a:pt x="134" y="50"/>
                  </a:lnTo>
                  <a:lnTo>
                    <a:pt x="136" y="46"/>
                  </a:lnTo>
                  <a:lnTo>
                    <a:pt x="134" y="40"/>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8" y="8"/>
                  </a:lnTo>
                  <a:lnTo>
                    <a:pt x="94" y="8"/>
                  </a:lnTo>
                  <a:lnTo>
                    <a:pt x="92" y="6"/>
                  </a:lnTo>
                  <a:lnTo>
                    <a:pt x="90" y="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6" name="Freeform 60"/>
            <p:cNvSpPr/>
            <p:nvPr/>
          </p:nvSpPr>
          <p:spPr>
            <a:xfrm>
              <a:off x="1184" y="2118"/>
              <a:ext cx="102" cy="84"/>
            </a:xfrm>
            <a:custGeom>
              <a:avLst/>
              <a:gdLst>
                <a:gd name="txL" fmla="*/ 0 w 102"/>
                <a:gd name="txT" fmla="*/ 0 h 84"/>
                <a:gd name="txR" fmla="*/ 102 w 102"/>
                <a:gd name="txB" fmla="*/ 84 h 84"/>
              </a:gdLst>
              <a:ahLst/>
              <a:cxnLst>
                <a:cxn ang="0">
                  <a:pos x="20" y="6"/>
                </a:cxn>
                <a:cxn ang="0">
                  <a:pos x="26" y="2"/>
                </a:cxn>
                <a:cxn ang="0">
                  <a:pos x="38" y="2"/>
                </a:cxn>
                <a:cxn ang="0">
                  <a:pos x="48" y="4"/>
                </a:cxn>
                <a:cxn ang="0">
                  <a:pos x="52" y="6"/>
                </a:cxn>
                <a:cxn ang="0">
                  <a:pos x="60" y="6"/>
                </a:cxn>
                <a:cxn ang="0">
                  <a:pos x="68" y="4"/>
                </a:cxn>
                <a:cxn ang="0">
                  <a:pos x="72" y="0"/>
                </a:cxn>
                <a:cxn ang="0">
                  <a:pos x="76" y="2"/>
                </a:cxn>
                <a:cxn ang="0">
                  <a:pos x="84" y="6"/>
                </a:cxn>
                <a:cxn ang="0">
                  <a:pos x="92" y="14"/>
                </a:cxn>
                <a:cxn ang="0">
                  <a:pos x="94" y="20"/>
                </a:cxn>
                <a:cxn ang="0">
                  <a:pos x="96" y="30"/>
                </a:cxn>
                <a:cxn ang="0">
                  <a:pos x="98" y="40"/>
                </a:cxn>
                <a:cxn ang="0">
                  <a:pos x="96" y="54"/>
                </a:cxn>
                <a:cxn ang="0">
                  <a:pos x="98" y="60"/>
                </a:cxn>
                <a:cxn ang="0">
                  <a:pos x="102" y="64"/>
                </a:cxn>
                <a:cxn ang="0">
                  <a:pos x="100" y="66"/>
                </a:cxn>
                <a:cxn ang="0">
                  <a:pos x="100" y="70"/>
                </a:cxn>
                <a:cxn ang="0">
                  <a:pos x="100" y="74"/>
                </a:cxn>
                <a:cxn ang="0">
                  <a:pos x="100" y="82"/>
                </a:cxn>
                <a:cxn ang="0">
                  <a:pos x="100" y="84"/>
                </a:cxn>
                <a:cxn ang="0">
                  <a:pos x="94" y="80"/>
                </a:cxn>
                <a:cxn ang="0">
                  <a:pos x="88" y="76"/>
                </a:cxn>
                <a:cxn ang="0">
                  <a:pos x="74" y="72"/>
                </a:cxn>
                <a:cxn ang="0">
                  <a:pos x="72" y="70"/>
                </a:cxn>
                <a:cxn ang="0">
                  <a:pos x="64" y="66"/>
                </a:cxn>
                <a:cxn ang="0">
                  <a:pos x="60" y="66"/>
                </a:cxn>
                <a:cxn ang="0">
                  <a:pos x="48" y="66"/>
                </a:cxn>
                <a:cxn ang="0">
                  <a:pos x="34" y="72"/>
                </a:cxn>
                <a:cxn ang="0">
                  <a:pos x="32" y="72"/>
                </a:cxn>
                <a:cxn ang="0">
                  <a:pos x="26" y="72"/>
                </a:cxn>
                <a:cxn ang="0">
                  <a:pos x="16" y="64"/>
                </a:cxn>
                <a:cxn ang="0">
                  <a:pos x="8" y="58"/>
                </a:cxn>
                <a:cxn ang="0">
                  <a:pos x="0" y="54"/>
                </a:cxn>
                <a:cxn ang="0">
                  <a:pos x="4" y="52"/>
                </a:cxn>
                <a:cxn ang="0">
                  <a:pos x="10" y="44"/>
                </a:cxn>
                <a:cxn ang="0">
                  <a:pos x="16" y="36"/>
                </a:cxn>
                <a:cxn ang="0">
                  <a:pos x="16" y="32"/>
                </a:cxn>
                <a:cxn ang="0">
                  <a:pos x="18" y="20"/>
                </a:cxn>
                <a:cxn ang="0">
                  <a:pos x="18" y="12"/>
                </a:cxn>
                <a:cxn ang="0">
                  <a:pos x="20" y="6"/>
                </a:cxn>
              </a:cxnLst>
              <a:rect l="txL" t="txT" r="txR" b="txB"/>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2" y="64"/>
                  </a:lnTo>
                  <a:lnTo>
                    <a:pt x="100" y="66"/>
                  </a:lnTo>
                  <a:lnTo>
                    <a:pt x="100" y="68"/>
                  </a:lnTo>
                  <a:lnTo>
                    <a:pt x="100" y="70"/>
                  </a:lnTo>
                  <a:lnTo>
                    <a:pt x="100" y="72"/>
                  </a:lnTo>
                  <a:lnTo>
                    <a:pt x="100" y="74"/>
                  </a:lnTo>
                  <a:lnTo>
                    <a:pt x="100" y="78"/>
                  </a:lnTo>
                  <a:lnTo>
                    <a:pt x="100" y="82"/>
                  </a:lnTo>
                  <a:lnTo>
                    <a:pt x="100" y="84"/>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60" y="66"/>
                  </a:lnTo>
                  <a:lnTo>
                    <a:pt x="54" y="66"/>
                  </a:lnTo>
                  <a:lnTo>
                    <a:pt x="48" y="66"/>
                  </a:lnTo>
                  <a:lnTo>
                    <a:pt x="42" y="68"/>
                  </a:lnTo>
                  <a:lnTo>
                    <a:pt x="34" y="72"/>
                  </a:lnTo>
                  <a:lnTo>
                    <a:pt x="34" y="72"/>
                  </a:lnTo>
                  <a:lnTo>
                    <a:pt x="32" y="72"/>
                  </a:lnTo>
                  <a:lnTo>
                    <a:pt x="30" y="72"/>
                  </a:lnTo>
                  <a:lnTo>
                    <a:pt x="26" y="72"/>
                  </a:lnTo>
                  <a:lnTo>
                    <a:pt x="22" y="68"/>
                  </a:lnTo>
                  <a:lnTo>
                    <a:pt x="16" y="64"/>
                  </a:lnTo>
                  <a:lnTo>
                    <a:pt x="8" y="58"/>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7" name="Freeform 61"/>
            <p:cNvSpPr/>
            <p:nvPr/>
          </p:nvSpPr>
          <p:spPr>
            <a:xfrm>
              <a:off x="1244" y="2240"/>
              <a:ext cx="42" cy="44"/>
            </a:xfrm>
            <a:custGeom>
              <a:avLst/>
              <a:gdLst>
                <a:gd name="txL" fmla="*/ 0 w 42"/>
                <a:gd name="txT" fmla="*/ 0 h 44"/>
                <a:gd name="txR" fmla="*/ 42 w 42"/>
                <a:gd name="txB" fmla="*/ 44 h 44"/>
              </a:gdLst>
              <a:ahLst/>
              <a:cxnLst>
                <a:cxn ang="0">
                  <a:pos x="26" y="0"/>
                </a:cxn>
                <a:cxn ang="0">
                  <a:pos x="26" y="2"/>
                </a:cxn>
                <a:cxn ang="0">
                  <a:pos x="26" y="2"/>
                </a:cxn>
                <a:cxn ang="0">
                  <a:pos x="26" y="4"/>
                </a:cxn>
                <a:cxn ang="0">
                  <a:pos x="28" y="6"/>
                </a:cxn>
                <a:cxn ang="0">
                  <a:pos x="32" y="10"/>
                </a:cxn>
                <a:cxn ang="0">
                  <a:pos x="36" y="14"/>
                </a:cxn>
                <a:cxn ang="0">
                  <a:pos x="42" y="22"/>
                </a:cxn>
                <a:cxn ang="0">
                  <a:pos x="40" y="22"/>
                </a:cxn>
                <a:cxn ang="0">
                  <a:pos x="40" y="24"/>
                </a:cxn>
                <a:cxn ang="0">
                  <a:pos x="38" y="28"/>
                </a:cxn>
                <a:cxn ang="0">
                  <a:pos x="36" y="30"/>
                </a:cxn>
                <a:cxn ang="0">
                  <a:pos x="34" y="30"/>
                </a:cxn>
                <a:cxn ang="0">
                  <a:pos x="34" y="30"/>
                </a:cxn>
                <a:cxn ang="0">
                  <a:pos x="30" y="30"/>
                </a:cxn>
                <a:cxn ang="0">
                  <a:pos x="28" y="32"/>
                </a:cxn>
                <a:cxn ang="0">
                  <a:pos x="24" y="32"/>
                </a:cxn>
                <a:cxn ang="0">
                  <a:pos x="22" y="32"/>
                </a:cxn>
                <a:cxn ang="0">
                  <a:pos x="22" y="32"/>
                </a:cxn>
                <a:cxn ang="0">
                  <a:pos x="20" y="34"/>
                </a:cxn>
                <a:cxn ang="0">
                  <a:pos x="18" y="36"/>
                </a:cxn>
                <a:cxn ang="0">
                  <a:pos x="16" y="38"/>
                </a:cxn>
                <a:cxn ang="0">
                  <a:pos x="16" y="38"/>
                </a:cxn>
                <a:cxn ang="0">
                  <a:pos x="14" y="40"/>
                </a:cxn>
                <a:cxn ang="0">
                  <a:pos x="12" y="42"/>
                </a:cxn>
                <a:cxn ang="0">
                  <a:pos x="10" y="42"/>
                </a:cxn>
                <a:cxn ang="0">
                  <a:pos x="10" y="42"/>
                </a:cxn>
                <a:cxn ang="0">
                  <a:pos x="8" y="44"/>
                </a:cxn>
                <a:cxn ang="0">
                  <a:pos x="4" y="44"/>
                </a:cxn>
                <a:cxn ang="0">
                  <a:pos x="2" y="44"/>
                </a:cxn>
                <a:cxn ang="0">
                  <a:pos x="0" y="44"/>
                </a:cxn>
                <a:cxn ang="0">
                  <a:pos x="2" y="36"/>
                </a:cxn>
                <a:cxn ang="0">
                  <a:pos x="2" y="20"/>
                </a:cxn>
                <a:cxn ang="0">
                  <a:pos x="2" y="20"/>
                </a:cxn>
                <a:cxn ang="0">
                  <a:pos x="4" y="16"/>
                </a:cxn>
                <a:cxn ang="0">
                  <a:pos x="4" y="12"/>
                </a:cxn>
                <a:cxn ang="0">
                  <a:pos x="8" y="8"/>
                </a:cxn>
                <a:cxn ang="0">
                  <a:pos x="12" y="4"/>
                </a:cxn>
                <a:cxn ang="0">
                  <a:pos x="14" y="4"/>
                </a:cxn>
                <a:cxn ang="0">
                  <a:pos x="16" y="2"/>
                </a:cxn>
                <a:cxn ang="0">
                  <a:pos x="20" y="0"/>
                </a:cxn>
                <a:cxn ang="0">
                  <a:pos x="26" y="0"/>
                </a:cxn>
              </a:cxnLst>
              <a:rect l="txL" t="txT" r="txR" b="txB"/>
              <a:pathLst>
                <a:path w="42" h="44">
                  <a:moveTo>
                    <a:pt x="26" y="0"/>
                  </a:moveTo>
                  <a:lnTo>
                    <a:pt x="26" y="2"/>
                  </a:lnTo>
                  <a:lnTo>
                    <a:pt x="26" y="2"/>
                  </a:lnTo>
                  <a:lnTo>
                    <a:pt x="26" y="4"/>
                  </a:lnTo>
                  <a:lnTo>
                    <a:pt x="28" y="6"/>
                  </a:lnTo>
                  <a:lnTo>
                    <a:pt x="32" y="10"/>
                  </a:lnTo>
                  <a:lnTo>
                    <a:pt x="36" y="14"/>
                  </a:lnTo>
                  <a:lnTo>
                    <a:pt x="42" y="22"/>
                  </a:lnTo>
                  <a:lnTo>
                    <a:pt x="40" y="22"/>
                  </a:lnTo>
                  <a:lnTo>
                    <a:pt x="40" y="24"/>
                  </a:lnTo>
                  <a:lnTo>
                    <a:pt x="38" y="28"/>
                  </a:lnTo>
                  <a:lnTo>
                    <a:pt x="36" y="30"/>
                  </a:lnTo>
                  <a:lnTo>
                    <a:pt x="34" y="30"/>
                  </a:lnTo>
                  <a:lnTo>
                    <a:pt x="34" y="30"/>
                  </a:lnTo>
                  <a:lnTo>
                    <a:pt x="30" y="30"/>
                  </a:lnTo>
                  <a:lnTo>
                    <a:pt x="28" y="32"/>
                  </a:lnTo>
                  <a:lnTo>
                    <a:pt x="24" y="32"/>
                  </a:lnTo>
                  <a:lnTo>
                    <a:pt x="22" y="32"/>
                  </a:lnTo>
                  <a:lnTo>
                    <a:pt x="22" y="32"/>
                  </a:lnTo>
                  <a:lnTo>
                    <a:pt x="20" y="34"/>
                  </a:lnTo>
                  <a:lnTo>
                    <a:pt x="18" y="36"/>
                  </a:lnTo>
                  <a:lnTo>
                    <a:pt x="16" y="38"/>
                  </a:lnTo>
                  <a:lnTo>
                    <a:pt x="16" y="38"/>
                  </a:lnTo>
                  <a:lnTo>
                    <a:pt x="14" y="40"/>
                  </a:lnTo>
                  <a:lnTo>
                    <a:pt x="12" y="42"/>
                  </a:lnTo>
                  <a:lnTo>
                    <a:pt x="10" y="42"/>
                  </a:lnTo>
                  <a:lnTo>
                    <a:pt x="10" y="42"/>
                  </a:lnTo>
                  <a:lnTo>
                    <a:pt x="8" y="44"/>
                  </a:lnTo>
                  <a:lnTo>
                    <a:pt x="4" y="44"/>
                  </a:lnTo>
                  <a:lnTo>
                    <a:pt x="2" y="44"/>
                  </a:lnTo>
                  <a:lnTo>
                    <a:pt x="0" y="44"/>
                  </a:lnTo>
                  <a:lnTo>
                    <a:pt x="2" y="36"/>
                  </a:lnTo>
                  <a:lnTo>
                    <a:pt x="2" y="20"/>
                  </a:lnTo>
                  <a:lnTo>
                    <a:pt x="2" y="20"/>
                  </a:lnTo>
                  <a:lnTo>
                    <a:pt x="4" y="16"/>
                  </a:lnTo>
                  <a:lnTo>
                    <a:pt x="4" y="12"/>
                  </a:lnTo>
                  <a:lnTo>
                    <a:pt x="8" y="8"/>
                  </a:lnTo>
                  <a:lnTo>
                    <a:pt x="12" y="4"/>
                  </a:lnTo>
                  <a:lnTo>
                    <a:pt x="14" y="4"/>
                  </a:lnTo>
                  <a:lnTo>
                    <a:pt x="16" y="2"/>
                  </a:lnTo>
                  <a:lnTo>
                    <a:pt x="20" y="0"/>
                  </a:lnTo>
                  <a:lnTo>
                    <a:pt x="2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8" name="Freeform 62"/>
            <p:cNvSpPr/>
            <p:nvPr/>
          </p:nvSpPr>
          <p:spPr>
            <a:xfrm>
              <a:off x="1350" y="2418"/>
              <a:ext cx="270" cy="232"/>
            </a:xfrm>
            <a:custGeom>
              <a:avLst/>
              <a:gdLst>
                <a:gd name="txL" fmla="*/ 0 w 270"/>
                <a:gd name="txT" fmla="*/ 0 h 232"/>
                <a:gd name="txR" fmla="*/ 270 w 270"/>
                <a:gd name="txB" fmla="*/ 232 h 232"/>
              </a:gdLst>
              <a:ahLst/>
              <a:cxnLst>
                <a:cxn ang="0">
                  <a:pos x="34" y="8"/>
                </a:cxn>
                <a:cxn ang="0">
                  <a:pos x="42" y="24"/>
                </a:cxn>
                <a:cxn ang="0">
                  <a:pos x="36" y="30"/>
                </a:cxn>
                <a:cxn ang="0">
                  <a:pos x="30" y="36"/>
                </a:cxn>
                <a:cxn ang="0">
                  <a:pos x="26" y="40"/>
                </a:cxn>
                <a:cxn ang="0">
                  <a:pos x="0" y="40"/>
                </a:cxn>
                <a:cxn ang="0">
                  <a:pos x="6" y="56"/>
                </a:cxn>
                <a:cxn ang="0">
                  <a:pos x="8" y="60"/>
                </a:cxn>
                <a:cxn ang="0">
                  <a:pos x="12" y="68"/>
                </a:cxn>
                <a:cxn ang="0">
                  <a:pos x="18" y="78"/>
                </a:cxn>
                <a:cxn ang="0">
                  <a:pos x="26" y="90"/>
                </a:cxn>
                <a:cxn ang="0">
                  <a:pos x="38" y="110"/>
                </a:cxn>
                <a:cxn ang="0">
                  <a:pos x="42" y="118"/>
                </a:cxn>
                <a:cxn ang="0">
                  <a:pos x="52" y="140"/>
                </a:cxn>
                <a:cxn ang="0">
                  <a:pos x="68" y="170"/>
                </a:cxn>
                <a:cxn ang="0">
                  <a:pos x="80" y="188"/>
                </a:cxn>
                <a:cxn ang="0">
                  <a:pos x="92" y="212"/>
                </a:cxn>
                <a:cxn ang="0">
                  <a:pos x="96" y="212"/>
                </a:cxn>
                <a:cxn ang="0">
                  <a:pos x="100" y="210"/>
                </a:cxn>
                <a:cxn ang="0">
                  <a:pos x="104" y="206"/>
                </a:cxn>
                <a:cxn ang="0">
                  <a:pos x="104" y="202"/>
                </a:cxn>
                <a:cxn ang="0">
                  <a:pos x="106" y="204"/>
                </a:cxn>
                <a:cxn ang="0">
                  <a:pos x="110" y="204"/>
                </a:cxn>
                <a:cxn ang="0">
                  <a:pos x="136" y="232"/>
                </a:cxn>
                <a:cxn ang="0">
                  <a:pos x="140" y="228"/>
                </a:cxn>
                <a:cxn ang="0">
                  <a:pos x="146" y="220"/>
                </a:cxn>
                <a:cxn ang="0">
                  <a:pos x="152" y="212"/>
                </a:cxn>
                <a:cxn ang="0">
                  <a:pos x="158" y="204"/>
                </a:cxn>
                <a:cxn ang="0">
                  <a:pos x="166" y="200"/>
                </a:cxn>
                <a:cxn ang="0">
                  <a:pos x="194" y="188"/>
                </a:cxn>
                <a:cxn ang="0">
                  <a:pos x="220" y="184"/>
                </a:cxn>
                <a:cxn ang="0">
                  <a:pos x="224" y="182"/>
                </a:cxn>
                <a:cxn ang="0">
                  <a:pos x="248" y="170"/>
                </a:cxn>
                <a:cxn ang="0">
                  <a:pos x="268" y="148"/>
                </a:cxn>
                <a:cxn ang="0">
                  <a:pos x="268" y="132"/>
                </a:cxn>
                <a:cxn ang="0">
                  <a:pos x="268" y="126"/>
                </a:cxn>
                <a:cxn ang="0">
                  <a:pos x="270" y="122"/>
                </a:cxn>
                <a:cxn ang="0">
                  <a:pos x="234" y="124"/>
                </a:cxn>
                <a:cxn ang="0">
                  <a:pos x="232" y="122"/>
                </a:cxn>
                <a:cxn ang="0">
                  <a:pos x="228" y="120"/>
                </a:cxn>
                <a:cxn ang="0">
                  <a:pos x="228" y="116"/>
                </a:cxn>
                <a:cxn ang="0">
                  <a:pos x="220" y="108"/>
                </a:cxn>
                <a:cxn ang="0">
                  <a:pos x="216" y="110"/>
                </a:cxn>
                <a:cxn ang="0">
                  <a:pos x="210" y="110"/>
                </a:cxn>
                <a:cxn ang="0">
                  <a:pos x="206" y="106"/>
                </a:cxn>
                <a:cxn ang="0">
                  <a:pos x="202" y="98"/>
                </a:cxn>
                <a:cxn ang="0">
                  <a:pos x="196" y="88"/>
                </a:cxn>
                <a:cxn ang="0">
                  <a:pos x="192" y="80"/>
                </a:cxn>
                <a:cxn ang="0">
                  <a:pos x="172" y="54"/>
                </a:cxn>
                <a:cxn ang="0">
                  <a:pos x="154" y="52"/>
                </a:cxn>
                <a:cxn ang="0">
                  <a:pos x="150" y="48"/>
                </a:cxn>
                <a:cxn ang="0">
                  <a:pos x="144" y="46"/>
                </a:cxn>
                <a:cxn ang="0">
                  <a:pos x="138" y="40"/>
                </a:cxn>
                <a:cxn ang="0">
                  <a:pos x="130" y="34"/>
                </a:cxn>
                <a:cxn ang="0">
                  <a:pos x="120" y="28"/>
                </a:cxn>
                <a:cxn ang="0">
                  <a:pos x="102" y="16"/>
                </a:cxn>
                <a:cxn ang="0">
                  <a:pos x="68" y="4"/>
                </a:cxn>
                <a:cxn ang="0">
                  <a:pos x="62" y="0"/>
                </a:cxn>
                <a:cxn ang="0">
                  <a:pos x="58" y="2"/>
                </a:cxn>
              </a:cxnLst>
              <a:rect l="txL" t="txT" r="txR" b="txB"/>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4" y="202"/>
                  </a:lnTo>
                  <a:lnTo>
                    <a:pt x="104" y="202"/>
                  </a:lnTo>
                  <a:lnTo>
                    <a:pt x="106" y="204"/>
                  </a:lnTo>
                  <a:lnTo>
                    <a:pt x="108" y="204"/>
                  </a:lnTo>
                  <a:lnTo>
                    <a:pt x="110" y="204"/>
                  </a:lnTo>
                  <a:lnTo>
                    <a:pt x="114" y="204"/>
                  </a:lnTo>
                  <a:lnTo>
                    <a:pt x="136" y="232"/>
                  </a:lnTo>
                  <a:lnTo>
                    <a:pt x="140" y="228"/>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92" y="80"/>
                  </a:lnTo>
                  <a:lnTo>
                    <a:pt x="172" y="54"/>
                  </a:lnTo>
                  <a:lnTo>
                    <a:pt x="154" y="54"/>
                  </a:lnTo>
                  <a:lnTo>
                    <a:pt x="154" y="52"/>
                  </a:lnTo>
                  <a:lnTo>
                    <a:pt x="152" y="50"/>
                  </a:lnTo>
                  <a:lnTo>
                    <a:pt x="150" y="48"/>
                  </a:lnTo>
                  <a:lnTo>
                    <a:pt x="144" y="46"/>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2" y="0"/>
                  </a:lnTo>
                  <a:lnTo>
                    <a:pt x="60" y="2"/>
                  </a:lnTo>
                  <a:lnTo>
                    <a:pt x="58" y="2"/>
                  </a:lnTo>
                  <a:lnTo>
                    <a:pt x="54" y="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79" name="Freeform 63"/>
            <p:cNvSpPr/>
            <p:nvPr/>
          </p:nvSpPr>
          <p:spPr>
            <a:xfrm>
              <a:off x="1444" y="2620"/>
              <a:ext cx="42" cy="66"/>
            </a:xfrm>
            <a:custGeom>
              <a:avLst/>
              <a:gdLst>
                <a:gd name="txL" fmla="*/ 0 w 42"/>
                <a:gd name="txT" fmla="*/ 0 h 66"/>
                <a:gd name="txR" fmla="*/ 42 w 42"/>
                <a:gd name="txB" fmla="*/ 66 h 66"/>
              </a:gdLst>
              <a:ahLst/>
              <a:cxnLst>
                <a:cxn ang="0">
                  <a:pos x="20" y="66"/>
                </a:cxn>
                <a:cxn ang="0">
                  <a:pos x="16" y="64"/>
                </a:cxn>
                <a:cxn ang="0">
                  <a:pos x="12" y="62"/>
                </a:cxn>
                <a:cxn ang="0">
                  <a:pos x="10" y="62"/>
                </a:cxn>
                <a:cxn ang="0">
                  <a:pos x="10" y="60"/>
                </a:cxn>
                <a:cxn ang="0">
                  <a:pos x="8" y="46"/>
                </a:cxn>
                <a:cxn ang="0">
                  <a:pos x="2" y="38"/>
                </a:cxn>
                <a:cxn ang="0">
                  <a:pos x="2" y="36"/>
                </a:cxn>
                <a:cxn ang="0">
                  <a:pos x="2" y="32"/>
                </a:cxn>
                <a:cxn ang="0">
                  <a:pos x="2" y="26"/>
                </a:cxn>
                <a:cxn ang="0">
                  <a:pos x="2" y="20"/>
                </a:cxn>
                <a:cxn ang="0">
                  <a:pos x="0" y="14"/>
                </a:cxn>
                <a:cxn ang="0">
                  <a:pos x="0" y="14"/>
                </a:cxn>
                <a:cxn ang="0">
                  <a:pos x="2" y="12"/>
                </a:cxn>
                <a:cxn ang="0">
                  <a:pos x="4" y="10"/>
                </a:cxn>
                <a:cxn ang="0">
                  <a:pos x="6" y="8"/>
                </a:cxn>
                <a:cxn ang="0">
                  <a:pos x="8" y="8"/>
                </a:cxn>
                <a:cxn ang="0">
                  <a:pos x="8" y="8"/>
                </a:cxn>
                <a:cxn ang="0">
                  <a:pos x="8" y="6"/>
                </a:cxn>
                <a:cxn ang="0">
                  <a:pos x="10" y="4"/>
                </a:cxn>
                <a:cxn ang="0">
                  <a:pos x="10" y="2"/>
                </a:cxn>
                <a:cxn ang="0">
                  <a:pos x="10" y="2"/>
                </a:cxn>
                <a:cxn ang="0">
                  <a:pos x="10" y="0"/>
                </a:cxn>
                <a:cxn ang="0">
                  <a:pos x="10" y="0"/>
                </a:cxn>
                <a:cxn ang="0">
                  <a:pos x="14" y="2"/>
                </a:cxn>
                <a:cxn ang="0">
                  <a:pos x="14" y="2"/>
                </a:cxn>
                <a:cxn ang="0">
                  <a:pos x="18" y="2"/>
                </a:cxn>
                <a:cxn ang="0">
                  <a:pos x="20" y="2"/>
                </a:cxn>
                <a:cxn ang="0">
                  <a:pos x="42" y="30"/>
                </a:cxn>
                <a:cxn ang="0">
                  <a:pos x="42" y="30"/>
                </a:cxn>
                <a:cxn ang="0">
                  <a:pos x="40" y="32"/>
                </a:cxn>
                <a:cxn ang="0">
                  <a:pos x="38" y="34"/>
                </a:cxn>
                <a:cxn ang="0">
                  <a:pos x="38" y="36"/>
                </a:cxn>
                <a:cxn ang="0">
                  <a:pos x="38" y="40"/>
                </a:cxn>
                <a:cxn ang="0">
                  <a:pos x="40" y="40"/>
                </a:cxn>
                <a:cxn ang="0">
                  <a:pos x="40" y="42"/>
                </a:cxn>
                <a:cxn ang="0">
                  <a:pos x="40" y="44"/>
                </a:cxn>
                <a:cxn ang="0">
                  <a:pos x="40" y="46"/>
                </a:cxn>
                <a:cxn ang="0">
                  <a:pos x="40" y="48"/>
                </a:cxn>
                <a:cxn ang="0">
                  <a:pos x="38" y="48"/>
                </a:cxn>
                <a:cxn ang="0">
                  <a:pos x="36" y="48"/>
                </a:cxn>
                <a:cxn ang="0">
                  <a:pos x="36" y="48"/>
                </a:cxn>
                <a:cxn ang="0">
                  <a:pos x="34" y="48"/>
                </a:cxn>
                <a:cxn ang="0">
                  <a:pos x="34" y="50"/>
                </a:cxn>
                <a:cxn ang="0">
                  <a:pos x="32" y="52"/>
                </a:cxn>
                <a:cxn ang="0">
                  <a:pos x="30" y="54"/>
                </a:cxn>
                <a:cxn ang="0">
                  <a:pos x="28" y="56"/>
                </a:cxn>
                <a:cxn ang="0">
                  <a:pos x="28" y="56"/>
                </a:cxn>
                <a:cxn ang="0">
                  <a:pos x="30" y="60"/>
                </a:cxn>
                <a:cxn ang="0">
                  <a:pos x="28" y="62"/>
                </a:cxn>
                <a:cxn ang="0">
                  <a:pos x="28" y="62"/>
                </a:cxn>
                <a:cxn ang="0">
                  <a:pos x="26" y="60"/>
                </a:cxn>
                <a:cxn ang="0">
                  <a:pos x="24" y="60"/>
                </a:cxn>
                <a:cxn ang="0">
                  <a:pos x="24" y="62"/>
                </a:cxn>
                <a:cxn ang="0">
                  <a:pos x="22" y="64"/>
                </a:cxn>
                <a:cxn ang="0">
                  <a:pos x="20" y="66"/>
                </a:cxn>
                <a:cxn ang="0">
                  <a:pos x="20" y="66"/>
                </a:cxn>
              </a:cxnLst>
              <a:rect l="txL" t="txT" r="txR" b="txB"/>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0" y="14"/>
                  </a:lnTo>
                  <a:lnTo>
                    <a:pt x="2" y="12"/>
                  </a:lnTo>
                  <a:lnTo>
                    <a:pt x="4" y="10"/>
                  </a:lnTo>
                  <a:lnTo>
                    <a:pt x="6" y="8"/>
                  </a:lnTo>
                  <a:lnTo>
                    <a:pt x="8" y="8"/>
                  </a:lnTo>
                  <a:lnTo>
                    <a:pt x="8" y="8"/>
                  </a:lnTo>
                  <a:lnTo>
                    <a:pt x="8" y="6"/>
                  </a:lnTo>
                  <a:lnTo>
                    <a:pt x="10" y="4"/>
                  </a:lnTo>
                  <a:lnTo>
                    <a:pt x="10" y="2"/>
                  </a:lnTo>
                  <a:lnTo>
                    <a:pt x="10" y="2"/>
                  </a:lnTo>
                  <a:lnTo>
                    <a:pt x="10" y="0"/>
                  </a:lnTo>
                  <a:lnTo>
                    <a:pt x="10" y="0"/>
                  </a:lnTo>
                  <a:lnTo>
                    <a:pt x="14" y="2"/>
                  </a:lnTo>
                  <a:lnTo>
                    <a:pt x="14" y="2"/>
                  </a:lnTo>
                  <a:lnTo>
                    <a:pt x="18" y="2"/>
                  </a:lnTo>
                  <a:lnTo>
                    <a:pt x="20" y="2"/>
                  </a:lnTo>
                  <a:lnTo>
                    <a:pt x="42" y="30"/>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6" y="48"/>
                  </a:lnTo>
                  <a:lnTo>
                    <a:pt x="34" y="48"/>
                  </a:lnTo>
                  <a:lnTo>
                    <a:pt x="34" y="50"/>
                  </a:lnTo>
                  <a:lnTo>
                    <a:pt x="32" y="52"/>
                  </a:lnTo>
                  <a:lnTo>
                    <a:pt x="30" y="54"/>
                  </a:lnTo>
                  <a:lnTo>
                    <a:pt x="28" y="56"/>
                  </a:lnTo>
                  <a:lnTo>
                    <a:pt x="28" y="56"/>
                  </a:lnTo>
                  <a:lnTo>
                    <a:pt x="30" y="60"/>
                  </a:lnTo>
                  <a:lnTo>
                    <a:pt x="28" y="62"/>
                  </a:lnTo>
                  <a:lnTo>
                    <a:pt x="28" y="62"/>
                  </a:lnTo>
                  <a:lnTo>
                    <a:pt x="26" y="60"/>
                  </a:lnTo>
                  <a:lnTo>
                    <a:pt x="24" y="60"/>
                  </a:lnTo>
                  <a:lnTo>
                    <a:pt x="24" y="62"/>
                  </a:lnTo>
                  <a:lnTo>
                    <a:pt x="22" y="64"/>
                  </a:lnTo>
                  <a:lnTo>
                    <a:pt x="20" y="66"/>
                  </a:lnTo>
                  <a:lnTo>
                    <a:pt x="20" y="6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0" name="Freeform 64"/>
            <p:cNvSpPr/>
            <p:nvPr/>
          </p:nvSpPr>
          <p:spPr>
            <a:xfrm>
              <a:off x="1464" y="2602"/>
              <a:ext cx="118" cy="86"/>
            </a:xfrm>
            <a:custGeom>
              <a:avLst/>
              <a:gdLst>
                <a:gd name="txL" fmla="*/ 0 w 118"/>
                <a:gd name="txT" fmla="*/ 0 h 86"/>
                <a:gd name="txR" fmla="*/ 118 w 118"/>
                <a:gd name="txB" fmla="*/ 86 h 86"/>
              </a:gdLst>
              <a:ahLst/>
              <a:cxnLst>
                <a:cxn ang="0">
                  <a:pos x="118" y="28"/>
                </a:cxn>
                <a:cxn ang="0">
                  <a:pos x="102" y="32"/>
                </a:cxn>
                <a:cxn ang="0">
                  <a:pos x="94" y="38"/>
                </a:cxn>
                <a:cxn ang="0">
                  <a:pos x="86" y="46"/>
                </a:cxn>
                <a:cxn ang="0">
                  <a:pos x="80" y="54"/>
                </a:cxn>
                <a:cxn ang="0">
                  <a:pos x="74" y="58"/>
                </a:cxn>
                <a:cxn ang="0">
                  <a:pos x="68" y="60"/>
                </a:cxn>
                <a:cxn ang="0">
                  <a:pos x="62" y="62"/>
                </a:cxn>
                <a:cxn ang="0">
                  <a:pos x="58" y="64"/>
                </a:cxn>
                <a:cxn ang="0">
                  <a:pos x="54" y="64"/>
                </a:cxn>
                <a:cxn ang="0">
                  <a:pos x="52" y="64"/>
                </a:cxn>
                <a:cxn ang="0">
                  <a:pos x="36" y="78"/>
                </a:cxn>
                <a:cxn ang="0">
                  <a:pos x="6" y="86"/>
                </a:cxn>
                <a:cxn ang="0">
                  <a:pos x="2" y="84"/>
                </a:cxn>
                <a:cxn ang="0">
                  <a:pos x="0" y="84"/>
                </a:cxn>
                <a:cxn ang="0">
                  <a:pos x="0" y="84"/>
                </a:cxn>
                <a:cxn ang="0">
                  <a:pos x="2" y="84"/>
                </a:cxn>
                <a:cxn ang="0">
                  <a:pos x="4" y="80"/>
                </a:cxn>
                <a:cxn ang="0">
                  <a:pos x="4" y="80"/>
                </a:cxn>
                <a:cxn ang="0">
                  <a:pos x="6" y="80"/>
                </a:cxn>
                <a:cxn ang="0">
                  <a:pos x="8" y="80"/>
                </a:cxn>
                <a:cxn ang="0">
                  <a:pos x="10" y="78"/>
                </a:cxn>
                <a:cxn ang="0">
                  <a:pos x="8" y="74"/>
                </a:cxn>
                <a:cxn ang="0">
                  <a:pos x="12" y="68"/>
                </a:cxn>
                <a:cxn ang="0">
                  <a:pos x="14" y="68"/>
                </a:cxn>
                <a:cxn ang="0">
                  <a:pos x="14" y="66"/>
                </a:cxn>
                <a:cxn ang="0">
                  <a:pos x="16" y="66"/>
                </a:cxn>
                <a:cxn ang="0">
                  <a:pos x="18" y="66"/>
                </a:cxn>
                <a:cxn ang="0">
                  <a:pos x="20" y="66"/>
                </a:cxn>
                <a:cxn ang="0">
                  <a:pos x="20" y="66"/>
                </a:cxn>
                <a:cxn ang="0">
                  <a:pos x="22" y="64"/>
                </a:cxn>
                <a:cxn ang="0">
                  <a:pos x="20" y="62"/>
                </a:cxn>
                <a:cxn ang="0">
                  <a:pos x="20" y="60"/>
                </a:cxn>
                <a:cxn ang="0">
                  <a:pos x="20" y="58"/>
                </a:cxn>
                <a:cxn ang="0">
                  <a:pos x="18" y="56"/>
                </a:cxn>
                <a:cxn ang="0">
                  <a:pos x="18" y="54"/>
                </a:cxn>
                <a:cxn ang="0">
                  <a:pos x="18" y="50"/>
                </a:cxn>
                <a:cxn ang="0">
                  <a:pos x="22" y="48"/>
                </a:cxn>
                <a:cxn ang="0">
                  <a:pos x="22" y="48"/>
                </a:cxn>
                <a:cxn ang="0">
                  <a:pos x="24" y="46"/>
                </a:cxn>
                <a:cxn ang="0">
                  <a:pos x="26" y="44"/>
                </a:cxn>
                <a:cxn ang="0">
                  <a:pos x="26" y="44"/>
                </a:cxn>
                <a:cxn ang="0">
                  <a:pos x="28" y="42"/>
                </a:cxn>
                <a:cxn ang="0">
                  <a:pos x="30" y="38"/>
                </a:cxn>
                <a:cxn ang="0">
                  <a:pos x="34" y="34"/>
                </a:cxn>
                <a:cxn ang="0">
                  <a:pos x="38" y="30"/>
                </a:cxn>
                <a:cxn ang="0">
                  <a:pos x="40" y="24"/>
                </a:cxn>
                <a:cxn ang="0">
                  <a:pos x="44" y="20"/>
                </a:cxn>
                <a:cxn ang="0">
                  <a:pos x="48" y="18"/>
                </a:cxn>
                <a:cxn ang="0">
                  <a:pos x="50" y="16"/>
                </a:cxn>
                <a:cxn ang="0">
                  <a:pos x="54" y="14"/>
                </a:cxn>
                <a:cxn ang="0">
                  <a:pos x="66" y="10"/>
                </a:cxn>
                <a:cxn ang="0">
                  <a:pos x="80" y="6"/>
                </a:cxn>
                <a:cxn ang="0">
                  <a:pos x="94" y="0"/>
                </a:cxn>
                <a:cxn ang="0">
                  <a:pos x="104" y="0"/>
                </a:cxn>
                <a:cxn ang="0">
                  <a:pos x="104" y="0"/>
                </a:cxn>
                <a:cxn ang="0">
                  <a:pos x="106" y="0"/>
                </a:cxn>
                <a:cxn ang="0">
                  <a:pos x="108" y="2"/>
                </a:cxn>
                <a:cxn ang="0">
                  <a:pos x="118" y="28"/>
                </a:cxn>
              </a:cxnLst>
              <a:rect l="txL" t="txT" r="txR" b="txB"/>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0" y="84"/>
                  </a:lnTo>
                  <a:lnTo>
                    <a:pt x="2" y="84"/>
                  </a:lnTo>
                  <a:lnTo>
                    <a:pt x="4" y="80"/>
                  </a:lnTo>
                  <a:lnTo>
                    <a:pt x="4" y="80"/>
                  </a:lnTo>
                  <a:lnTo>
                    <a:pt x="6" y="80"/>
                  </a:lnTo>
                  <a:lnTo>
                    <a:pt x="8" y="80"/>
                  </a:lnTo>
                  <a:lnTo>
                    <a:pt x="10" y="78"/>
                  </a:lnTo>
                  <a:lnTo>
                    <a:pt x="8" y="74"/>
                  </a:lnTo>
                  <a:lnTo>
                    <a:pt x="12" y="68"/>
                  </a:lnTo>
                  <a:lnTo>
                    <a:pt x="14" y="68"/>
                  </a:lnTo>
                  <a:lnTo>
                    <a:pt x="14" y="66"/>
                  </a:lnTo>
                  <a:lnTo>
                    <a:pt x="16" y="66"/>
                  </a:lnTo>
                  <a:lnTo>
                    <a:pt x="18" y="66"/>
                  </a:lnTo>
                  <a:lnTo>
                    <a:pt x="20" y="66"/>
                  </a:lnTo>
                  <a:lnTo>
                    <a:pt x="20" y="66"/>
                  </a:lnTo>
                  <a:lnTo>
                    <a:pt x="22" y="64"/>
                  </a:lnTo>
                  <a:lnTo>
                    <a:pt x="20" y="62"/>
                  </a:lnTo>
                  <a:lnTo>
                    <a:pt x="20" y="60"/>
                  </a:lnTo>
                  <a:lnTo>
                    <a:pt x="20" y="58"/>
                  </a:lnTo>
                  <a:lnTo>
                    <a:pt x="18" y="56"/>
                  </a:lnTo>
                  <a:lnTo>
                    <a:pt x="18" y="54"/>
                  </a:lnTo>
                  <a:lnTo>
                    <a:pt x="18" y="50"/>
                  </a:lnTo>
                  <a:lnTo>
                    <a:pt x="22" y="48"/>
                  </a:lnTo>
                  <a:lnTo>
                    <a:pt x="22" y="48"/>
                  </a:lnTo>
                  <a:lnTo>
                    <a:pt x="24" y="46"/>
                  </a:lnTo>
                  <a:lnTo>
                    <a:pt x="26" y="44"/>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4" y="0"/>
                  </a:lnTo>
                  <a:lnTo>
                    <a:pt x="106" y="0"/>
                  </a:lnTo>
                  <a:lnTo>
                    <a:pt x="108" y="2"/>
                  </a:lnTo>
                  <a:lnTo>
                    <a:pt x="118" y="2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1" name="Freeform 65"/>
            <p:cNvSpPr/>
            <p:nvPr/>
          </p:nvSpPr>
          <p:spPr>
            <a:xfrm>
              <a:off x="1570" y="2528"/>
              <a:ext cx="92" cy="102"/>
            </a:xfrm>
            <a:custGeom>
              <a:avLst/>
              <a:gdLst>
                <a:gd name="txL" fmla="*/ 0 w 92"/>
                <a:gd name="txT" fmla="*/ 0 h 102"/>
                <a:gd name="txR" fmla="*/ 92 w 92"/>
                <a:gd name="txB" fmla="*/ 102 h 102"/>
              </a:gdLst>
              <a:ahLst/>
              <a:cxnLst>
                <a:cxn ang="0">
                  <a:pos x="72" y="0"/>
                </a:cxn>
                <a:cxn ang="0">
                  <a:pos x="72" y="4"/>
                </a:cxn>
                <a:cxn ang="0">
                  <a:pos x="72" y="8"/>
                </a:cxn>
                <a:cxn ang="0">
                  <a:pos x="72" y="8"/>
                </a:cxn>
                <a:cxn ang="0">
                  <a:pos x="76" y="14"/>
                </a:cxn>
                <a:cxn ang="0">
                  <a:pos x="80" y="18"/>
                </a:cxn>
                <a:cxn ang="0">
                  <a:pos x="84" y="22"/>
                </a:cxn>
                <a:cxn ang="0">
                  <a:pos x="88" y="22"/>
                </a:cxn>
                <a:cxn ang="0">
                  <a:pos x="90" y="24"/>
                </a:cxn>
                <a:cxn ang="0">
                  <a:pos x="90" y="24"/>
                </a:cxn>
                <a:cxn ang="0">
                  <a:pos x="92" y="30"/>
                </a:cxn>
                <a:cxn ang="0">
                  <a:pos x="92" y="34"/>
                </a:cxn>
                <a:cxn ang="0">
                  <a:pos x="90" y="40"/>
                </a:cxn>
                <a:cxn ang="0">
                  <a:pos x="86" y="44"/>
                </a:cxn>
                <a:cxn ang="0">
                  <a:pos x="82" y="46"/>
                </a:cxn>
                <a:cxn ang="0">
                  <a:pos x="78" y="50"/>
                </a:cxn>
                <a:cxn ang="0">
                  <a:pos x="76" y="50"/>
                </a:cxn>
                <a:cxn ang="0">
                  <a:pos x="74" y="50"/>
                </a:cxn>
                <a:cxn ang="0">
                  <a:pos x="74" y="56"/>
                </a:cxn>
                <a:cxn ang="0">
                  <a:pos x="72" y="58"/>
                </a:cxn>
                <a:cxn ang="0">
                  <a:pos x="70" y="62"/>
                </a:cxn>
                <a:cxn ang="0">
                  <a:pos x="66" y="64"/>
                </a:cxn>
                <a:cxn ang="0">
                  <a:pos x="64" y="64"/>
                </a:cxn>
                <a:cxn ang="0">
                  <a:pos x="64" y="66"/>
                </a:cxn>
                <a:cxn ang="0">
                  <a:pos x="58" y="66"/>
                </a:cxn>
                <a:cxn ang="0">
                  <a:pos x="54" y="68"/>
                </a:cxn>
                <a:cxn ang="0">
                  <a:pos x="52" y="72"/>
                </a:cxn>
                <a:cxn ang="0">
                  <a:pos x="50" y="74"/>
                </a:cxn>
                <a:cxn ang="0">
                  <a:pos x="50" y="76"/>
                </a:cxn>
                <a:cxn ang="0">
                  <a:pos x="50" y="78"/>
                </a:cxn>
                <a:cxn ang="0">
                  <a:pos x="50" y="80"/>
                </a:cxn>
                <a:cxn ang="0">
                  <a:pos x="48" y="82"/>
                </a:cxn>
                <a:cxn ang="0">
                  <a:pos x="42" y="90"/>
                </a:cxn>
                <a:cxn ang="0">
                  <a:pos x="30" y="98"/>
                </a:cxn>
                <a:cxn ang="0">
                  <a:pos x="12" y="102"/>
                </a:cxn>
                <a:cxn ang="0">
                  <a:pos x="2" y="76"/>
                </a:cxn>
                <a:cxn ang="0">
                  <a:pos x="0" y="74"/>
                </a:cxn>
                <a:cxn ang="0">
                  <a:pos x="0" y="74"/>
                </a:cxn>
                <a:cxn ang="0">
                  <a:pos x="0" y="74"/>
                </a:cxn>
                <a:cxn ang="0">
                  <a:pos x="2" y="72"/>
                </a:cxn>
                <a:cxn ang="0">
                  <a:pos x="12" y="68"/>
                </a:cxn>
                <a:cxn ang="0">
                  <a:pos x="26" y="62"/>
                </a:cxn>
                <a:cxn ang="0">
                  <a:pos x="38" y="54"/>
                </a:cxn>
                <a:cxn ang="0">
                  <a:pos x="46" y="42"/>
                </a:cxn>
                <a:cxn ang="0">
                  <a:pos x="50" y="28"/>
                </a:cxn>
                <a:cxn ang="0">
                  <a:pos x="50" y="26"/>
                </a:cxn>
                <a:cxn ang="0">
                  <a:pos x="50" y="24"/>
                </a:cxn>
                <a:cxn ang="0">
                  <a:pos x="48" y="20"/>
                </a:cxn>
                <a:cxn ang="0">
                  <a:pos x="48" y="18"/>
                </a:cxn>
                <a:cxn ang="0">
                  <a:pos x="48" y="16"/>
                </a:cxn>
                <a:cxn ang="0">
                  <a:pos x="48" y="14"/>
                </a:cxn>
                <a:cxn ang="0">
                  <a:pos x="48" y="12"/>
                </a:cxn>
                <a:cxn ang="0">
                  <a:pos x="50" y="12"/>
                </a:cxn>
                <a:cxn ang="0">
                  <a:pos x="52" y="12"/>
                </a:cxn>
                <a:cxn ang="0">
                  <a:pos x="54" y="12"/>
                </a:cxn>
                <a:cxn ang="0">
                  <a:pos x="58" y="10"/>
                </a:cxn>
                <a:cxn ang="0">
                  <a:pos x="60" y="8"/>
                </a:cxn>
                <a:cxn ang="0">
                  <a:pos x="60" y="8"/>
                </a:cxn>
                <a:cxn ang="0">
                  <a:pos x="60" y="6"/>
                </a:cxn>
                <a:cxn ang="0">
                  <a:pos x="62" y="4"/>
                </a:cxn>
                <a:cxn ang="0">
                  <a:pos x="64" y="4"/>
                </a:cxn>
                <a:cxn ang="0">
                  <a:pos x="64" y="4"/>
                </a:cxn>
                <a:cxn ang="0">
                  <a:pos x="72" y="0"/>
                </a:cxn>
              </a:cxnLst>
              <a:rect l="txL" t="txT" r="txR" b="txB"/>
              <a:pathLst>
                <a:path w="92" h="102">
                  <a:moveTo>
                    <a:pt x="72" y="0"/>
                  </a:moveTo>
                  <a:lnTo>
                    <a:pt x="72" y="4"/>
                  </a:lnTo>
                  <a:lnTo>
                    <a:pt x="72" y="8"/>
                  </a:lnTo>
                  <a:lnTo>
                    <a:pt x="72" y="8"/>
                  </a:lnTo>
                  <a:lnTo>
                    <a:pt x="76" y="14"/>
                  </a:lnTo>
                  <a:lnTo>
                    <a:pt x="80" y="18"/>
                  </a:lnTo>
                  <a:lnTo>
                    <a:pt x="84" y="22"/>
                  </a:lnTo>
                  <a:lnTo>
                    <a:pt x="88" y="22"/>
                  </a:lnTo>
                  <a:lnTo>
                    <a:pt x="90" y="24"/>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0" y="74"/>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8"/>
                  </a:lnTo>
                  <a:lnTo>
                    <a:pt x="60" y="6"/>
                  </a:lnTo>
                  <a:lnTo>
                    <a:pt x="62" y="4"/>
                  </a:lnTo>
                  <a:lnTo>
                    <a:pt x="64" y="4"/>
                  </a:lnTo>
                  <a:lnTo>
                    <a:pt x="64" y="4"/>
                  </a:lnTo>
                  <a:lnTo>
                    <a:pt x="72"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2" name="Freeform 66"/>
            <p:cNvSpPr/>
            <p:nvPr/>
          </p:nvSpPr>
          <p:spPr>
            <a:xfrm>
              <a:off x="1394" y="2320"/>
              <a:ext cx="116" cy="134"/>
            </a:xfrm>
            <a:custGeom>
              <a:avLst/>
              <a:gdLst>
                <a:gd name="txL" fmla="*/ 0 w 116"/>
                <a:gd name="txT" fmla="*/ 0 h 134"/>
                <a:gd name="txR" fmla="*/ 116 w 116"/>
                <a:gd name="txB" fmla="*/ 134 h 134"/>
              </a:gdLst>
              <a:ahLst/>
              <a:cxnLst>
                <a:cxn ang="0">
                  <a:pos x="86" y="132"/>
                </a:cxn>
                <a:cxn ang="0">
                  <a:pos x="80" y="130"/>
                </a:cxn>
                <a:cxn ang="0">
                  <a:pos x="70" y="124"/>
                </a:cxn>
                <a:cxn ang="0">
                  <a:pos x="50" y="114"/>
                </a:cxn>
                <a:cxn ang="0">
                  <a:pos x="18" y="98"/>
                </a:cxn>
                <a:cxn ang="0">
                  <a:pos x="16" y="92"/>
                </a:cxn>
                <a:cxn ang="0">
                  <a:pos x="0" y="68"/>
                </a:cxn>
                <a:cxn ang="0">
                  <a:pos x="26" y="44"/>
                </a:cxn>
                <a:cxn ang="0">
                  <a:pos x="26" y="40"/>
                </a:cxn>
                <a:cxn ang="0">
                  <a:pos x="26" y="36"/>
                </a:cxn>
                <a:cxn ang="0">
                  <a:pos x="26" y="32"/>
                </a:cxn>
                <a:cxn ang="0">
                  <a:pos x="28" y="30"/>
                </a:cxn>
                <a:cxn ang="0">
                  <a:pos x="30" y="26"/>
                </a:cxn>
                <a:cxn ang="0">
                  <a:pos x="34" y="22"/>
                </a:cxn>
                <a:cxn ang="0">
                  <a:pos x="36" y="16"/>
                </a:cxn>
                <a:cxn ang="0">
                  <a:pos x="38" y="10"/>
                </a:cxn>
                <a:cxn ang="0">
                  <a:pos x="40" y="6"/>
                </a:cxn>
                <a:cxn ang="0">
                  <a:pos x="46" y="4"/>
                </a:cxn>
                <a:cxn ang="0">
                  <a:pos x="54" y="2"/>
                </a:cxn>
                <a:cxn ang="0">
                  <a:pos x="70" y="0"/>
                </a:cxn>
                <a:cxn ang="0">
                  <a:pos x="70" y="2"/>
                </a:cxn>
                <a:cxn ang="0">
                  <a:pos x="74" y="4"/>
                </a:cxn>
                <a:cxn ang="0">
                  <a:pos x="78" y="2"/>
                </a:cxn>
                <a:cxn ang="0">
                  <a:pos x="82" y="4"/>
                </a:cxn>
                <a:cxn ang="0">
                  <a:pos x="84" y="10"/>
                </a:cxn>
                <a:cxn ang="0">
                  <a:pos x="82" y="12"/>
                </a:cxn>
                <a:cxn ang="0">
                  <a:pos x="80" y="16"/>
                </a:cxn>
                <a:cxn ang="0">
                  <a:pos x="84" y="18"/>
                </a:cxn>
                <a:cxn ang="0">
                  <a:pos x="88" y="22"/>
                </a:cxn>
                <a:cxn ang="0">
                  <a:pos x="90" y="26"/>
                </a:cxn>
                <a:cxn ang="0">
                  <a:pos x="96" y="32"/>
                </a:cxn>
                <a:cxn ang="0">
                  <a:pos x="98" y="38"/>
                </a:cxn>
                <a:cxn ang="0">
                  <a:pos x="96" y="42"/>
                </a:cxn>
                <a:cxn ang="0">
                  <a:pos x="92" y="52"/>
                </a:cxn>
                <a:cxn ang="0">
                  <a:pos x="90" y="60"/>
                </a:cxn>
                <a:cxn ang="0">
                  <a:pos x="92" y="64"/>
                </a:cxn>
                <a:cxn ang="0">
                  <a:pos x="96" y="72"/>
                </a:cxn>
                <a:cxn ang="0">
                  <a:pos x="100" y="82"/>
                </a:cxn>
                <a:cxn ang="0">
                  <a:pos x="106" y="86"/>
                </a:cxn>
                <a:cxn ang="0">
                  <a:pos x="106" y="90"/>
                </a:cxn>
                <a:cxn ang="0">
                  <a:pos x="108" y="96"/>
                </a:cxn>
                <a:cxn ang="0">
                  <a:pos x="108" y="98"/>
                </a:cxn>
                <a:cxn ang="0">
                  <a:pos x="112" y="102"/>
                </a:cxn>
                <a:cxn ang="0">
                  <a:pos x="114" y="106"/>
                </a:cxn>
                <a:cxn ang="0">
                  <a:pos x="116" y="112"/>
                </a:cxn>
                <a:cxn ang="0">
                  <a:pos x="114" y="124"/>
                </a:cxn>
                <a:cxn ang="0">
                  <a:pos x="112" y="124"/>
                </a:cxn>
                <a:cxn ang="0">
                  <a:pos x="108" y="128"/>
                </a:cxn>
              </a:cxnLst>
              <a:rect l="txL" t="txT" r="txR" b="txB"/>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0"/>
                  </a:lnTo>
                  <a:lnTo>
                    <a:pt x="70" y="2"/>
                  </a:lnTo>
                  <a:lnTo>
                    <a:pt x="72" y="4"/>
                  </a:lnTo>
                  <a:lnTo>
                    <a:pt x="74" y="4"/>
                  </a:lnTo>
                  <a:lnTo>
                    <a:pt x="76" y="4"/>
                  </a:lnTo>
                  <a:lnTo>
                    <a:pt x="78" y="2"/>
                  </a:lnTo>
                  <a:lnTo>
                    <a:pt x="82" y="4"/>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8" y="38"/>
                  </a:lnTo>
                  <a:lnTo>
                    <a:pt x="96" y="42"/>
                  </a:lnTo>
                  <a:lnTo>
                    <a:pt x="94" y="46"/>
                  </a:lnTo>
                  <a:lnTo>
                    <a:pt x="92" y="52"/>
                  </a:lnTo>
                  <a:lnTo>
                    <a:pt x="92" y="56"/>
                  </a:lnTo>
                  <a:lnTo>
                    <a:pt x="90" y="60"/>
                  </a:lnTo>
                  <a:lnTo>
                    <a:pt x="92" y="64"/>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6"/>
                  </a:lnTo>
                  <a:lnTo>
                    <a:pt x="108" y="98"/>
                  </a:lnTo>
                  <a:lnTo>
                    <a:pt x="110" y="100"/>
                  </a:lnTo>
                  <a:lnTo>
                    <a:pt x="112" y="102"/>
                  </a:lnTo>
                  <a:lnTo>
                    <a:pt x="114" y="104"/>
                  </a:lnTo>
                  <a:lnTo>
                    <a:pt x="114" y="106"/>
                  </a:lnTo>
                  <a:lnTo>
                    <a:pt x="114" y="108"/>
                  </a:lnTo>
                  <a:lnTo>
                    <a:pt x="116" y="112"/>
                  </a:lnTo>
                  <a:lnTo>
                    <a:pt x="116" y="114"/>
                  </a:lnTo>
                  <a:lnTo>
                    <a:pt x="114" y="124"/>
                  </a:lnTo>
                  <a:lnTo>
                    <a:pt x="114" y="124"/>
                  </a:lnTo>
                  <a:lnTo>
                    <a:pt x="112" y="124"/>
                  </a:lnTo>
                  <a:lnTo>
                    <a:pt x="110" y="126"/>
                  </a:lnTo>
                  <a:lnTo>
                    <a:pt x="108" y="128"/>
                  </a:lnTo>
                  <a:lnTo>
                    <a:pt x="88" y="13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3" name="Freeform 67"/>
            <p:cNvSpPr/>
            <p:nvPr/>
          </p:nvSpPr>
          <p:spPr>
            <a:xfrm>
              <a:off x="1350" y="2388"/>
              <a:ext cx="62" cy="72"/>
            </a:xfrm>
            <a:custGeom>
              <a:avLst/>
              <a:gdLst>
                <a:gd name="txL" fmla="*/ 0 w 62"/>
                <a:gd name="txT" fmla="*/ 0 h 72"/>
                <a:gd name="txR" fmla="*/ 62 w 62"/>
                <a:gd name="txB" fmla="*/ 72 h 72"/>
              </a:gdLst>
              <a:ahLst/>
              <a:cxnLst>
                <a:cxn ang="0">
                  <a:pos x="4" y="40"/>
                </a:cxn>
                <a:cxn ang="0">
                  <a:pos x="4" y="8"/>
                </a:cxn>
                <a:cxn ang="0">
                  <a:pos x="4" y="8"/>
                </a:cxn>
                <a:cxn ang="0">
                  <a:pos x="6" y="10"/>
                </a:cxn>
                <a:cxn ang="0">
                  <a:pos x="8" y="10"/>
                </a:cxn>
                <a:cxn ang="0">
                  <a:pos x="8" y="10"/>
                </a:cxn>
                <a:cxn ang="0">
                  <a:pos x="8" y="12"/>
                </a:cxn>
                <a:cxn ang="0">
                  <a:pos x="10" y="14"/>
                </a:cxn>
                <a:cxn ang="0">
                  <a:pos x="12" y="16"/>
                </a:cxn>
                <a:cxn ang="0">
                  <a:pos x="16" y="16"/>
                </a:cxn>
                <a:cxn ang="0">
                  <a:pos x="20" y="16"/>
                </a:cxn>
                <a:cxn ang="0">
                  <a:pos x="26" y="14"/>
                </a:cxn>
                <a:cxn ang="0">
                  <a:pos x="44" y="0"/>
                </a:cxn>
                <a:cxn ang="0">
                  <a:pos x="44" y="0"/>
                </a:cxn>
                <a:cxn ang="0">
                  <a:pos x="44" y="0"/>
                </a:cxn>
                <a:cxn ang="0">
                  <a:pos x="46" y="4"/>
                </a:cxn>
                <a:cxn ang="0">
                  <a:pos x="48" y="8"/>
                </a:cxn>
                <a:cxn ang="0">
                  <a:pos x="48" y="8"/>
                </a:cxn>
                <a:cxn ang="0">
                  <a:pos x="50" y="10"/>
                </a:cxn>
                <a:cxn ang="0">
                  <a:pos x="54" y="14"/>
                </a:cxn>
                <a:cxn ang="0">
                  <a:pos x="56" y="18"/>
                </a:cxn>
                <a:cxn ang="0">
                  <a:pos x="58" y="22"/>
                </a:cxn>
                <a:cxn ang="0">
                  <a:pos x="60" y="26"/>
                </a:cxn>
                <a:cxn ang="0">
                  <a:pos x="62" y="28"/>
                </a:cxn>
                <a:cxn ang="0">
                  <a:pos x="62" y="28"/>
                </a:cxn>
                <a:cxn ang="0">
                  <a:pos x="62" y="30"/>
                </a:cxn>
                <a:cxn ang="0">
                  <a:pos x="62" y="30"/>
                </a:cxn>
                <a:cxn ang="0">
                  <a:pos x="60" y="32"/>
                </a:cxn>
                <a:cxn ang="0">
                  <a:pos x="56" y="34"/>
                </a:cxn>
                <a:cxn ang="0">
                  <a:pos x="48" y="34"/>
                </a:cxn>
                <a:cxn ang="0">
                  <a:pos x="40" y="36"/>
                </a:cxn>
                <a:cxn ang="0">
                  <a:pos x="34" y="38"/>
                </a:cxn>
                <a:cxn ang="0">
                  <a:pos x="34" y="38"/>
                </a:cxn>
                <a:cxn ang="0">
                  <a:pos x="36" y="42"/>
                </a:cxn>
                <a:cxn ang="0">
                  <a:pos x="38" y="46"/>
                </a:cxn>
                <a:cxn ang="0">
                  <a:pos x="40" y="50"/>
                </a:cxn>
                <a:cxn ang="0">
                  <a:pos x="42" y="52"/>
                </a:cxn>
                <a:cxn ang="0">
                  <a:pos x="42" y="56"/>
                </a:cxn>
                <a:cxn ang="0">
                  <a:pos x="40" y="56"/>
                </a:cxn>
                <a:cxn ang="0">
                  <a:pos x="38" y="58"/>
                </a:cxn>
                <a:cxn ang="0">
                  <a:pos x="36" y="62"/>
                </a:cxn>
                <a:cxn ang="0">
                  <a:pos x="32" y="66"/>
                </a:cxn>
                <a:cxn ang="0">
                  <a:pos x="30" y="68"/>
                </a:cxn>
                <a:cxn ang="0">
                  <a:pos x="28" y="68"/>
                </a:cxn>
                <a:cxn ang="0">
                  <a:pos x="26" y="68"/>
                </a:cxn>
                <a:cxn ang="0">
                  <a:pos x="26" y="70"/>
                </a:cxn>
                <a:cxn ang="0">
                  <a:pos x="26" y="72"/>
                </a:cxn>
                <a:cxn ang="0">
                  <a:pos x="24" y="72"/>
                </a:cxn>
                <a:cxn ang="0">
                  <a:pos x="20" y="70"/>
                </a:cxn>
                <a:cxn ang="0">
                  <a:pos x="14" y="70"/>
                </a:cxn>
                <a:cxn ang="0">
                  <a:pos x="8" y="70"/>
                </a:cxn>
                <a:cxn ang="0">
                  <a:pos x="2" y="70"/>
                </a:cxn>
                <a:cxn ang="0">
                  <a:pos x="0" y="70"/>
                </a:cxn>
              </a:cxnLst>
              <a:rect l="txL" t="txT" r="txR" b="txB"/>
              <a:pathLst>
                <a:path w="62" h="72">
                  <a:moveTo>
                    <a:pt x="4" y="40"/>
                  </a:moveTo>
                  <a:lnTo>
                    <a:pt x="4" y="8"/>
                  </a:lnTo>
                  <a:lnTo>
                    <a:pt x="4" y="8"/>
                  </a:lnTo>
                  <a:lnTo>
                    <a:pt x="6" y="10"/>
                  </a:lnTo>
                  <a:lnTo>
                    <a:pt x="8" y="10"/>
                  </a:lnTo>
                  <a:lnTo>
                    <a:pt x="8" y="10"/>
                  </a:lnTo>
                  <a:lnTo>
                    <a:pt x="8" y="12"/>
                  </a:lnTo>
                  <a:lnTo>
                    <a:pt x="10" y="14"/>
                  </a:lnTo>
                  <a:lnTo>
                    <a:pt x="12" y="16"/>
                  </a:lnTo>
                  <a:lnTo>
                    <a:pt x="16" y="16"/>
                  </a:lnTo>
                  <a:lnTo>
                    <a:pt x="20" y="16"/>
                  </a:lnTo>
                  <a:lnTo>
                    <a:pt x="26" y="14"/>
                  </a:lnTo>
                  <a:lnTo>
                    <a:pt x="44" y="0"/>
                  </a:lnTo>
                  <a:lnTo>
                    <a:pt x="44" y="0"/>
                  </a:lnTo>
                  <a:lnTo>
                    <a:pt x="44" y="0"/>
                  </a:lnTo>
                  <a:lnTo>
                    <a:pt x="46" y="4"/>
                  </a:lnTo>
                  <a:lnTo>
                    <a:pt x="48" y="8"/>
                  </a:lnTo>
                  <a:lnTo>
                    <a:pt x="48" y="8"/>
                  </a:lnTo>
                  <a:lnTo>
                    <a:pt x="50" y="10"/>
                  </a:lnTo>
                  <a:lnTo>
                    <a:pt x="54" y="14"/>
                  </a:lnTo>
                  <a:lnTo>
                    <a:pt x="56" y="18"/>
                  </a:lnTo>
                  <a:lnTo>
                    <a:pt x="58" y="22"/>
                  </a:lnTo>
                  <a:lnTo>
                    <a:pt x="60" y="26"/>
                  </a:lnTo>
                  <a:lnTo>
                    <a:pt x="62" y="28"/>
                  </a:lnTo>
                  <a:lnTo>
                    <a:pt x="62" y="28"/>
                  </a:lnTo>
                  <a:lnTo>
                    <a:pt x="62" y="30"/>
                  </a:lnTo>
                  <a:lnTo>
                    <a:pt x="62" y="30"/>
                  </a:lnTo>
                  <a:lnTo>
                    <a:pt x="60" y="32"/>
                  </a:lnTo>
                  <a:lnTo>
                    <a:pt x="56" y="34"/>
                  </a:lnTo>
                  <a:lnTo>
                    <a:pt x="48" y="34"/>
                  </a:lnTo>
                  <a:lnTo>
                    <a:pt x="40" y="36"/>
                  </a:lnTo>
                  <a:lnTo>
                    <a:pt x="34" y="38"/>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4" name="Freeform 68"/>
            <p:cNvSpPr/>
            <p:nvPr/>
          </p:nvSpPr>
          <p:spPr>
            <a:xfrm>
              <a:off x="1332" y="2396"/>
              <a:ext cx="22" cy="62"/>
            </a:xfrm>
            <a:custGeom>
              <a:avLst/>
              <a:gdLst>
                <a:gd name="txL" fmla="*/ 0 w 22"/>
                <a:gd name="txT" fmla="*/ 0 h 62"/>
                <a:gd name="txR" fmla="*/ 22 w 22"/>
                <a:gd name="txB" fmla="*/ 62 h 62"/>
              </a:gdLst>
              <a:ahLst/>
              <a:cxnLst>
                <a:cxn ang="0">
                  <a:pos x="22" y="0"/>
                </a:cxn>
                <a:cxn ang="0">
                  <a:pos x="16" y="2"/>
                </a:cxn>
                <a:cxn ang="0">
                  <a:pos x="16" y="2"/>
                </a:cxn>
                <a:cxn ang="0">
                  <a:pos x="16" y="6"/>
                </a:cxn>
                <a:cxn ang="0">
                  <a:pos x="16" y="8"/>
                </a:cxn>
                <a:cxn ang="0">
                  <a:pos x="14" y="12"/>
                </a:cxn>
                <a:cxn ang="0">
                  <a:pos x="14" y="14"/>
                </a:cxn>
                <a:cxn ang="0">
                  <a:pos x="14" y="14"/>
                </a:cxn>
                <a:cxn ang="0">
                  <a:pos x="14" y="16"/>
                </a:cxn>
                <a:cxn ang="0">
                  <a:pos x="12" y="20"/>
                </a:cxn>
                <a:cxn ang="0">
                  <a:pos x="8" y="24"/>
                </a:cxn>
                <a:cxn ang="0">
                  <a:pos x="0" y="30"/>
                </a:cxn>
                <a:cxn ang="0">
                  <a:pos x="0" y="30"/>
                </a:cxn>
                <a:cxn ang="0">
                  <a:pos x="2" y="32"/>
                </a:cxn>
                <a:cxn ang="0">
                  <a:pos x="4" y="38"/>
                </a:cxn>
                <a:cxn ang="0">
                  <a:pos x="8" y="48"/>
                </a:cxn>
                <a:cxn ang="0">
                  <a:pos x="18" y="62"/>
                </a:cxn>
                <a:cxn ang="0">
                  <a:pos x="18" y="60"/>
                </a:cxn>
                <a:cxn ang="0">
                  <a:pos x="18" y="56"/>
                </a:cxn>
                <a:cxn ang="0">
                  <a:pos x="18" y="52"/>
                </a:cxn>
                <a:cxn ang="0">
                  <a:pos x="18" y="44"/>
                </a:cxn>
                <a:cxn ang="0">
                  <a:pos x="20" y="40"/>
                </a:cxn>
                <a:cxn ang="0">
                  <a:pos x="20" y="34"/>
                </a:cxn>
                <a:cxn ang="0">
                  <a:pos x="22" y="32"/>
                </a:cxn>
                <a:cxn ang="0">
                  <a:pos x="22" y="26"/>
                </a:cxn>
                <a:cxn ang="0">
                  <a:pos x="22" y="14"/>
                </a:cxn>
                <a:cxn ang="0">
                  <a:pos x="22" y="0"/>
                </a:cxn>
              </a:cxnLst>
              <a:rect l="txL" t="txT" r="txR" b="txB"/>
              <a:pathLst>
                <a:path w="22" h="62">
                  <a:moveTo>
                    <a:pt x="22" y="0"/>
                  </a:moveTo>
                  <a:lnTo>
                    <a:pt x="16" y="2"/>
                  </a:lnTo>
                  <a:lnTo>
                    <a:pt x="16" y="2"/>
                  </a:lnTo>
                  <a:lnTo>
                    <a:pt x="16" y="6"/>
                  </a:lnTo>
                  <a:lnTo>
                    <a:pt x="16" y="8"/>
                  </a:lnTo>
                  <a:lnTo>
                    <a:pt x="14" y="12"/>
                  </a:lnTo>
                  <a:lnTo>
                    <a:pt x="14" y="14"/>
                  </a:lnTo>
                  <a:lnTo>
                    <a:pt x="14" y="14"/>
                  </a:lnTo>
                  <a:lnTo>
                    <a:pt x="14" y="16"/>
                  </a:lnTo>
                  <a:lnTo>
                    <a:pt x="12" y="20"/>
                  </a:lnTo>
                  <a:lnTo>
                    <a:pt x="8" y="24"/>
                  </a:lnTo>
                  <a:lnTo>
                    <a:pt x="0" y="30"/>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5" name="Freeform 69"/>
            <p:cNvSpPr/>
            <p:nvPr/>
          </p:nvSpPr>
          <p:spPr>
            <a:xfrm>
              <a:off x="1354" y="2328"/>
              <a:ext cx="80" cy="76"/>
            </a:xfrm>
            <a:custGeom>
              <a:avLst/>
              <a:gdLst>
                <a:gd name="txL" fmla="*/ 0 w 80"/>
                <a:gd name="txT" fmla="*/ 0 h 76"/>
                <a:gd name="txR" fmla="*/ 80 w 80"/>
                <a:gd name="txB" fmla="*/ 76 h 76"/>
              </a:gdLst>
              <a:ahLst/>
              <a:cxnLst>
                <a:cxn ang="0">
                  <a:pos x="70" y="4"/>
                </a:cxn>
                <a:cxn ang="0">
                  <a:pos x="64" y="6"/>
                </a:cxn>
                <a:cxn ang="0">
                  <a:pos x="60" y="6"/>
                </a:cxn>
                <a:cxn ang="0">
                  <a:pos x="56" y="10"/>
                </a:cxn>
                <a:cxn ang="0">
                  <a:pos x="54" y="12"/>
                </a:cxn>
                <a:cxn ang="0">
                  <a:pos x="44" y="16"/>
                </a:cxn>
                <a:cxn ang="0">
                  <a:pos x="32" y="16"/>
                </a:cxn>
                <a:cxn ang="0">
                  <a:pos x="24" y="14"/>
                </a:cxn>
                <a:cxn ang="0">
                  <a:pos x="20" y="12"/>
                </a:cxn>
                <a:cxn ang="0">
                  <a:pos x="16" y="14"/>
                </a:cxn>
                <a:cxn ang="0">
                  <a:pos x="16" y="16"/>
                </a:cxn>
                <a:cxn ang="0">
                  <a:pos x="10" y="24"/>
                </a:cxn>
                <a:cxn ang="0">
                  <a:pos x="8" y="24"/>
                </a:cxn>
                <a:cxn ang="0">
                  <a:pos x="6" y="24"/>
                </a:cxn>
                <a:cxn ang="0">
                  <a:pos x="4" y="24"/>
                </a:cxn>
                <a:cxn ang="0">
                  <a:pos x="6" y="26"/>
                </a:cxn>
                <a:cxn ang="0">
                  <a:pos x="6" y="30"/>
                </a:cxn>
                <a:cxn ang="0">
                  <a:pos x="4" y="34"/>
                </a:cxn>
                <a:cxn ang="0">
                  <a:pos x="4" y="36"/>
                </a:cxn>
                <a:cxn ang="0">
                  <a:pos x="2" y="42"/>
                </a:cxn>
                <a:cxn ang="0">
                  <a:pos x="4" y="42"/>
                </a:cxn>
                <a:cxn ang="0">
                  <a:pos x="8" y="42"/>
                </a:cxn>
                <a:cxn ang="0">
                  <a:pos x="12" y="44"/>
                </a:cxn>
                <a:cxn ang="0">
                  <a:pos x="8" y="50"/>
                </a:cxn>
                <a:cxn ang="0">
                  <a:pos x="8" y="54"/>
                </a:cxn>
                <a:cxn ang="0">
                  <a:pos x="6" y="58"/>
                </a:cxn>
                <a:cxn ang="0">
                  <a:pos x="4" y="62"/>
                </a:cxn>
                <a:cxn ang="0">
                  <a:pos x="4" y="62"/>
                </a:cxn>
                <a:cxn ang="0">
                  <a:pos x="2" y="66"/>
                </a:cxn>
                <a:cxn ang="0">
                  <a:pos x="0" y="68"/>
                </a:cxn>
                <a:cxn ang="0">
                  <a:pos x="4" y="70"/>
                </a:cxn>
                <a:cxn ang="0">
                  <a:pos x="4" y="72"/>
                </a:cxn>
                <a:cxn ang="0">
                  <a:pos x="8" y="76"/>
                </a:cxn>
                <a:cxn ang="0">
                  <a:pos x="16" y="76"/>
                </a:cxn>
                <a:cxn ang="0">
                  <a:pos x="66" y="38"/>
                </a:cxn>
                <a:cxn ang="0">
                  <a:pos x="66" y="34"/>
                </a:cxn>
                <a:cxn ang="0">
                  <a:pos x="66" y="30"/>
                </a:cxn>
                <a:cxn ang="0">
                  <a:pos x="66" y="26"/>
                </a:cxn>
                <a:cxn ang="0">
                  <a:pos x="66" y="22"/>
                </a:cxn>
                <a:cxn ang="0">
                  <a:pos x="70" y="20"/>
                </a:cxn>
                <a:cxn ang="0">
                  <a:pos x="72" y="14"/>
                </a:cxn>
                <a:cxn ang="0">
                  <a:pos x="74" y="12"/>
                </a:cxn>
                <a:cxn ang="0">
                  <a:pos x="78" y="4"/>
                </a:cxn>
                <a:cxn ang="0">
                  <a:pos x="80" y="0"/>
                </a:cxn>
              </a:cxnLst>
              <a:rect l="txL" t="txT" r="txR" b="txB"/>
              <a:pathLst>
                <a:path w="80" h="76">
                  <a:moveTo>
                    <a:pt x="72" y="2"/>
                  </a:moveTo>
                  <a:lnTo>
                    <a:pt x="70" y="4"/>
                  </a:lnTo>
                  <a:lnTo>
                    <a:pt x="66" y="6"/>
                  </a:lnTo>
                  <a:lnTo>
                    <a:pt x="64" y="6"/>
                  </a:lnTo>
                  <a:lnTo>
                    <a:pt x="62" y="6"/>
                  </a:lnTo>
                  <a:lnTo>
                    <a:pt x="60" y="6"/>
                  </a:lnTo>
                  <a:lnTo>
                    <a:pt x="58" y="8"/>
                  </a:lnTo>
                  <a:lnTo>
                    <a:pt x="56" y="10"/>
                  </a:lnTo>
                  <a:lnTo>
                    <a:pt x="54" y="12"/>
                  </a:lnTo>
                  <a:lnTo>
                    <a:pt x="54" y="12"/>
                  </a:lnTo>
                  <a:lnTo>
                    <a:pt x="50" y="14"/>
                  </a:lnTo>
                  <a:lnTo>
                    <a:pt x="44" y="16"/>
                  </a:lnTo>
                  <a:lnTo>
                    <a:pt x="38" y="16"/>
                  </a:lnTo>
                  <a:lnTo>
                    <a:pt x="32" y="16"/>
                  </a:lnTo>
                  <a:lnTo>
                    <a:pt x="28" y="16"/>
                  </a:lnTo>
                  <a:lnTo>
                    <a:pt x="24" y="14"/>
                  </a:lnTo>
                  <a:lnTo>
                    <a:pt x="24" y="14"/>
                  </a:lnTo>
                  <a:lnTo>
                    <a:pt x="20" y="12"/>
                  </a:lnTo>
                  <a:lnTo>
                    <a:pt x="18" y="12"/>
                  </a:lnTo>
                  <a:lnTo>
                    <a:pt x="16" y="14"/>
                  </a:lnTo>
                  <a:lnTo>
                    <a:pt x="16" y="16"/>
                  </a:lnTo>
                  <a:lnTo>
                    <a:pt x="16" y="16"/>
                  </a:lnTo>
                  <a:lnTo>
                    <a:pt x="12" y="20"/>
                  </a:lnTo>
                  <a:lnTo>
                    <a:pt x="10" y="24"/>
                  </a:lnTo>
                  <a:lnTo>
                    <a:pt x="8" y="24"/>
                  </a:lnTo>
                  <a:lnTo>
                    <a:pt x="8" y="24"/>
                  </a:lnTo>
                  <a:lnTo>
                    <a:pt x="6" y="24"/>
                  </a:lnTo>
                  <a:lnTo>
                    <a:pt x="6" y="24"/>
                  </a:lnTo>
                  <a:lnTo>
                    <a:pt x="4" y="22"/>
                  </a:lnTo>
                  <a:lnTo>
                    <a:pt x="4" y="24"/>
                  </a:lnTo>
                  <a:lnTo>
                    <a:pt x="6" y="26"/>
                  </a:lnTo>
                  <a:lnTo>
                    <a:pt x="6" y="26"/>
                  </a:lnTo>
                  <a:lnTo>
                    <a:pt x="6" y="28"/>
                  </a:lnTo>
                  <a:lnTo>
                    <a:pt x="6" y="30"/>
                  </a:lnTo>
                  <a:lnTo>
                    <a:pt x="6" y="32"/>
                  </a:lnTo>
                  <a:lnTo>
                    <a:pt x="4" y="34"/>
                  </a:lnTo>
                  <a:lnTo>
                    <a:pt x="4" y="36"/>
                  </a:lnTo>
                  <a:lnTo>
                    <a:pt x="4" y="36"/>
                  </a:lnTo>
                  <a:lnTo>
                    <a:pt x="4" y="38"/>
                  </a:lnTo>
                  <a:lnTo>
                    <a:pt x="2" y="42"/>
                  </a:lnTo>
                  <a:lnTo>
                    <a:pt x="4"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2"/>
                  </a:lnTo>
                  <a:lnTo>
                    <a:pt x="4" y="62"/>
                  </a:lnTo>
                  <a:lnTo>
                    <a:pt x="4" y="64"/>
                  </a:lnTo>
                  <a:lnTo>
                    <a:pt x="2" y="66"/>
                  </a:lnTo>
                  <a:lnTo>
                    <a:pt x="0" y="68"/>
                  </a:lnTo>
                  <a:lnTo>
                    <a:pt x="0" y="68"/>
                  </a:lnTo>
                  <a:lnTo>
                    <a:pt x="2" y="70"/>
                  </a:lnTo>
                  <a:lnTo>
                    <a:pt x="4"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6" name="Freeform 70"/>
            <p:cNvSpPr/>
            <p:nvPr/>
          </p:nvSpPr>
          <p:spPr>
            <a:xfrm>
              <a:off x="1458" y="2282"/>
              <a:ext cx="234" cy="248"/>
            </a:xfrm>
            <a:custGeom>
              <a:avLst/>
              <a:gdLst>
                <a:gd name="txL" fmla="*/ 0 w 234"/>
                <a:gd name="txT" fmla="*/ 0 h 248"/>
                <a:gd name="txR" fmla="*/ 234 w 234"/>
                <a:gd name="txB" fmla="*/ 248 h 248"/>
              </a:gdLst>
              <a:ahLst/>
              <a:cxnLst>
                <a:cxn ang="0">
                  <a:pos x="18" y="42"/>
                </a:cxn>
                <a:cxn ang="0">
                  <a:pos x="20" y="48"/>
                </a:cxn>
                <a:cxn ang="0">
                  <a:pos x="16" y="52"/>
                </a:cxn>
                <a:cxn ang="0">
                  <a:pos x="20" y="56"/>
                </a:cxn>
                <a:cxn ang="0">
                  <a:pos x="24" y="62"/>
                </a:cxn>
                <a:cxn ang="0">
                  <a:pos x="32" y="70"/>
                </a:cxn>
                <a:cxn ang="0">
                  <a:pos x="34" y="76"/>
                </a:cxn>
                <a:cxn ang="0">
                  <a:pos x="28" y="90"/>
                </a:cxn>
                <a:cxn ang="0">
                  <a:pos x="28" y="102"/>
                </a:cxn>
                <a:cxn ang="0">
                  <a:pos x="32" y="110"/>
                </a:cxn>
                <a:cxn ang="0">
                  <a:pos x="40" y="122"/>
                </a:cxn>
                <a:cxn ang="0">
                  <a:pos x="42" y="128"/>
                </a:cxn>
                <a:cxn ang="0">
                  <a:pos x="44" y="134"/>
                </a:cxn>
                <a:cxn ang="0">
                  <a:pos x="48" y="140"/>
                </a:cxn>
                <a:cxn ang="0">
                  <a:pos x="50" y="146"/>
                </a:cxn>
                <a:cxn ang="0">
                  <a:pos x="50" y="162"/>
                </a:cxn>
                <a:cxn ang="0">
                  <a:pos x="78" y="162"/>
                </a:cxn>
                <a:cxn ang="0">
                  <a:pos x="88" y="174"/>
                </a:cxn>
                <a:cxn ang="0">
                  <a:pos x="114" y="204"/>
                </a:cxn>
                <a:cxn ang="0">
                  <a:pos x="128" y="208"/>
                </a:cxn>
                <a:cxn ang="0">
                  <a:pos x="142" y="210"/>
                </a:cxn>
                <a:cxn ang="0">
                  <a:pos x="152" y="210"/>
                </a:cxn>
                <a:cxn ang="0">
                  <a:pos x="168" y="226"/>
                </a:cxn>
                <a:cxn ang="0">
                  <a:pos x="178" y="232"/>
                </a:cxn>
                <a:cxn ang="0">
                  <a:pos x="188" y="228"/>
                </a:cxn>
                <a:cxn ang="0">
                  <a:pos x="198" y="232"/>
                </a:cxn>
                <a:cxn ang="0">
                  <a:pos x="208" y="248"/>
                </a:cxn>
                <a:cxn ang="0">
                  <a:pos x="222" y="236"/>
                </a:cxn>
                <a:cxn ang="0">
                  <a:pos x="222" y="224"/>
                </a:cxn>
                <a:cxn ang="0">
                  <a:pos x="224" y="214"/>
                </a:cxn>
                <a:cxn ang="0">
                  <a:pos x="232" y="206"/>
                </a:cxn>
                <a:cxn ang="0">
                  <a:pos x="232" y="198"/>
                </a:cxn>
                <a:cxn ang="0">
                  <a:pos x="218" y="172"/>
                </a:cxn>
                <a:cxn ang="0">
                  <a:pos x="216" y="104"/>
                </a:cxn>
                <a:cxn ang="0">
                  <a:pos x="212" y="70"/>
                </a:cxn>
                <a:cxn ang="0">
                  <a:pos x="184" y="52"/>
                </a:cxn>
                <a:cxn ang="0">
                  <a:pos x="176" y="48"/>
                </a:cxn>
                <a:cxn ang="0">
                  <a:pos x="160" y="44"/>
                </a:cxn>
                <a:cxn ang="0">
                  <a:pos x="126" y="54"/>
                </a:cxn>
                <a:cxn ang="0">
                  <a:pos x="122" y="56"/>
                </a:cxn>
                <a:cxn ang="0">
                  <a:pos x="102" y="58"/>
                </a:cxn>
                <a:cxn ang="0">
                  <a:pos x="98" y="60"/>
                </a:cxn>
                <a:cxn ang="0">
                  <a:pos x="82" y="50"/>
                </a:cxn>
                <a:cxn ang="0">
                  <a:pos x="62" y="12"/>
                </a:cxn>
                <a:cxn ang="0">
                  <a:pos x="56" y="6"/>
                </a:cxn>
                <a:cxn ang="0">
                  <a:pos x="38" y="16"/>
                </a:cxn>
                <a:cxn ang="0">
                  <a:pos x="30" y="18"/>
                </a:cxn>
                <a:cxn ang="0">
                  <a:pos x="0" y="10"/>
                </a:cxn>
                <a:cxn ang="0">
                  <a:pos x="4" y="16"/>
                </a:cxn>
                <a:cxn ang="0">
                  <a:pos x="8" y="26"/>
                </a:cxn>
                <a:cxn ang="0">
                  <a:pos x="12" y="40"/>
                </a:cxn>
              </a:cxnLst>
              <a:rect l="txL" t="txT" r="txR" b="txB"/>
              <a:pathLst>
                <a:path w="234" h="248">
                  <a:moveTo>
                    <a:pt x="14" y="42"/>
                  </a:moveTo>
                  <a:lnTo>
                    <a:pt x="16" y="42"/>
                  </a:lnTo>
                  <a:lnTo>
                    <a:pt x="18"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4" y="76"/>
                  </a:lnTo>
                  <a:lnTo>
                    <a:pt x="32" y="80"/>
                  </a:lnTo>
                  <a:lnTo>
                    <a:pt x="30" y="84"/>
                  </a:lnTo>
                  <a:lnTo>
                    <a:pt x="28" y="90"/>
                  </a:lnTo>
                  <a:lnTo>
                    <a:pt x="28" y="94"/>
                  </a:lnTo>
                  <a:lnTo>
                    <a:pt x="26" y="98"/>
                  </a:lnTo>
                  <a:lnTo>
                    <a:pt x="28" y="102"/>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6" y="54"/>
                  </a:lnTo>
                  <a:lnTo>
                    <a:pt x="126" y="54"/>
                  </a:lnTo>
                  <a:lnTo>
                    <a:pt x="124" y="56"/>
                  </a:lnTo>
                  <a:lnTo>
                    <a:pt x="122" y="56"/>
                  </a:lnTo>
                  <a:lnTo>
                    <a:pt x="118" y="58"/>
                  </a:lnTo>
                  <a:lnTo>
                    <a:pt x="112" y="58"/>
                  </a:lnTo>
                  <a:lnTo>
                    <a:pt x="102" y="58"/>
                  </a:lnTo>
                  <a:lnTo>
                    <a:pt x="102" y="58"/>
                  </a:lnTo>
                  <a:lnTo>
                    <a:pt x="100" y="60"/>
                  </a:lnTo>
                  <a:lnTo>
                    <a:pt x="98" y="60"/>
                  </a:lnTo>
                  <a:lnTo>
                    <a:pt x="96" y="58"/>
                  </a:lnTo>
                  <a:lnTo>
                    <a:pt x="90" y="56"/>
                  </a:lnTo>
                  <a:lnTo>
                    <a:pt x="82" y="50"/>
                  </a:lnTo>
                  <a:lnTo>
                    <a:pt x="76" y="40"/>
                  </a:lnTo>
                  <a:lnTo>
                    <a:pt x="72" y="26"/>
                  </a:lnTo>
                  <a:lnTo>
                    <a:pt x="62" y="12"/>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38"/>
                  </a:lnTo>
                  <a:lnTo>
                    <a:pt x="12" y="40"/>
                  </a:lnTo>
                  <a:lnTo>
                    <a:pt x="10" y="42"/>
                  </a:lnTo>
                  <a:lnTo>
                    <a:pt x="14" y="4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7" name="Freeform 71"/>
            <p:cNvSpPr/>
            <p:nvPr/>
          </p:nvSpPr>
          <p:spPr>
            <a:xfrm>
              <a:off x="1042" y="2906"/>
              <a:ext cx="28" cy="22"/>
            </a:xfrm>
            <a:custGeom>
              <a:avLst/>
              <a:gdLst>
                <a:gd name="txL" fmla="*/ 0 w 28"/>
                <a:gd name="txT" fmla="*/ 0 h 22"/>
                <a:gd name="txR" fmla="*/ 28 w 28"/>
                <a:gd name="txB" fmla="*/ 22 h 22"/>
              </a:gdLst>
              <a:ahLst/>
              <a:cxnLst>
                <a:cxn ang="0">
                  <a:pos x="2" y="10"/>
                </a:cxn>
                <a:cxn ang="0">
                  <a:pos x="4" y="22"/>
                </a:cxn>
                <a:cxn ang="0">
                  <a:pos x="28" y="4"/>
                </a:cxn>
                <a:cxn ang="0">
                  <a:pos x="26" y="2"/>
                </a:cxn>
                <a:cxn ang="0">
                  <a:pos x="26" y="2"/>
                </a:cxn>
                <a:cxn ang="0">
                  <a:pos x="24" y="0"/>
                </a:cxn>
                <a:cxn ang="0">
                  <a:pos x="22" y="0"/>
                </a:cxn>
                <a:cxn ang="0">
                  <a:pos x="20" y="0"/>
                </a:cxn>
                <a:cxn ang="0">
                  <a:pos x="14" y="2"/>
                </a:cxn>
                <a:cxn ang="0">
                  <a:pos x="0" y="8"/>
                </a:cxn>
                <a:cxn ang="0">
                  <a:pos x="2" y="10"/>
                </a:cxn>
              </a:cxnLst>
              <a:rect l="txL" t="txT" r="txR" b="txB"/>
              <a:pathLst>
                <a:path w="28" h="22">
                  <a:moveTo>
                    <a:pt x="2" y="10"/>
                  </a:moveTo>
                  <a:lnTo>
                    <a:pt x="4" y="22"/>
                  </a:lnTo>
                  <a:lnTo>
                    <a:pt x="28" y="4"/>
                  </a:lnTo>
                  <a:lnTo>
                    <a:pt x="26" y="2"/>
                  </a:lnTo>
                  <a:lnTo>
                    <a:pt x="26" y="2"/>
                  </a:lnTo>
                  <a:lnTo>
                    <a:pt x="24" y="0"/>
                  </a:lnTo>
                  <a:lnTo>
                    <a:pt x="22" y="0"/>
                  </a:lnTo>
                  <a:lnTo>
                    <a:pt x="20" y="0"/>
                  </a:lnTo>
                  <a:lnTo>
                    <a:pt x="14" y="2"/>
                  </a:lnTo>
                  <a:lnTo>
                    <a:pt x="0" y="8"/>
                  </a:lnTo>
                  <a:lnTo>
                    <a:pt x="2" y="1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8" name="Freeform 72"/>
            <p:cNvSpPr/>
            <p:nvPr/>
          </p:nvSpPr>
          <p:spPr>
            <a:xfrm>
              <a:off x="786" y="2330"/>
              <a:ext cx="260" cy="246"/>
            </a:xfrm>
            <a:custGeom>
              <a:avLst/>
              <a:gdLst>
                <a:gd name="txL" fmla="*/ 0 w 260"/>
                <a:gd name="txT" fmla="*/ 0 h 246"/>
                <a:gd name="txR" fmla="*/ 260 w 260"/>
                <a:gd name="txB" fmla="*/ 246 h 246"/>
              </a:gdLst>
              <a:ahLst/>
              <a:cxnLst>
                <a:cxn ang="0">
                  <a:pos x="0" y="128"/>
                </a:cxn>
                <a:cxn ang="0">
                  <a:pos x="20" y="114"/>
                </a:cxn>
                <a:cxn ang="0">
                  <a:pos x="86" y="92"/>
                </a:cxn>
                <a:cxn ang="0">
                  <a:pos x="88" y="76"/>
                </a:cxn>
                <a:cxn ang="0">
                  <a:pos x="94" y="72"/>
                </a:cxn>
                <a:cxn ang="0">
                  <a:pos x="102" y="72"/>
                </a:cxn>
                <a:cxn ang="0">
                  <a:pos x="108" y="72"/>
                </a:cxn>
                <a:cxn ang="0">
                  <a:pos x="102" y="64"/>
                </a:cxn>
                <a:cxn ang="0">
                  <a:pos x="98" y="56"/>
                </a:cxn>
                <a:cxn ang="0">
                  <a:pos x="98" y="46"/>
                </a:cxn>
                <a:cxn ang="0">
                  <a:pos x="96" y="36"/>
                </a:cxn>
                <a:cxn ang="0">
                  <a:pos x="90" y="30"/>
                </a:cxn>
                <a:cxn ang="0">
                  <a:pos x="86" y="30"/>
                </a:cxn>
                <a:cxn ang="0">
                  <a:pos x="92" y="26"/>
                </a:cxn>
                <a:cxn ang="0">
                  <a:pos x="116" y="16"/>
                </a:cxn>
                <a:cxn ang="0">
                  <a:pos x="126" y="14"/>
                </a:cxn>
                <a:cxn ang="0">
                  <a:pos x="136" y="10"/>
                </a:cxn>
                <a:cxn ang="0">
                  <a:pos x="142" y="8"/>
                </a:cxn>
                <a:cxn ang="0">
                  <a:pos x="148" y="8"/>
                </a:cxn>
                <a:cxn ang="0">
                  <a:pos x="170" y="4"/>
                </a:cxn>
                <a:cxn ang="0">
                  <a:pos x="198" y="2"/>
                </a:cxn>
                <a:cxn ang="0">
                  <a:pos x="202" y="0"/>
                </a:cxn>
                <a:cxn ang="0">
                  <a:pos x="210" y="2"/>
                </a:cxn>
                <a:cxn ang="0">
                  <a:pos x="216" y="4"/>
                </a:cxn>
                <a:cxn ang="0">
                  <a:pos x="218" y="8"/>
                </a:cxn>
                <a:cxn ang="0">
                  <a:pos x="216" y="14"/>
                </a:cxn>
                <a:cxn ang="0">
                  <a:pos x="216" y="24"/>
                </a:cxn>
                <a:cxn ang="0">
                  <a:pos x="214" y="28"/>
                </a:cxn>
                <a:cxn ang="0">
                  <a:pos x="212" y="34"/>
                </a:cxn>
                <a:cxn ang="0">
                  <a:pos x="210" y="36"/>
                </a:cxn>
                <a:cxn ang="0">
                  <a:pos x="210" y="40"/>
                </a:cxn>
                <a:cxn ang="0">
                  <a:pos x="212" y="46"/>
                </a:cxn>
                <a:cxn ang="0">
                  <a:pos x="214" y="50"/>
                </a:cxn>
                <a:cxn ang="0">
                  <a:pos x="214" y="54"/>
                </a:cxn>
                <a:cxn ang="0">
                  <a:pos x="216" y="60"/>
                </a:cxn>
                <a:cxn ang="0">
                  <a:pos x="218" y="60"/>
                </a:cxn>
                <a:cxn ang="0">
                  <a:pos x="220" y="64"/>
                </a:cxn>
                <a:cxn ang="0">
                  <a:pos x="224" y="88"/>
                </a:cxn>
                <a:cxn ang="0">
                  <a:pos x="234" y="110"/>
                </a:cxn>
                <a:cxn ang="0">
                  <a:pos x="234" y="110"/>
                </a:cxn>
                <a:cxn ang="0">
                  <a:pos x="234" y="116"/>
                </a:cxn>
                <a:cxn ang="0">
                  <a:pos x="236" y="126"/>
                </a:cxn>
                <a:cxn ang="0">
                  <a:pos x="238" y="134"/>
                </a:cxn>
                <a:cxn ang="0">
                  <a:pos x="238" y="138"/>
                </a:cxn>
                <a:cxn ang="0">
                  <a:pos x="240" y="142"/>
                </a:cxn>
                <a:cxn ang="0">
                  <a:pos x="244" y="146"/>
                </a:cxn>
                <a:cxn ang="0">
                  <a:pos x="244" y="154"/>
                </a:cxn>
                <a:cxn ang="0">
                  <a:pos x="242" y="166"/>
                </a:cxn>
                <a:cxn ang="0">
                  <a:pos x="244" y="168"/>
                </a:cxn>
                <a:cxn ang="0">
                  <a:pos x="246" y="174"/>
                </a:cxn>
                <a:cxn ang="0">
                  <a:pos x="246" y="180"/>
                </a:cxn>
                <a:cxn ang="0">
                  <a:pos x="250" y="186"/>
                </a:cxn>
                <a:cxn ang="0">
                  <a:pos x="192" y="236"/>
                </a:cxn>
                <a:cxn ang="0">
                  <a:pos x="148" y="230"/>
                </a:cxn>
                <a:cxn ang="0">
                  <a:pos x="4" y="144"/>
                </a:cxn>
              </a:cxnLst>
              <a:rect l="txL" t="txT" r="txR" b="txB"/>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18" y="60"/>
                  </a:lnTo>
                  <a:lnTo>
                    <a:pt x="220" y="62"/>
                  </a:lnTo>
                  <a:lnTo>
                    <a:pt x="220" y="64"/>
                  </a:lnTo>
                  <a:lnTo>
                    <a:pt x="222" y="74"/>
                  </a:lnTo>
                  <a:lnTo>
                    <a:pt x="224" y="88"/>
                  </a:lnTo>
                  <a:lnTo>
                    <a:pt x="228" y="102"/>
                  </a:lnTo>
                  <a:lnTo>
                    <a:pt x="234" y="110"/>
                  </a:lnTo>
                  <a:lnTo>
                    <a:pt x="234" y="110"/>
                  </a:lnTo>
                  <a:lnTo>
                    <a:pt x="234" y="110"/>
                  </a:lnTo>
                  <a:lnTo>
                    <a:pt x="234" y="112"/>
                  </a:lnTo>
                  <a:lnTo>
                    <a:pt x="234" y="116"/>
                  </a:lnTo>
                  <a:lnTo>
                    <a:pt x="234" y="120"/>
                  </a:lnTo>
                  <a:lnTo>
                    <a:pt x="236" y="126"/>
                  </a:lnTo>
                  <a:lnTo>
                    <a:pt x="236" y="130"/>
                  </a:lnTo>
                  <a:lnTo>
                    <a:pt x="238" y="134"/>
                  </a:lnTo>
                  <a:lnTo>
                    <a:pt x="238" y="138"/>
                  </a:lnTo>
                  <a:lnTo>
                    <a:pt x="238" y="138"/>
                  </a:lnTo>
                  <a:lnTo>
                    <a:pt x="238" y="140"/>
                  </a:lnTo>
                  <a:lnTo>
                    <a:pt x="240" y="142"/>
                  </a:lnTo>
                  <a:lnTo>
                    <a:pt x="244" y="144"/>
                  </a:lnTo>
                  <a:lnTo>
                    <a:pt x="244" y="146"/>
                  </a:lnTo>
                  <a:lnTo>
                    <a:pt x="244" y="150"/>
                  </a:lnTo>
                  <a:lnTo>
                    <a:pt x="244" y="154"/>
                  </a:lnTo>
                  <a:lnTo>
                    <a:pt x="246" y="158"/>
                  </a:lnTo>
                  <a:lnTo>
                    <a:pt x="242" y="166"/>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89" name="Freeform 73"/>
            <p:cNvSpPr/>
            <p:nvPr/>
          </p:nvSpPr>
          <p:spPr>
            <a:xfrm>
              <a:off x="678" y="2468"/>
              <a:ext cx="112" cy="98"/>
            </a:xfrm>
            <a:custGeom>
              <a:avLst/>
              <a:gdLst>
                <a:gd name="txL" fmla="*/ 0 w 112"/>
                <a:gd name="txT" fmla="*/ 0 h 98"/>
                <a:gd name="txR" fmla="*/ 112 w 112"/>
                <a:gd name="txB" fmla="*/ 98 h 98"/>
              </a:gdLst>
              <a:ahLst/>
              <a:cxnLst>
                <a:cxn ang="0">
                  <a:pos x="0" y="90"/>
                </a:cxn>
                <a:cxn ang="0">
                  <a:pos x="2" y="82"/>
                </a:cxn>
                <a:cxn ang="0">
                  <a:pos x="6" y="74"/>
                </a:cxn>
                <a:cxn ang="0">
                  <a:pos x="16" y="68"/>
                </a:cxn>
                <a:cxn ang="0">
                  <a:pos x="28" y="64"/>
                </a:cxn>
                <a:cxn ang="0">
                  <a:pos x="32" y="60"/>
                </a:cxn>
                <a:cxn ang="0">
                  <a:pos x="32" y="56"/>
                </a:cxn>
                <a:cxn ang="0">
                  <a:pos x="28" y="54"/>
                </a:cxn>
                <a:cxn ang="0">
                  <a:pos x="24" y="42"/>
                </a:cxn>
                <a:cxn ang="0">
                  <a:pos x="30" y="32"/>
                </a:cxn>
                <a:cxn ang="0">
                  <a:pos x="40" y="26"/>
                </a:cxn>
                <a:cxn ang="0">
                  <a:pos x="46" y="24"/>
                </a:cxn>
                <a:cxn ang="0">
                  <a:pos x="50" y="16"/>
                </a:cxn>
                <a:cxn ang="0">
                  <a:pos x="52" y="10"/>
                </a:cxn>
                <a:cxn ang="0">
                  <a:pos x="56" y="4"/>
                </a:cxn>
                <a:cxn ang="0">
                  <a:pos x="66" y="0"/>
                </a:cxn>
                <a:cxn ang="0">
                  <a:pos x="112" y="20"/>
                </a:cxn>
                <a:cxn ang="0">
                  <a:pos x="88" y="20"/>
                </a:cxn>
                <a:cxn ang="0">
                  <a:pos x="86" y="18"/>
                </a:cxn>
                <a:cxn ang="0">
                  <a:pos x="82" y="20"/>
                </a:cxn>
                <a:cxn ang="0">
                  <a:pos x="82" y="26"/>
                </a:cxn>
                <a:cxn ang="0">
                  <a:pos x="80" y="38"/>
                </a:cxn>
                <a:cxn ang="0">
                  <a:pos x="80" y="50"/>
                </a:cxn>
                <a:cxn ang="0">
                  <a:pos x="80" y="54"/>
                </a:cxn>
                <a:cxn ang="0">
                  <a:pos x="80" y="56"/>
                </a:cxn>
                <a:cxn ang="0">
                  <a:pos x="78" y="60"/>
                </a:cxn>
                <a:cxn ang="0">
                  <a:pos x="76" y="60"/>
                </a:cxn>
                <a:cxn ang="0">
                  <a:pos x="72" y="60"/>
                </a:cxn>
                <a:cxn ang="0">
                  <a:pos x="66" y="60"/>
                </a:cxn>
                <a:cxn ang="0">
                  <a:pos x="62" y="64"/>
                </a:cxn>
                <a:cxn ang="0">
                  <a:pos x="60" y="74"/>
                </a:cxn>
                <a:cxn ang="0">
                  <a:pos x="0" y="94"/>
                </a:cxn>
              </a:cxnLst>
              <a:rect l="txL" t="txT" r="txR" b="txB"/>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8"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4"/>
                  </a:lnTo>
                  <a:lnTo>
                    <a:pt x="80" y="56"/>
                  </a:lnTo>
                  <a:lnTo>
                    <a:pt x="80" y="56"/>
                  </a:lnTo>
                  <a:lnTo>
                    <a:pt x="80" y="58"/>
                  </a:lnTo>
                  <a:lnTo>
                    <a:pt x="78" y="60"/>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0" name="Freeform 74"/>
            <p:cNvSpPr/>
            <p:nvPr/>
          </p:nvSpPr>
          <p:spPr>
            <a:xfrm>
              <a:off x="672" y="2474"/>
              <a:ext cx="158" cy="182"/>
            </a:xfrm>
            <a:custGeom>
              <a:avLst/>
              <a:gdLst>
                <a:gd name="txL" fmla="*/ 0 w 158"/>
                <a:gd name="txT" fmla="*/ 0 h 182"/>
                <a:gd name="txR" fmla="*/ 158 w 158"/>
                <a:gd name="txB" fmla="*/ 182 h 182"/>
              </a:gdLst>
              <a:ahLst/>
              <a:cxnLst>
                <a:cxn ang="0">
                  <a:pos x="4" y="158"/>
                </a:cxn>
                <a:cxn ang="0">
                  <a:pos x="10" y="150"/>
                </a:cxn>
                <a:cxn ang="0">
                  <a:pos x="14" y="146"/>
                </a:cxn>
                <a:cxn ang="0">
                  <a:pos x="18" y="142"/>
                </a:cxn>
                <a:cxn ang="0">
                  <a:pos x="18" y="132"/>
                </a:cxn>
                <a:cxn ang="0">
                  <a:pos x="14" y="124"/>
                </a:cxn>
                <a:cxn ang="0">
                  <a:pos x="12" y="120"/>
                </a:cxn>
                <a:cxn ang="0">
                  <a:pos x="16" y="96"/>
                </a:cxn>
                <a:cxn ang="0">
                  <a:pos x="14" y="88"/>
                </a:cxn>
                <a:cxn ang="0">
                  <a:pos x="66" y="68"/>
                </a:cxn>
                <a:cxn ang="0">
                  <a:pos x="68" y="58"/>
                </a:cxn>
                <a:cxn ang="0">
                  <a:pos x="72" y="54"/>
                </a:cxn>
                <a:cxn ang="0">
                  <a:pos x="78" y="54"/>
                </a:cxn>
                <a:cxn ang="0">
                  <a:pos x="82" y="54"/>
                </a:cxn>
                <a:cxn ang="0">
                  <a:pos x="84" y="54"/>
                </a:cxn>
                <a:cxn ang="0">
                  <a:pos x="86" y="50"/>
                </a:cxn>
                <a:cxn ang="0">
                  <a:pos x="86" y="48"/>
                </a:cxn>
                <a:cxn ang="0">
                  <a:pos x="86" y="44"/>
                </a:cxn>
                <a:cxn ang="0">
                  <a:pos x="86" y="32"/>
                </a:cxn>
                <a:cxn ang="0">
                  <a:pos x="88" y="20"/>
                </a:cxn>
                <a:cxn ang="0">
                  <a:pos x="88" y="14"/>
                </a:cxn>
                <a:cxn ang="0">
                  <a:pos x="92" y="12"/>
                </a:cxn>
                <a:cxn ang="0">
                  <a:pos x="94" y="14"/>
                </a:cxn>
                <a:cxn ang="0">
                  <a:pos x="118" y="14"/>
                </a:cxn>
                <a:cxn ang="0">
                  <a:pos x="118" y="0"/>
                </a:cxn>
                <a:cxn ang="0">
                  <a:pos x="138" y="28"/>
                </a:cxn>
                <a:cxn ang="0">
                  <a:pos x="138" y="28"/>
                </a:cxn>
                <a:cxn ang="0">
                  <a:pos x="136" y="30"/>
                </a:cxn>
                <a:cxn ang="0">
                  <a:pos x="142" y="142"/>
                </a:cxn>
                <a:cxn ang="0">
                  <a:pos x="144" y="146"/>
                </a:cxn>
                <a:cxn ang="0">
                  <a:pos x="146" y="152"/>
                </a:cxn>
                <a:cxn ang="0">
                  <a:pos x="140" y="164"/>
                </a:cxn>
                <a:cxn ang="0">
                  <a:pos x="88" y="158"/>
                </a:cxn>
                <a:cxn ang="0">
                  <a:pos x="84" y="162"/>
                </a:cxn>
                <a:cxn ang="0">
                  <a:pos x="82" y="162"/>
                </a:cxn>
                <a:cxn ang="0">
                  <a:pos x="80" y="160"/>
                </a:cxn>
                <a:cxn ang="0">
                  <a:pos x="76" y="162"/>
                </a:cxn>
                <a:cxn ang="0">
                  <a:pos x="76" y="166"/>
                </a:cxn>
                <a:cxn ang="0">
                  <a:pos x="76" y="170"/>
                </a:cxn>
                <a:cxn ang="0">
                  <a:pos x="72" y="172"/>
                </a:cxn>
                <a:cxn ang="0">
                  <a:pos x="70" y="176"/>
                </a:cxn>
                <a:cxn ang="0">
                  <a:pos x="66" y="182"/>
                </a:cxn>
                <a:cxn ang="0">
                  <a:pos x="62" y="182"/>
                </a:cxn>
                <a:cxn ang="0">
                  <a:pos x="60" y="178"/>
                </a:cxn>
                <a:cxn ang="0">
                  <a:pos x="54" y="178"/>
                </a:cxn>
                <a:cxn ang="0">
                  <a:pos x="46" y="172"/>
                </a:cxn>
                <a:cxn ang="0">
                  <a:pos x="42" y="166"/>
                </a:cxn>
                <a:cxn ang="0">
                  <a:pos x="36" y="160"/>
                </a:cxn>
                <a:cxn ang="0">
                  <a:pos x="26" y="156"/>
                </a:cxn>
                <a:cxn ang="0">
                  <a:pos x="0" y="164"/>
                </a:cxn>
              </a:cxnLst>
              <a:rect l="txL" t="txT" r="txR" b="txB"/>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4" y="54"/>
                  </a:lnTo>
                  <a:lnTo>
                    <a:pt x="86" y="52"/>
                  </a:lnTo>
                  <a:lnTo>
                    <a:pt x="86" y="50"/>
                  </a:lnTo>
                  <a:lnTo>
                    <a:pt x="86" y="50"/>
                  </a:lnTo>
                  <a:lnTo>
                    <a:pt x="86" y="48"/>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94" y="14"/>
                  </a:lnTo>
                  <a:lnTo>
                    <a:pt x="94" y="14"/>
                  </a:lnTo>
                  <a:lnTo>
                    <a:pt x="118" y="14"/>
                  </a:lnTo>
                  <a:lnTo>
                    <a:pt x="118" y="4"/>
                  </a:lnTo>
                  <a:lnTo>
                    <a:pt x="118" y="0"/>
                  </a:lnTo>
                  <a:lnTo>
                    <a:pt x="158" y="28"/>
                  </a:lnTo>
                  <a:lnTo>
                    <a:pt x="138" y="28"/>
                  </a:lnTo>
                  <a:lnTo>
                    <a:pt x="138" y="28"/>
                  </a:lnTo>
                  <a:lnTo>
                    <a:pt x="138" y="28"/>
                  </a:lnTo>
                  <a:lnTo>
                    <a:pt x="136" y="28"/>
                  </a:lnTo>
                  <a:lnTo>
                    <a:pt x="136" y="30"/>
                  </a:lnTo>
                  <a:lnTo>
                    <a:pt x="136" y="32"/>
                  </a:lnTo>
                  <a:lnTo>
                    <a:pt x="142" y="142"/>
                  </a:lnTo>
                  <a:lnTo>
                    <a:pt x="142" y="142"/>
                  </a:lnTo>
                  <a:lnTo>
                    <a:pt x="144" y="146"/>
                  </a:lnTo>
                  <a:lnTo>
                    <a:pt x="144" y="148"/>
                  </a:lnTo>
                  <a:lnTo>
                    <a:pt x="146" y="152"/>
                  </a:lnTo>
                  <a:lnTo>
                    <a:pt x="146" y="156"/>
                  </a:lnTo>
                  <a:lnTo>
                    <a:pt x="140" y="164"/>
                  </a:lnTo>
                  <a:lnTo>
                    <a:pt x="88" y="158"/>
                  </a:lnTo>
                  <a:lnTo>
                    <a:pt x="88" y="158"/>
                  </a:lnTo>
                  <a:lnTo>
                    <a:pt x="86" y="160"/>
                  </a:lnTo>
                  <a:lnTo>
                    <a:pt x="84" y="162"/>
                  </a:lnTo>
                  <a:lnTo>
                    <a:pt x="82" y="162"/>
                  </a:lnTo>
                  <a:lnTo>
                    <a:pt x="82" y="162"/>
                  </a:lnTo>
                  <a:lnTo>
                    <a:pt x="80" y="160"/>
                  </a:lnTo>
                  <a:lnTo>
                    <a:pt x="80" y="160"/>
                  </a:lnTo>
                  <a:lnTo>
                    <a:pt x="78" y="160"/>
                  </a:lnTo>
                  <a:lnTo>
                    <a:pt x="76" y="162"/>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1" name="Freeform 75"/>
            <p:cNvSpPr/>
            <p:nvPr/>
          </p:nvSpPr>
          <p:spPr>
            <a:xfrm>
              <a:off x="686" y="2672"/>
              <a:ext cx="40" cy="28"/>
            </a:xfrm>
            <a:custGeom>
              <a:avLst/>
              <a:gdLst>
                <a:gd name="txL" fmla="*/ 0 w 40"/>
                <a:gd name="txT" fmla="*/ 0 h 28"/>
                <a:gd name="txR" fmla="*/ 40 w 40"/>
                <a:gd name="txB" fmla="*/ 28 h 28"/>
              </a:gdLst>
              <a:ahLst/>
              <a:cxnLst>
                <a:cxn ang="0">
                  <a:pos x="24" y="0"/>
                </a:cxn>
                <a:cxn ang="0">
                  <a:pos x="24" y="0"/>
                </a:cxn>
                <a:cxn ang="0">
                  <a:pos x="22" y="0"/>
                </a:cxn>
                <a:cxn ang="0">
                  <a:pos x="20" y="0"/>
                </a:cxn>
                <a:cxn ang="0">
                  <a:pos x="18" y="2"/>
                </a:cxn>
                <a:cxn ang="0">
                  <a:pos x="14" y="2"/>
                </a:cxn>
                <a:cxn ang="0">
                  <a:pos x="8" y="4"/>
                </a:cxn>
                <a:cxn ang="0">
                  <a:pos x="0" y="8"/>
                </a:cxn>
                <a:cxn ang="0">
                  <a:pos x="0" y="8"/>
                </a:cxn>
                <a:cxn ang="0">
                  <a:pos x="2" y="12"/>
                </a:cxn>
                <a:cxn ang="0">
                  <a:pos x="6" y="16"/>
                </a:cxn>
                <a:cxn ang="0">
                  <a:pos x="10" y="22"/>
                </a:cxn>
                <a:cxn ang="0">
                  <a:pos x="16" y="28"/>
                </a:cxn>
                <a:cxn ang="0">
                  <a:pos x="18" y="28"/>
                </a:cxn>
                <a:cxn ang="0">
                  <a:pos x="20" y="26"/>
                </a:cxn>
                <a:cxn ang="0">
                  <a:pos x="24" y="26"/>
                </a:cxn>
                <a:cxn ang="0">
                  <a:pos x="28" y="24"/>
                </a:cxn>
                <a:cxn ang="0">
                  <a:pos x="32" y="22"/>
                </a:cxn>
                <a:cxn ang="0">
                  <a:pos x="36" y="22"/>
                </a:cxn>
                <a:cxn ang="0">
                  <a:pos x="38" y="20"/>
                </a:cxn>
                <a:cxn ang="0">
                  <a:pos x="38" y="16"/>
                </a:cxn>
                <a:cxn ang="0">
                  <a:pos x="40" y="16"/>
                </a:cxn>
                <a:cxn ang="0">
                  <a:pos x="38" y="8"/>
                </a:cxn>
                <a:cxn ang="0">
                  <a:pos x="38" y="2"/>
                </a:cxn>
                <a:cxn ang="0">
                  <a:pos x="24" y="0"/>
                </a:cxn>
              </a:cxnLst>
              <a:rect l="txL" t="txT" r="txR" b="txB"/>
              <a:pathLst>
                <a:path w="40" h="28">
                  <a:moveTo>
                    <a:pt x="24" y="0"/>
                  </a:moveTo>
                  <a:lnTo>
                    <a:pt x="24" y="0"/>
                  </a:lnTo>
                  <a:lnTo>
                    <a:pt x="22" y="0"/>
                  </a:lnTo>
                  <a:lnTo>
                    <a:pt x="20" y="0"/>
                  </a:lnTo>
                  <a:lnTo>
                    <a:pt x="18" y="2"/>
                  </a:lnTo>
                  <a:lnTo>
                    <a:pt x="14" y="2"/>
                  </a:lnTo>
                  <a:lnTo>
                    <a:pt x="8" y="4"/>
                  </a:lnTo>
                  <a:lnTo>
                    <a:pt x="0" y="8"/>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2" name="Freeform 76"/>
            <p:cNvSpPr/>
            <p:nvPr/>
          </p:nvSpPr>
          <p:spPr>
            <a:xfrm>
              <a:off x="672" y="2630"/>
              <a:ext cx="66" cy="50"/>
            </a:xfrm>
            <a:custGeom>
              <a:avLst/>
              <a:gdLst>
                <a:gd name="txL" fmla="*/ 0 w 66"/>
                <a:gd name="txT" fmla="*/ 0 h 50"/>
                <a:gd name="txR" fmla="*/ 66 w 66"/>
                <a:gd name="txB" fmla="*/ 50 h 50"/>
              </a:gdLst>
              <a:ahLst/>
              <a:cxnLst>
                <a:cxn ang="0">
                  <a:pos x="2" y="30"/>
                </a:cxn>
                <a:cxn ang="0">
                  <a:pos x="2" y="22"/>
                </a:cxn>
                <a:cxn ang="0">
                  <a:pos x="0" y="16"/>
                </a:cxn>
                <a:cxn ang="0">
                  <a:pos x="0" y="10"/>
                </a:cxn>
                <a:cxn ang="0">
                  <a:pos x="0" y="6"/>
                </a:cxn>
                <a:cxn ang="0">
                  <a:pos x="2" y="6"/>
                </a:cxn>
                <a:cxn ang="0">
                  <a:pos x="2" y="6"/>
                </a:cxn>
                <a:cxn ang="0">
                  <a:pos x="2" y="6"/>
                </a:cxn>
                <a:cxn ang="0">
                  <a:pos x="20" y="0"/>
                </a:cxn>
                <a:cxn ang="0">
                  <a:pos x="26" y="0"/>
                </a:cxn>
                <a:cxn ang="0">
                  <a:pos x="32" y="2"/>
                </a:cxn>
                <a:cxn ang="0">
                  <a:pos x="38" y="4"/>
                </a:cxn>
                <a:cxn ang="0">
                  <a:pos x="40" y="8"/>
                </a:cxn>
                <a:cxn ang="0">
                  <a:pos x="42" y="10"/>
                </a:cxn>
                <a:cxn ang="0">
                  <a:pos x="44" y="10"/>
                </a:cxn>
                <a:cxn ang="0">
                  <a:pos x="46" y="14"/>
                </a:cxn>
                <a:cxn ang="0">
                  <a:pos x="48" y="18"/>
                </a:cxn>
                <a:cxn ang="0">
                  <a:pos x="50" y="20"/>
                </a:cxn>
                <a:cxn ang="0">
                  <a:pos x="50" y="20"/>
                </a:cxn>
                <a:cxn ang="0">
                  <a:pos x="50" y="20"/>
                </a:cxn>
                <a:cxn ang="0">
                  <a:pos x="56" y="22"/>
                </a:cxn>
                <a:cxn ang="0">
                  <a:pos x="60" y="24"/>
                </a:cxn>
                <a:cxn ang="0">
                  <a:pos x="62" y="26"/>
                </a:cxn>
                <a:cxn ang="0">
                  <a:pos x="64" y="26"/>
                </a:cxn>
                <a:cxn ang="0">
                  <a:pos x="64" y="26"/>
                </a:cxn>
                <a:cxn ang="0">
                  <a:pos x="64" y="30"/>
                </a:cxn>
                <a:cxn ang="0">
                  <a:pos x="64" y="32"/>
                </a:cxn>
                <a:cxn ang="0">
                  <a:pos x="64" y="36"/>
                </a:cxn>
                <a:cxn ang="0">
                  <a:pos x="66" y="42"/>
                </a:cxn>
                <a:cxn ang="0">
                  <a:pos x="66" y="44"/>
                </a:cxn>
                <a:cxn ang="0">
                  <a:pos x="66" y="44"/>
                </a:cxn>
                <a:cxn ang="0">
                  <a:pos x="58" y="44"/>
                </a:cxn>
                <a:cxn ang="0">
                  <a:pos x="50" y="44"/>
                </a:cxn>
                <a:cxn ang="0">
                  <a:pos x="44" y="44"/>
                </a:cxn>
                <a:cxn ang="0">
                  <a:pos x="40" y="44"/>
                </a:cxn>
                <a:cxn ang="0">
                  <a:pos x="38" y="42"/>
                </a:cxn>
                <a:cxn ang="0">
                  <a:pos x="34" y="42"/>
                </a:cxn>
                <a:cxn ang="0">
                  <a:pos x="30" y="44"/>
                </a:cxn>
                <a:cxn ang="0">
                  <a:pos x="26" y="44"/>
                </a:cxn>
                <a:cxn ang="0">
                  <a:pos x="22" y="46"/>
                </a:cxn>
                <a:cxn ang="0">
                  <a:pos x="18" y="48"/>
                </a:cxn>
                <a:cxn ang="0">
                  <a:pos x="16" y="48"/>
                </a:cxn>
                <a:cxn ang="0">
                  <a:pos x="14" y="50"/>
                </a:cxn>
                <a:cxn ang="0">
                  <a:pos x="12" y="46"/>
                </a:cxn>
                <a:cxn ang="0">
                  <a:pos x="10" y="44"/>
                </a:cxn>
                <a:cxn ang="0">
                  <a:pos x="8" y="42"/>
                </a:cxn>
                <a:cxn ang="0">
                  <a:pos x="6" y="40"/>
                </a:cxn>
                <a:cxn ang="0">
                  <a:pos x="4" y="36"/>
                </a:cxn>
                <a:cxn ang="0">
                  <a:pos x="2" y="30"/>
                </a:cxn>
              </a:cxnLst>
              <a:rect l="txL" t="txT" r="txR" b="txB"/>
              <a:pathLst>
                <a:path w="66" h="50">
                  <a:moveTo>
                    <a:pt x="2" y="30"/>
                  </a:moveTo>
                  <a:lnTo>
                    <a:pt x="2" y="22"/>
                  </a:lnTo>
                  <a:lnTo>
                    <a:pt x="0" y="16"/>
                  </a:lnTo>
                  <a:lnTo>
                    <a:pt x="0" y="10"/>
                  </a:lnTo>
                  <a:lnTo>
                    <a:pt x="0" y="6"/>
                  </a:lnTo>
                  <a:lnTo>
                    <a:pt x="2" y="6"/>
                  </a:lnTo>
                  <a:lnTo>
                    <a:pt x="2" y="6"/>
                  </a:lnTo>
                  <a:lnTo>
                    <a:pt x="2" y="6"/>
                  </a:lnTo>
                  <a:lnTo>
                    <a:pt x="20" y="0"/>
                  </a:lnTo>
                  <a:lnTo>
                    <a:pt x="26" y="0"/>
                  </a:lnTo>
                  <a:lnTo>
                    <a:pt x="32" y="2"/>
                  </a:lnTo>
                  <a:lnTo>
                    <a:pt x="38" y="4"/>
                  </a:lnTo>
                  <a:lnTo>
                    <a:pt x="40" y="8"/>
                  </a:lnTo>
                  <a:lnTo>
                    <a:pt x="42" y="10"/>
                  </a:lnTo>
                  <a:lnTo>
                    <a:pt x="44" y="10"/>
                  </a:lnTo>
                  <a:lnTo>
                    <a:pt x="46" y="14"/>
                  </a:lnTo>
                  <a:lnTo>
                    <a:pt x="48" y="18"/>
                  </a:lnTo>
                  <a:lnTo>
                    <a:pt x="50" y="20"/>
                  </a:lnTo>
                  <a:lnTo>
                    <a:pt x="50" y="20"/>
                  </a:lnTo>
                  <a:lnTo>
                    <a:pt x="50" y="20"/>
                  </a:lnTo>
                  <a:lnTo>
                    <a:pt x="56" y="22"/>
                  </a:lnTo>
                  <a:lnTo>
                    <a:pt x="60" y="24"/>
                  </a:lnTo>
                  <a:lnTo>
                    <a:pt x="62" y="26"/>
                  </a:lnTo>
                  <a:lnTo>
                    <a:pt x="64" y="26"/>
                  </a:lnTo>
                  <a:lnTo>
                    <a:pt x="64" y="26"/>
                  </a:lnTo>
                  <a:lnTo>
                    <a:pt x="64" y="30"/>
                  </a:lnTo>
                  <a:lnTo>
                    <a:pt x="64" y="32"/>
                  </a:lnTo>
                  <a:lnTo>
                    <a:pt x="64" y="36"/>
                  </a:lnTo>
                  <a:lnTo>
                    <a:pt x="66" y="42"/>
                  </a:lnTo>
                  <a:lnTo>
                    <a:pt x="66" y="44"/>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3" name="Freeform 77"/>
            <p:cNvSpPr/>
            <p:nvPr/>
          </p:nvSpPr>
          <p:spPr>
            <a:xfrm>
              <a:off x="676" y="2650"/>
              <a:ext cx="42" cy="10"/>
            </a:xfrm>
            <a:custGeom>
              <a:avLst/>
              <a:gdLst>
                <a:gd name="txL" fmla="*/ 0 w 42"/>
                <a:gd name="txT" fmla="*/ 0 h 10"/>
                <a:gd name="txR" fmla="*/ 42 w 42"/>
                <a:gd name="txB" fmla="*/ 10 h 10"/>
              </a:gdLst>
              <a:ahLst/>
              <a:cxnLst>
                <a:cxn ang="0">
                  <a:pos x="0" y="0"/>
                </a:cxn>
                <a:cxn ang="0">
                  <a:pos x="0" y="8"/>
                </a:cxn>
                <a:cxn ang="0">
                  <a:pos x="2" y="8"/>
                </a:cxn>
                <a:cxn ang="0">
                  <a:pos x="6" y="6"/>
                </a:cxn>
                <a:cxn ang="0">
                  <a:pos x="10" y="6"/>
                </a:cxn>
                <a:cxn ang="0">
                  <a:pos x="16" y="8"/>
                </a:cxn>
                <a:cxn ang="0">
                  <a:pos x="22" y="10"/>
                </a:cxn>
                <a:cxn ang="0">
                  <a:pos x="28" y="10"/>
                </a:cxn>
                <a:cxn ang="0">
                  <a:pos x="30" y="8"/>
                </a:cxn>
                <a:cxn ang="0">
                  <a:pos x="32" y="8"/>
                </a:cxn>
                <a:cxn ang="0">
                  <a:pos x="34" y="6"/>
                </a:cxn>
                <a:cxn ang="0">
                  <a:pos x="36" y="6"/>
                </a:cxn>
                <a:cxn ang="0">
                  <a:pos x="38" y="6"/>
                </a:cxn>
                <a:cxn ang="0">
                  <a:pos x="38" y="6"/>
                </a:cxn>
                <a:cxn ang="0">
                  <a:pos x="40" y="6"/>
                </a:cxn>
                <a:cxn ang="0">
                  <a:pos x="42" y="6"/>
                </a:cxn>
                <a:cxn ang="0">
                  <a:pos x="42" y="4"/>
                </a:cxn>
                <a:cxn ang="0">
                  <a:pos x="40" y="4"/>
                </a:cxn>
                <a:cxn ang="0">
                  <a:pos x="36" y="2"/>
                </a:cxn>
                <a:cxn ang="0">
                  <a:pos x="32" y="0"/>
                </a:cxn>
                <a:cxn ang="0">
                  <a:pos x="28" y="0"/>
                </a:cxn>
                <a:cxn ang="0">
                  <a:pos x="24" y="2"/>
                </a:cxn>
                <a:cxn ang="0">
                  <a:pos x="22" y="2"/>
                </a:cxn>
                <a:cxn ang="0">
                  <a:pos x="18" y="2"/>
                </a:cxn>
                <a:cxn ang="0">
                  <a:pos x="16" y="2"/>
                </a:cxn>
                <a:cxn ang="0">
                  <a:pos x="12" y="2"/>
                </a:cxn>
                <a:cxn ang="0">
                  <a:pos x="10" y="0"/>
                </a:cxn>
                <a:cxn ang="0">
                  <a:pos x="8" y="0"/>
                </a:cxn>
                <a:cxn ang="0">
                  <a:pos x="6" y="0"/>
                </a:cxn>
                <a:cxn ang="0">
                  <a:pos x="2" y="0"/>
                </a:cxn>
                <a:cxn ang="0">
                  <a:pos x="0" y="0"/>
                </a:cxn>
                <a:cxn ang="0">
                  <a:pos x="0" y="0"/>
                </a:cxn>
              </a:cxnLst>
              <a:rect l="txL" t="txT" r="txR" b="txB"/>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lnTo>
                    <a:pt x="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4" name="Freeform 78"/>
            <p:cNvSpPr/>
            <p:nvPr/>
          </p:nvSpPr>
          <p:spPr>
            <a:xfrm>
              <a:off x="752" y="2734"/>
              <a:ext cx="84" cy="56"/>
            </a:xfrm>
            <a:custGeom>
              <a:avLst/>
              <a:gdLst>
                <a:gd name="txL" fmla="*/ 0 w 84"/>
                <a:gd name="txT" fmla="*/ 0 h 56"/>
                <a:gd name="txR" fmla="*/ 84 w 84"/>
                <a:gd name="txB" fmla="*/ 56 h 56"/>
              </a:gdLst>
              <a:ahLst/>
              <a:cxnLst>
                <a:cxn ang="0">
                  <a:pos x="24" y="44"/>
                </a:cxn>
                <a:cxn ang="0">
                  <a:pos x="22" y="38"/>
                </a:cxn>
                <a:cxn ang="0">
                  <a:pos x="0" y="20"/>
                </a:cxn>
                <a:cxn ang="0">
                  <a:pos x="0" y="20"/>
                </a:cxn>
                <a:cxn ang="0">
                  <a:pos x="4" y="18"/>
                </a:cxn>
                <a:cxn ang="0">
                  <a:pos x="6" y="16"/>
                </a:cxn>
                <a:cxn ang="0">
                  <a:pos x="12" y="12"/>
                </a:cxn>
                <a:cxn ang="0">
                  <a:pos x="14" y="8"/>
                </a:cxn>
                <a:cxn ang="0">
                  <a:pos x="16" y="0"/>
                </a:cxn>
                <a:cxn ang="0">
                  <a:pos x="28" y="0"/>
                </a:cxn>
                <a:cxn ang="0">
                  <a:pos x="28" y="0"/>
                </a:cxn>
                <a:cxn ang="0">
                  <a:pos x="30" y="2"/>
                </a:cxn>
                <a:cxn ang="0">
                  <a:pos x="34" y="4"/>
                </a:cxn>
                <a:cxn ang="0">
                  <a:pos x="38" y="6"/>
                </a:cxn>
                <a:cxn ang="0">
                  <a:pos x="40" y="8"/>
                </a:cxn>
                <a:cxn ang="0">
                  <a:pos x="44" y="10"/>
                </a:cxn>
                <a:cxn ang="0">
                  <a:pos x="46" y="10"/>
                </a:cxn>
                <a:cxn ang="0">
                  <a:pos x="46" y="8"/>
                </a:cxn>
                <a:cxn ang="0">
                  <a:pos x="48" y="8"/>
                </a:cxn>
                <a:cxn ang="0">
                  <a:pos x="50" y="6"/>
                </a:cxn>
                <a:cxn ang="0">
                  <a:pos x="52" y="4"/>
                </a:cxn>
                <a:cxn ang="0">
                  <a:pos x="56" y="4"/>
                </a:cxn>
                <a:cxn ang="0">
                  <a:pos x="58" y="4"/>
                </a:cxn>
                <a:cxn ang="0">
                  <a:pos x="62" y="6"/>
                </a:cxn>
                <a:cxn ang="0">
                  <a:pos x="64" y="10"/>
                </a:cxn>
                <a:cxn ang="0">
                  <a:pos x="64" y="10"/>
                </a:cxn>
                <a:cxn ang="0">
                  <a:pos x="64" y="12"/>
                </a:cxn>
                <a:cxn ang="0">
                  <a:pos x="64" y="16"/>
                </a:cxn>
                <a:cxn ang="0">
                  <a:pos x="64" y="18"/>
                </a:cxn>
                <a:cxn ang="0">
                  <a:pos x="66" y="22"/>
                </a:cxn>
                <a:cxn ang="0">
                  <a:pos x="70" y="24"/>
                </a:cxn>
                <a:cxn ang="0">
                  <a:pos x="72" y="24"/>
                </a:cxn>
                <a:cxn ang="0">
                  <a:pos x="74" y="24"/>
                </a:cxn>
                <a:cxn ang="0">
                  <a:pos x="76" y="24"/>
                </a:cxn>
                <a:cxn ang="0">
                  <a:pos x="78" y="24"/>
                </a:cxn>
                <a:cxn ang="0">
                  <a:pos x="80" y="26"/>
                </a:cxn>
                <a:cxn ang="0">
                  <a:pos x="82" y="30"/>
                </a:cxn>
                <a:cxn ang="0">
                  <a:pos x="84" y="36"/>
                </a:cxn>
                <a:cxn ang="0">
                  <a:pos x="82" y="40"/>
                </a:cxn>
                <a:cxn ang="0">
                  <a:pos x="82" y="42"/>
                </a:cxn>
                <a:cxn ang="0">
                  <a:pos x="80" y="44"/>
                </a:cxn>
                <a:cxn ang="0">
                  <a:pos x="80" y="46"/>
                </a:cxn>
                <a:cxn ang="0">
                  <a:pos x="48" y="56"/>
                </a:cxn>
                <a:cxn ang="0">
                  <a:pos x="48" y="56"/>
                </a:cxn>
                <a:cxn ang="0">
                  <a:pos x="46" y="56"/>
                </a:cxn>
                <a:cxn ang="0">
                  <a:pos x="44" y="56"/>
                </a:cxn>
                <a:cxn ang="0">
                  <a:pos x="38" y="54"/>
                </a:cxn>
                <a:cxn ang="0">
                  <a:pos x="32" y="52"/>
                </a:cxn>
                <a:cxn ang="0">
                  <a:pos x="32" y="52"/>
                </a:cxn>
                <a:cxn ang="0">
                  <a:pos x="28" y="50"/>
                </a:cxn>
                <a:cxn ang="0">
                  <a:pos x="26" y="48"/>
                </a:cxn>
                <a:cxn ang="0">
                  <a:pos x="24" y="44"/>
                </a:cxn>
              </a:cxnLst>
              <a:rect l="txL" t="txT" r="txR" b="txB"/>
              <a:pathLst>
                <a:path w="84" h="56">
                  <a:moveTo>
                    <a:pt x="24" y="44"/>
                  </a:moveTo>
                  <a:lnTo>
                    <a:pt x="22" y="38"/>
                  </a:lnTo>
                  <a:lnTo>
                    <a:pt x="0" y="20"/>
                  </a:lnTo>
                  <a:lnTo>
                    <a:pt x="0" y="20"/>
                  </a:lnTo>
                  <a:lnTo>
                    <a:pt x="4" y="18"/>
                  </a:lnTo>
                  <a:lnTo>
                    <a:pt x="6" y="16"/>
                  </a:lnTo>
                  <a:lnTo>
                    <a:pt x="12" y="12"/>
                  </a:lnTo>
                  <a:lnTo>
                    <a:pt x="14" y="8"/>
                  </a:lnTo>
                  <a:lnTo>
                    <a:pt x="16" y="0"/>
                  </a:lnTo>
                  <a:lnTo>
                    <a:pt x="28"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8" y="56"/>
                  </a:lnTo>
                  <a:lnTo>
                    <a:pt x="46" y="56"/>
                  </a:lnTo>
                  <a:lnTo>
                    <a:pt x="44" y="56"/>
                  </a:lnTo>
                  <a:lnTo>
                    <a:pt x="38" y="54"/>
                  </a:lnTo>
                  <a:lnTo>
                    <a:pt x="32" y="52"/>
                  </a:lnTo>
                  <a:lnTo>
                    <a:pt x="32" y="52"/>
                  </a:lnTo>
                  <a:lnTo>
                    <a:pt x="28" y="50"/>
                  </a:lnTo>
                  <a:lnTo>
                    <a:pt x="26" y="48"/>
                  </a:lnTo>
                  <a:lnTo>
                    <a:pt x="24" y="4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5" name="Freeform 79"/>
            <p:cNvSpPr/>
            <p:nvPr/>
          </p:nvSpPr>
          <p:spPr>
            <a:xfrm>
              <a:off x="734" y="2710"/>
              <a:ext cx="36" cy="44"/>
            </a:xfrm>
            <a:custGeom>
              <a:avLst/>
              <a:gdLst>
                <a:gd name="txL" fmla="*/ 0 w 36"/>
                <a:gd name="txT" fmla="*/ 0 h 44"/>
                <a:gd name="txR" fmla="*/ 36 w 36"/>
                <a:gd name="txB" fmla="*/ 44 h 44"/>
              </a:gdLst>
              <a:ahLst/>
              <a:cxnLst>
                <a:cxn ang="0">
                  <a:pos x="0" y="18"/>
                </a:cxn>
                <a:cxn ang="0">
                  <a:pos x="0" y="16"/>
                </a:cxn>
                <a:cxn ang="0">
                  <a:pos x="0" y="14"/>
                </a:cxn>
                <a:cxn ang="0">
                  <a:pos x="0" y="12"/>
                </a:cxn>
                <a:cxn ang="0">
                  <a:pos x="2" y="8"/>
                </a:cxn>
                <a:cxn ang="0">
                  <a:pos x="4" y="6"/>
                </a:cxn>
                <a:cxn ang="0">
                  <a:pos x="8" y="2"/>
                </a:cxn>
                <a:cxn ang="0">
                  <a:pos x="14" y="0"/>
                </a:cxn>
                <a:cxn ang="0">
                  <a:pos x="18" y="0"/>
                </a:cxn>
                <a:cxn ang="0">
                  <a:pos x="20" y="0"/>
                </a:cxn>
                <a:cxn ang="0">
                  <a:pos x="24" y="0"/>
                </a:cxn>
                <a:cxn ang="0">
                  <a:pos x="26" y="2"/>
                </a:cxn>
                <a:cxn ang="0">
                  <a:pos x="28" y="2"/>
                </a:cxn>
                <a:cxn ang="0">
                  <a:pos x="30" y="4"/>
                </a:cxn>
                <a:cxn ang="0">
                  <a:pos x="32" y="4"/>
                </a:cxn>
                <a:cxn ang="0">
                  <a:pos x="34" y="8"/>
                </a:cxn>
                <a:cxn ang="0">
                  <a:pos x="36" y="12"/>
                </a:cxn>
                <a:cxn ang="0">
                  <a:pos x="36" y="20"/>
                </a:cxn>
                <a:cxn ang="0">
                  <a:pos x="34" y="28"/>
                </a:cxn>
                <a:cxn ang="0">
                  <a:pos x="30" y="34"/>
                </a:cxn>
                <a:cxn ang="0">
                  <a:pos x="30" y="34"/>
                </a:cxn>
                <a:cxn ang="0">
                  <a:pos x="28" y="38"/>
                </a:cxn>
                <a:cxn ang="0">
                  <a:pos x="24" y="40"/>
                </a:cxn>
                <a:cxn ang="0">
                  <a:pos x="20" y="44"/>
                </a:cxn>
                <a:cxn ang="0">
                  <a:pos x="18" y="44"/>
                </a:cxn>
                <a:cxn ang="0">
                  <a:pos x="16" y="44"/>
                </a:cxn>
                <a:cxn ang="0">
                  <a:pos x="14" y="42"/>
                </a:cxn>
                <a:cxn ang="0">
                  <a:pos x="10" y="40"/>
                </a:cxn>
                <a:cxn ang="0">
                  <a:pos x="8" y="38"/>
                </a:cxn>
                <a:cxn ang="0">
                  <a:pos x="0" y="18"/>
                </a:cxn>
              </a:cxnLst>
              <a:rect l="txL" t="txT" r="txR" b="txB"/>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6" name="Freeform 80"/>
            <p:cNvSpPr/>
            <p:nvPr/>
          </p:nvSpPr>
          <p:spPr>
            <a:xfrm>
              <a:off x="702" y="2674"/>
              <a:ext cx="100" cy="70"/>
            </a:xfrm>
            <a:custGeom>
              <a:avLst/>
              <a:gdLst>
                <a:gd name="txL" fmla="*/ 0 w 100"/>
                <a:gd name="txT" fmla="*/ 0 h 70"/>
                <a:gd name="txR" fmla="*/ 100 w 100"/>
                <a:gd name="txB" fmla="*/ 70 h 70"/>
              </a:gdLst>
              <a:ahLst/>
              <a:cxnLst>
                <a:cxn ang="0">
                  <a:pos x="0" y="26"/>
                </a:cxn>
                <a:cxn ang="0">
                  <a:pos x="18" y="20"/>
                </a:cxn>
                <a:cxn ang="0">
                  <a:pos x="22" y="16"/>
                </a:cxn>
                <a:cxn ang="0">
                  <a:pos x="24" y="8"/>
                </a:cxn>
                <a:cxn ang="0">
                  <a:pos x="22" y="0"/>
                </a:cxn>
                <a:cxn ang="0">
                  <a:pos x="24" y="0"/>
                </a:cxn>
                <a:cxn ang="0">
                  <a:pos x="30" y="0"/>
                </a:cxn>
                <a:cxn ang="0">
                  <a:pos x="36" y="2"/>
                </a:cxn>
                <a:cxn ang="0">
                  <a:pos x="38" y="4"/>
                </a:cxn>
                <a:cxn ang="0">
                  <a:pos x="40" y="6"/>
                </a:cxn>
                <a:cxn ang="0">
                  <a:pos x="44" y="6"/>
                </a:cxn>
                <a:cxn ang="0">
                  <a:pos x="52" y="10"/>
                </a:cxn>
                <a:cxn ang="0">
                  <a:pos x="62" y="10"/>
                </a:cxn>
                <a:cxn ang="0">
                  <a:pos x="64" y="8"/>
                </a:cxn>
                <a:cxn ang="0">
                  <a:pos x="64" y="6"/>
                </a:cxn>
                <a:cxn ang="0">
                  <a:pos x="66" y="4"/>
                </a:cxn>
                <a:cxn ang="0">
                  <a:pos x="70" y="2"/>
                </a:cxn>
                <a:cxn ang="0">
                  <a:pos x="76" y="4"/>
                </a:cxn>
                <a:cxn ang="0">
                  <a:pos x="78" y="8"/>
                </a:cxn>
                <a:cxn ang="0">
                  <a:pos x="80" y="14"/>
                </a:cxn>
                <a:cxn ang="0">
                  <a:pos x="84" y="22"/>
                </a:cxn>
                <a:cxn ang="0">
                  <a:pos x="88" y="28"/>
                </a:cxn>
                <a:cxn ang="0">
                  <a:pos x="90" y="36"/>
                </a:cxn>
                <a:cxn ang="0">
                  <a:pos x="96" y="50"/>
                </a:cxn>
                <a:cxn ang="0">
                  <a:pos x="100" y="64"/>
                </a:cxn>
                <a:cxn ang="0">
                  <a:pos x="96" y="70"/>
                </a:cxn>
                <a:cxn ang="0">
                  <a:pos x="88" y="66"/>
                </a:cxn>
                <a:cxn ang="0">
                  <a:pos x="78" y="60"/>
                </a:cxn>
                <a:cxn ang="0">
                  <a:pos x="78" y="60"/>
                </a:cxn>
                <a:cxn ang="0">
                  <a:pos x="72" y="60"/>
                </a:cxn>
                <a:cxn ang="0">
                  <a:pos x="68" y="60"/>
                </a:cxn>
                <a:cxn ang="0">
                  <a:pos x="68" y="54"/>
                </a:cxn>
                <a:cxn ang="0">
                  <a:pos x="68" y="46"/>
                </a:cxn>
                <a:cxn ang="0">
                  <a:pos x="62" y="40"/>
                </a:cxn>
                <a:cxn ang="0">
                  <a:pos x="50" y="36"/>
                </a:cxn>
                <a:cxn ang="0">
                  <a:pos x="48" y="36"/>
                </a:cxn>
                <a:cxn ang="0">
                  <a:pos x="40" y="40"/>
                </a:cxn>
                <a:cxn ang="0">
                  <a:pos x="32" y="46"/>
                </a:cxn>
                <a:cxn ang="0">
                  <a:pos x="18" y="40"/>
                </a:cxn>
              </a:cxnLst>
              <a:rect l="txL" t="txT" r="txR" b="txB"/>
              <a:pathLst>
                <a:path w="100" h="70">
                  <a:moveTo>
                    <a:pt x="18" y="40"/>
                  </a:moveTo>
                  <a:lnTo>
                    <a:pt x="0" y="26"/>
                  </a:lnTo>
                  <a:lnTo>
                    <a:pt x="18" y="20"/>
                  </a:lnTo>
                  <a:lnTo>
                    <a:pt x="18" y="20"/>
                  </a:lnTo>
                  <a:lnTo>
                    <a:pt x="20" y="18"/>
                  </a:lnTo>
                  <a:lnTo>
                    <a:pt x="22" y="16"/>
                  </a:lnTo>
                  <a:lnTo>
                    <a:pt x="24" y="12"/>
                  </a:lnTo>
                  <a:lnTo>
                    <a:pt x="24" y="8"/>
                  </a:lnTo>
                  <a:lnTo>
                    <a:pt x="22" y="4"/>
                  </a:lnTo>
                  <a:lnTo>
                    <a:pt x="22" y="0"/>
                  </a:lnTo>
                  <a:lnTo>
                    <a:pt x="22" y="0"/>
                  </a:lnTo>
                  <a:lnTo>
                    <a:pt x="24" y="0"/>
                  </a:lnTo>
                  <a:lnTo>
                    <a:pt x="26" y="0"/>
                  </a:lnTo>
                  <a:lnTo>
                    <a:pt x="30" y="0"/>
                  </a:lnTo>
                  <a:lnTo>
                    <a:pt x="34" y="0"/>
                  </a:lnTo>
                  <a:lnTo>
                    <a:pt x="36" y="2"/>
                  </a:lnTo>
                  <a:lnTo>
                    <a:pt x="36" y="2"/>
                  </a:lnTo>
                  <a:lnTo>
                    <a:pt x="38" y="4"/>
                  </a:lnTo>
                  <a:lnTo>
                    <a:pt x="38" y="6"/>
                  </a:lnTo>
                  <a:lnTo>
                    <a:pt x="40" y="6"/>
                  </a:lnTo>
                  <a:lnTo>
                    <a:pt x="44" y="6"/>
                  </a:lnTo>
                  <a:lnTo>
                    <a:pt x="44" y="6"/>
                  </a:lnTo>
                  <a:lnTo>
                    <a:pt x="46" y="8"/>
                  </a:lnTo>
                  <a:lnTo>
                    <a:pt x="52" y="10"/>
                  </a:lnTo>
                  <a:lnTo>
                    <a:pt x="58" y="10"/>
                  </a:lnTo>
                  <a:lnTo>
                    <a:pt x="62" y="10"/>
                  </a:lnTo>
                  <a:lnTo>
                    <a:pt x="64" y="8"/>
                  </a:lnTo>
                  <a:lnTo>
                    <a:pt x="64" y="8"/>
                  </a:lnTo>
                  <a:lnTo>
                    <a:pt x="66" y="6"/>
                  </a:lnTo>
                  <a:lnTo>
                    <a:pt x="64" y="6"/>
                  </a:lnTo>
                  <a:lnTo>
                    <a:pt x="64" y="4"/>
                  </a:lnTo>
                  <a:lnTo>
                    <a:pt x="66"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8" y="60"/>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50" y="36"/>
                  </a:lnTo>
                  <a:lnTo>
                    <a:pt x="48" y="36"/>
                  </a:lnTo>
                  <a:lnTo>
                    <a:pt x="44" y="38"/>
                  </a:lnTo>
                  <a:lnTo>
                    <a:pt x="40" y="40"/>
                  </a:lnTo>
                  <a:lnTo>
                    <a:pt x="36" y="42"/>
                  </a:lnTo>
                  <a:lnTo>
                    <a:pt x="32" y="46"/>
                  </a:lnTo>
                  <a:lnTo>
                    <a:pt x="32" y="52"/>
                  </a:lnTo>
                  <a:lnTo>
                    <a:pt x="18" y="4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7" name="Freeform 81"/>
            <p:cNvSpPr/>
            <p:nvPr/>
          </p:nvSpPr>
          <p:spPr>
            <a:xfrm>
              <a:off x="790" y="2694"/>
              <a:ext cx="84" cy="88"/>
            </a:xfrm>
            <a:custGeom>
              <a:avLst/>
              <a:gdLst>
                <a:gd name="txL" fmla="*/ 0 w 84"/>
                <a:gd name="txT" fmla="*/ 0 h 88"/>
                <a:gd name="txR" fmla="*/ 84 w 84"/>
                <a:gd name="txB" fmla="*/ 88 h 88"/>
              </a:gdLst>
              <a:ahLst/>
              <a:cxnLst>
                <a:cxn ang="0">
                  <a:pos x="42" y="84"/>
                </a:cxn>
                <a:cxn ang="0">
                  <a:pos x="44" y="78"/>
                </a:cxn>
                <a:cxn ang="0">
                  <a:pos x="44" y="68"/>
                </a:cxn>
                <a:cxn ang="0">
                  <a:pos x="42" y="66"/>
                </a:cxn>
                <a:cxn ang="0">
                  <a:pos x="36" y="64"/>
                </a:cxn>
                <a:cxn ang="0">
                  <a:pos x="32" y="64"/>
                </a:cxn>
                <a:cxn ang="0">
                  <a:pos x="28" y="62"/>
                </a:cxn>
                <a:cxn ang="0">
                  <a:pos x="26" y="54"/>
                </a:cxn>
                <a:cxn ang="0">
                  <a:pos x="26" y="48"/>
                </a:cxn>
                <a:cxn ang="0">
                  <a:pos x="24" y="46"/>
                </a:cxn>
                <a:cxn ang="0">
                  <a:pos x="18" y="42"/>
                </a:cxn>
                <a:cxn ang="0">
                  <a:pos x="10" y="48"/>
                </a:cxn>
                <a:cxn ang="0">
                  <a:pos x="10" y="44"/>
                </a:cxn>
                <a:cxn ang="0">
                  <a:pos x="10" y="36"/>
                </a:cxn>
                <a:cxn ang="0">
                  <a:pos x="8" y="32"/>
                </a:cxn>
                <a:cxn ang="0">
                  <a:pos x="4" y="24"/>
                </a:cxn>
                <a:cxn ang="0">
                  <a:pos x="2" y="14"/>
                </a:cxn>
                <a:cxn ang="0">
                  <a:pos x="0" y="6"/>
                </a:cxn>
                <a:cxn ang="0">
                  <a:pos x="6" y="8"/>
                </a:cxn>
                <a:cxn ang="0">
                  <a:pos x="16" y="6"/>
                </a:cxn>
                <a:cxn ang="0">
                  <a:pos x="22" y="4"/>
                </a:cxn>
                <a:cxn ang="0">
                  <a:pos x="24" y="0"/>
                </a:cxn>
                <a:cxn ang="0">
                  <a:pos x="30" y="2"/>
                </a:cxn>
                <a:cxn ang="0">
                  <a:pos x="32" y="4"/>
                </a:cxn>
                <a:cxn ang="0">
                  <a:pos x="36" y="4"/>
                </a:cxn>
                <a:cxn ang="0">
                  <a:pos x="38" y="2"/>
                </a:cxn>
                <a:cxn ang="0">
                  <a:pos x="42" y="0"/>
                </a:cxn>
                <a:cxn ang="0">
                  <a:pos x="50" y="0"/>
                </a:cxn>
                <a:cxn ang="0">
                  <a:pos x="58" y="2"/>
                </a:cxn>
                <a:cxn ang="0">
                  <a:pos x="64" y="0"/>
                </a:cxn>
                <a:cxn ang="0">
                  <a:pos x="72" y="0"/>
                </a:cxn>
                <a:cxn ang="0">
                  <a:pos x="76" y="4"/>
                </a:cxn>
                <a:cxn ang="0">
                  <a:pos x="78" y="12"/>
                </a:cxn>
                <a:cxn ang="0">
                  <a:pos x="82" y="32"/>
                </a:cxn>
                <a:cxn ang="0">
                  <a:pos x="80" y="46"/>
                </a:cxn>
                <a:cxn ang="0">
                  <a:pos x="76" y="68"/>
                </a:cxn>
                <a:cxn ang="0">
                  <a:pos x="84" y="88"/>
                </a:cxn>
                <a:cxn ang="0">
                  <a:pos x="42" y="86"/>
                </a:cxn>
              </a:cxnLst>
              <a:rect l="txL" t="txT" r="txR" b="txB"/>
              <a:pathLst>
                <a:path w="84" h="88">
                  <a:moveTo>
                    <a:pt x="42" y="86"/>
                  </a:moveTo>
                  <a:lnTo>
                    <a:pt x="42" y="84"/>
                  </a:lnTo>
                  <a:lnTo>
                    <a:pt x="44" y="82"/>
                  </a:lnTo>
                  <a:lnTo>
                    <a:pt x="44" y="78"/>
                  </a:lnTo>
                  <a:lnTo>
                    <a:pt x="46" y="74"/>
                  </a:lnTo>
                  <a:lnTo>
                    <a:pt x="44" y="68"/>
                  </a:lnTo>
                  <a:lnTo>
                    <a:pt x="44" y="68"/>
                  </a:lnTo>
                  <a:lnTo>
                    <a:pt x="42" y="66"/>
                  </a:lnTo>
                  <a:lnTo>
                    <a:pt x="40" y="64"/>
                  </a:lnTo>
                  <a:lnTo>
                    <a:pt x="36" y="64"/>
                  </a:lnTo>
                  <a:lnTo>
                    <a:pt x="32" y="64"/>
                  </a:lnTo>
                  <a:lnTo>
                    <a:pt x="32" y="64"/>
                  </a:lnTo>
                  <a:lnTo>
                    <a:pt x="30" y="64"/>
                  </a:lnTo>
                  <a:lnTo>
                    <a:pt x="28" y="62"/>
                  </a:lnTo>
                  <a:lnTo>
                    <a:pt x="26" y="58"/>
                  </a:lnTo>
                  <a:lnTo>
                    <a:pt x="26" y="54"/>
                  </a:lnTo>
                  <a:lnTo>
                    <a:pt x="26" y="50"/>
                  </a:lnTo>
                  <a:lnTo>
                    <a:pt x="26" y="48"/>
                  </a:lnTo>
                  <a:lnTo>
                    <a:pt x="24" y="46"/>
                  </a:lnTo>
                  <a:lnTo>
                    <a:pt x="24" y="46"/>
                  </a:lnTo>
                  <a:lnTo>
                    <a:pt x="22" y="44"/>
                  </a:lnTo>
                  <a:lnTo>
                    <a:pt x="18" y="42"/>
                  </a:lnTo>
                  <a:lnTo>
                    <a:pt x="14" y="44"/>
                  </a:lnTo>
                  <a:lnTo>
                    <a:pt x="10" y="48"/>
                  </a:lnTo>
                  <a:lnTo>
                    <a:pt x="10" y="46"/>
                  </a:lnTo>
                  <a:lnTo>
                    <a:pt x="10" y="44"/>
                  </a:lnTo>
                  <a:lnTo>
                    <a:pt x="10" y="40"/>
                  </a:lnTo>
                  <a:lnTo>
                    <a:pt x="10" y="36"/>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8" name="Freeform 82"/>
            <p:cNvSpPr/>
            <p:nvPr/>
          </p:nvSpPr>
          <p:spPr>
            <a:xfrm>
              <a:off x="828" y="2658"/>
              <a:ext cx="74" cy="38"/>
            </a:xfrm>
            <a:custGeom>
              <a:avLst/>
              <a:gdLst>
                <a:gd name="txL" fmla="*/ 0 w 74"/>
                <a:gd name="txT" fmla="*/ 0 h 38"/>
                <a:gd name="txR" fmla="*/ 74 w 74"/>
                <a:gd name="txB" fmla="*/ 38 h 38"/>
              </a:gdLst>
              <a:ahLst/>
              <a:cxnLst>
                <a:cxn ang="0">
                  <a:pos x="28" y="8"/>
                </a:cxn>
                <a:cxn ang="0">
                  <a:pos x="28" y="8"/>
                </a:cxn>
                <a:cxn ang="0">
                  <a:pos x="24" y="8"/>
                </a:cxn>
                <a:cxn ang="0">
                  <a:pos x="20" y="8"/>
                </a:cxn>
                <a:cxn ang="0">
                  <a:pos x="16" y="10"/>
                </a:cxn>
                <a:cxn ang="0">
                  <a:pos x="12" y="12"/>
                </a:cxn>
                <a:cxn ang="0">
                  <a:pos x="8" y="16"/>
                </a:cxn>
                <a:cxn ang="0">
                  <a:pos x="4" y="22"/>
                </a:cxn>
                <a:cxn ang="0">
                  <a:pos x="0" y="38"/>
                </a:cxn>
                <a:cxn ang="0">
                  <a:pos x="0" y="38"/>
                </a:cxn>
                <a:cxn ang="0">
                  <a:pos x="2" y="38"/>
                </a:cxn>
                <a:cxn ang="0">
                  <a:pos x="6" y="36"/>
                </a:cxn>
                <a:cxn ang="0">
                  <a:pos x="10" y="36"/>
                </a:cxn>
                <a:cxn ang="0">
                  <a:pos x="16" y="38"/>
                </a:cxn>
                <a:cxn ang="0">
                  <a:pos x="16" y="38"/>
                </a:cxn>
                <a:cxn ang="0">
                  <a:pos x="18" y="38"/>
                </a:cxn>
                <a:cxn ang="0">
                  <a:pos x="22" y="38"/>
                </a:cxn>
                <a:cxn ang="0">
                  <a:pos x="28" y="36"/>
                </a:cxn>
                <a:cxn ang="0">
                  <a:pos x="28" y="36"/>
                </a:cxn>
                <a:cxn ang="0">
                  <a:pos x="30" y="36"/>
                </a:cxn>
                <a:cxn ang="0">
                  <a:pos x="32" y="36"/>
                </a:cxn>
                <a:cxn ang="0">
                  <a:pos x="36" y="36"/>
                </a:cxn>
                <a:cxn ang="0">
                  <a:pos x="36" y="36"/>
                </a:cxn>
                <a:cxn ang="0">
                  <a:pos x="36" y="34"/>
                </a:cxn>
                <a:cxn ang="0">
                  <a:pos x="36" y="32"/>
                </a:cxn>
                <a:cxn ang="0">
                  <a:pos x="38" y="30"/>
                </a:cxn>
                <a:cxn ang="0">
                  <a:pos x="40" y="28"/>
                </a:cxn>
                <a:cxn ang="0">
                  <a:pos x="40" y="26"/>
                </a:cxn>
                <a:cxn ang="0">
                  <a:pos x="42" y="24"/>
                </a:cxn>
                <a:cxn ang="0">
                  <a:pos x="44" y="22"/>
                </a:cxn>
                <a:cxn ang="0">
                  <a:pos x="46" y="22"/>
                </a:cxn>
                <a:cxn ang="0">
                  <a:pos x="50" y="20"/>
                </a:cxn>
                <a:cxn ang="0">
                  <a:pos x="60" y="20"/>
                </a:cxn>
                <a:cxn ang="0">
                  <a:pos x="62" y="20"/>
                </a:cxn>
                <a:cxn ang="0">
                  <a:pos x="64" y="22"/>
                </a:cxn>
                <a:cxn ang="0">
                  <a:pos x="68" y="22"/>
                </a:cxn>
                <a:cxn ang="0">
                  <a:pos x="70" y="22"/>
                </a:cxn>
                <a:cxn ang="0">
                  <a:pos x="72" y="22"/>
                </a:cxn>
                <a:cxn ang="0">
                  <a:pos x="74" y="20"/>
                </a:cxn>
                <a:cxn ang="0">
                  <a:pos x="74" y="20"/>
                </a:cxn>
                <a:cxn ang="0">
                  <a:pos x="74" y="18"/>
                </a:cxn>
                <a:cxn ang="0">
                  <a:pos x="72" y="16"/>
                </a:cxn>
                <a:cxn ang="0">
                  <a:pos x="70" y="16"/>
                </a:cxn>
                <a:cxn ang="0">
                  <a:pos x="66" y="14"/>
                </a:cxn>
                <a:cxn ang="0">
                  <a:pos x="64" y="12"/>
                </a:cxn>
                <a:cxn ang="0">
                  <a:pos x="62" y="8"/>
                </a:cxn>
                <a:cxn ang="0">
                  <a:pos x="60" y="4"/>
                </a:cxn>
                <a:cxn ang="0">
                  <a:pos x="60" y="2"/>
                </a:cxn>
                <a:cxn ang="0">
                  <a:pos x="58" y="0"/>
                </a:cxn>
                <a:cxn ang="0">
                  <a:pos x="58" y="0"/>
                </a:cxn>
                <a:cxn ang="0">
                  <a:pos x="56" y="0"/>
                </a:cxn>
                <a:cxn ang="0">
                  <a:pos x="54" y="2"/>
                </a:cxn>
                <a:cxn ang="0">
                  <a:pos x="50" y="2"/>
                </a:cxn>
                <a:cxn ang="0">
                  <a:pos x="46" y="4"/>
                </a:cxn>
                <a:cxn ang="0">
                  <a:pos x="40" y="6"/>
                </a:cxn>
                <a:cxn ang="0">
                  <a:pos x="36" y="8"/>
                </a:cxn>
                <a:cxn ang="0">
                  <a:pos x="28" y="8"/>
                </a:cxn>
              </a:cxnLst>
              <a:rect l="txL" t="txT" r="txR" b="txB"/>
              <a:pathLst>
                <a:path w="74" h="38">
                  <a:moveTo>
                    <a:pt x="28" y="8"/>
                  </a:moveTo>
                  <a:lnTo>
                    <a:pt x="28" y="8"/>
                  </a:lnTo>
                  <a:lnTo>
                    <a:pt x="24" y="8"/>
                  </a:lnTo>
                  <a:lnTo>
                    <a:pt x="20" y="8"/>
                  </a:lnTo>
                  <a:lnTo>
                    <a:pt x="16" y="10"/>
                  </a:lnTo>
                  <a:lnTo>
                    <a:pt x="12" y="12"/>
                  </a:lnTo>
                  <a:lnTo>
                    <a:pt x="8" y="16"/>
                  </a:lnTo>
                  <a:lnTo>
                    <a:pt x="4" y="22"/>
                  </a:lnTo>
                  <a:lnTo>
                    <a:pt x="0" y="38"/>
                  </a:lnTo>
                  <a:lnTo>
                    <a:pt x="0" y="38"/>
                  </a:lnTo>
                  <a:lnTo>
                    <a:pt x="2" y="38"/>
                  </a:lnTo>
                  <a:lnTo>
                    <a:pt x="6" y="36"/>
                  </a:lnTo>
                  <a:lnTo>
                    <a:pt x="10" y="36"/>
                  </a:lnTo>
                  <a:lnTo>
                    <a:pt x="16" y="38"/>
                  </a:lnTo>
                  <a:lnTo>
                    <a:pt x="16" y="38"/>
                  </a:lnTo>
                  <a:lnTo>
                    <a:pt x="18" y="38"/>
                  </a:lnTo>
                  <a:lnTo>
                    <a:pt x="22" y="38"/>
                  </a:lnTo>
                  <a:lnTo>
                    <a:pt x="28" y="36"/>
                  </a:lnTo>
                  <a:lnTo>
                    <a:pt x="28" y="36"/>
                  </a:lnTo>
                  <a:lnTo>
                    <a:pt x="30" y="36"/>
                  </a:lnTo>
                  <a:lnTo>
                    <a:pt x="32" y="36"/>
                  </a:lnTo>
                  <a:lnTo>
                    <a:pt x="36"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20"/>
                  </a:lnTo>
                  <a:lnTo>
                    <a:pt x="74" y="18"/>
                  </a:lnTo>
                  <a:lnTo>
                    <a:pt x="72" y="16"/>
                  </a:lnTo>
                  <a:lnTo>
                    <a:pt x="70" y="16"/>
                  </a:lnTo>
                  <a:lnTo>
                    <a:pt x="66" y="14"/>
                  </a:lnTo>
                  <a:lnTo>
                    <a:pt x="64" y="12"/>
                  </a:lnTo>
                  <a:lnTo>
                    <a:pt x="62" y="8"/>
                  </a:lnTo>
                  <a:lnTo>
                    <a:pt x="60" y="4"/>
                  </a:lnTo>
                  <a:lnTo>
                    <a:pt x="60" y="2"/>
                  </a:lnTo>
                  <a:lnTo>
                    <a:pt x="58" y="0"/>
                  </a:lnTo>
                  <a:lnTo>
                    <a:pt x="58" y="0"/>
                  </a:lnTo>
                  <a:lnTo>
                    <a:pt x="56" y="0"/>
                  </a:lnTo>
                  <a:lnTo>
                    <a:pt x="54" y="2"/>
                  </a:lnTo>
                  <a:lnTo>
                    <a:pt x="50" y="2"/>
                  </a:lnTo>
                  <a:lnTo>
                    <a:pt x="46" y="4"/>
                  </a:lnTo>
                  <a:lnTo>
                    <a:pt x="40" y="6"/>
                  </a:lnTo>
                  <a:lnTo>
                    <a:pt x="36" y="8"/>
                  </a:lnTo>
                  <a:lnTo>
                    <a:pt x="28" y="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899" name="Freeform 83"/>
            <p:cNvSpPr/>
            <p:nvPr/>
          </p:nvSpPr>
          <p:spPr>
            <a:xfrm>
              <a:off x="864" y="2678"/>
              <a:ext cx="32" cy="106"/>
            </a:xfrm>
            <a:custGeom>
              <a:avLst/>
              <a:gdLst>
                <a:gd name="txL" fmla="*/ 0 w 32"/>
                <a:gd name="txT" fmla="*/ 0 h 106"/>
                <a:gd name="txR" fmla="*/ 32 w 32"/>
                <a:gd name="txB" fmla="*/ 106 h 106"/>
              </a:gdLst>
              <a:ahLst/>
              <a:cxnLst>
                <a:cxn ang="0">
                  <a:pos x="14" y="0"/>
                </a:cxn>
                <a:cxn ang="0">
                  <a:pos x="14" y="0"/>
                </a:cxn>
                <a:cxn ang="0">
                  <a:pos x="12" y="0"/>
                </a:cxn>
                <a:cxn ang="0">
                  <a:pos x="8" y="2"/>
                </a:cxn>
                <a:cxn ang="0">
                  <a:pos x="6" y="4"/>
                </a:cxn>
                <a:cxn ang="0">
                  <a:pos x="4" y="6"/>
                </a:cxn>
                <a:cxn ang="0">
                  <a:pos x="4" y="8"/>
                </a:cxn>
                <a:cxn ang="0">
                  <a:pos x="4" y="10"/>
                </a:cxn>
                <a:cxn ang="0">
                  <a:pos x="2" y="12"/>
                </a:cxn>
                <a:cxn ang="0">
                  <a:pos x="0" y="12"/>
                </a:cxn>
                <a:cxn ang="0">
                  <a:pos x="0" y="14"/>
                </a:cxn>
                <a:cxn ang="0">
                  <a:pos x="2" y="18"/>
                </a:cxn>
                <a:cxn ang="0">
                  <a:pos x="2" y="24"/>
                </a:cxn>
                <a:cxn ang="0">
                  <a:pos x="4" y="28"/>
                </a:cxn>
                <a:cxn ang="0">
                  <a:pos x="6" y="32"/>
                </a:cxn>
                <a:cxn ang="0">
                  <a:pos x="6" y="36"/>
                </a:cxn>
                <a:cxn ang="0">
                  <a:pos x="6" y="40"/>
                </a:cxn>
                <a:cxn ang="0">
                  <a:pos x="6" y="44"/>
                </a:cxn>
                <a:cxn ang="0">
                  <a:pos x="8" y="50"/>
                </a:cxn>
                <a:cxn ang="0">
                  <a:pos x="6" y="58"/>
                </a:cxn>
                <a:cxn ang="0">
                  <a:pos x="6" y="58"/>
                </a:cxn>
                <a:cxn ang="0">
                  <a:pos x="6" y="62"/>
                </a:cxn>
                <a:cxn ang="0">
                  <a:pos x="4" y="68"/>
                </a:cxn>
                <a:cxn ang="0">
                  <a:pos x="4" y="74"/>
                </a:cxn>
                <a:cxn ang="0">
                  <a:pos x="2" y="80"/>
                </a:cxn>
                <a:cxn ang="0">
                  <a:pos x="2" y="88"/>
                </a:cxn>
                <a:cxn ang="0">
                  <a:pos x="10" y="104"/>
                </a:cxn>
                <a:cxn ang="0">
                  <a:pos x="28" y="106"/>
                </a:cxn>
                <a:cxn ang="0">
                  <a:pos x="28" y="102"/>
                </a:cxn>
                <a:cxn ang="0">
                  <a:pos x="30" y="88"/>
                </a:cxn>
                <a:cxn ang="0">
                  <a:pos x="32" y="74"/>
                </a:cxn>
                <a:cxn ang="0">
                  <a:pos x="32" y="62"/>
                </a:cxn>
                <a:cxn ang="0">
                  <a:pos x="32" y="50"/>
                </a:cxn>
                <a:cxn ang="0">
                  <a:pos x="30" y="40"/>
                </a:cxn>
                <a:cxn ang="0">
                  <a:pos x="30" y="36"/>
                </a:cxn>
                <a:cxn ang="0">
                  <a:pos x="24" y="8"/>
                </a:cxn>
                <a:cxn ang="0">
                  <a:pos x="20" y="2"/>
                </a:cxn>
                <a:cxn ang="0">
                  <a:pos x="14" y="0"/>
                </a:cxn>
              </a:cxnLst>
              <a:rect l="txL" t="txT" r="txR" b="txB"/>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0" name="Freeform 84"/>
            <p:cNvSpPr/>
            <p:nvPr/>
          </p:nvSpPr>
          <p:spPr>
            <a:xfrm>
              <a:off x="884" y="2678"/>
              <a:ext cx="26" cy="106"/>
            </a:xfrm>
            <a:custGeom>
              <a:avLst/>
              <a:gdLst>
                <a:gd name="txL" fmla="*/ 0 w 26"/>
                <a:gd name="txT" fmla="*/ 0 h 106"/>
                <a:gd name="txR" fmla="*/ 26 w 26"/>
                <a:gd name="txB" fmla="*/ 106 h 106"/>
              </a:gdLst>
              <a:ahLst/>
              <a:cxnLst>
                <a:cxn ang="0">
                  <a:pos x="0" y="2"/>
                </a:cxn>
                <a:cxn ang="0">
                  <a:pos x="0" y="2"/>
                </a:cxn>
                <a:cxn ang="0">
                  <a:pos x="4" y="0"/>
                </a:cxn>
                <a:cxn ang="0">
                  <a:pos x="8" y="2"/>
                </a:cxn>
                <a:cxn ang="0">
                  <a:pos x="14" y="2"/>
                </a:cxn>
                <a:cxn ang="0">
                  <a:pos x="14" y="4"/>
                </a:cxn>
                <a:cxn ang="0">
                  <a:pos x="14" y="6"/>
                </a:cxn>
                <a:cxn ang="0">
                  <a:pos x="14" y="8"/>
                </a:cxn>
                <a:cxn ang="0">
                  <a:pos x="14" y="10"/>
                </a:cxn>
                <a:cxn ang="0">
                  <a:pos x="16" y="12"/>
                </a:cxn>
                <a:cxn ang="0">
                  <a:pos x="18" y="14"/>
                </a:cxn>
                <a:cxn ang="0">
                  <a:pos x="18" y="14"/>
                </a:cxn>
                <a:cxn ang="0">
                  <a:pos x="20" y="18"/>
                </a:cxn>
                <a:cxn ang="0">
                  <a:pos x="24" y="22"/>
                </a:cxn>
                <a:cxn ang="0">
                  <a:pos x="24" y="28"/>
                </a:cxn>
                <a:cxn ang="0">
                  <a:pos x="26" y="36"/>
                </a:cxn>
                <a:cxn ang="0">
                  <a:pos x="26" y="42"/>
                </a:cxn>
                <a:cxn ang="0">
                  <a:pos x="26" y="56"/>
                </a:cxn>
                <a:cxn ang="0">
                  <a:pos x="26" y="74"/>
                </a:cxn>
                <a:cxn ang="0">
                  <a:pos x="26" y="90"/>
                </a:cxn>
                <a:cxn ang="0">
                  <a:pos x="26" y="96"/>
                </a:cxn>
                <a:cxn ang="0">
                  <a:pos x="24" y="96"/>
                </a:cxn>
                <a:cxn ang="0">
                  <a:pos x="20" y="98"/>
                </a:cxn>
                <a:cxn ang="0">
                  <a:pos x="18" y="100"/>
                </a:cxn>
                <a:cxn ang="0">
                  <a:pos x="14" y="102"/>
                </a:cxn>
                <a:cxn ang="0">
                  <a:pos x="8" y="106"/>
                </a:cxn>
                <a:cxn ang="0">
                  <a:pos x="8" y="102"/>
                </a:cxn>
                <a:cxn ang="0">
                  <a:pos x="10" y="88"/>
                </a:cxn>
                <a:cxn ang="0">
                  <a:pos x="12" y="74"/>
                </a:cxn>
                <a:cxn ang="0">
                  <a:pos x="12" y="60"/>
                </a:cxn>
                <a:cxn ang="0">
                  <a:pos x="10" y="48"/>
                </a:cxn>
                <a:cxn ang="0">
                  <a:pos x="10" y="40"/>
                </a:cxn>
                <a:cxn ang="0">
                  <a:pos x="10" y="34"/>
                </a:cxn>
                <a:cxn ang="0">
                  <a:pos x="8" y="28"/>
                </a:cxn>
                <a:cxn ang="0">
                  <a:pos x="6" y="10"/>
                </a:cxn>
                <a:cxn ang="0">
                  <a:pos x="4" y="10"/>
                </a:cxn>
                <a:cxn ang="0">
                  <a:pos x="4" y="8"/>
                </a:cxn>
                <a:cxn ang="0">
                  <a:pos x="2" y="4"/>
                </a:cxn>
                <a:cxn ang="0">
                  <a:pos x="2" y="2"/>
                </a:cxn>
                <a:cxn ang="0">
                  <a:pos x="0" y="2"/>
                </a:cxn>
              </a:cxnLst>
              <a:rect l="txL" t="txT" r="txR" b="txB"/>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1" name="Freeform 85"/>
            <p:cNvSpPr/>
            <p:nvPr/>
          </p:nvSpPr>
          <p:spPr>
            <a:xfrm>
              <a:off x="896" y="2672"/>
              <a:ext cx="42" cy="102"/>
            </a:xfrm>
            <a:custGeom>
              <a:avLst/>
              <a:gdLst>
                <a:gd name="txL" fmla="*/ 0 w 42"/>
                <a:gd name="txT" fmla="*/ 0 h 102"/>
                <a:gd name="txR" fmla="*/ 42 w 42"/>
                <a:gd name="txB" fmla="*/ 102 h 102"/>
              </a:gdLst>
              <a:ahLst/>
              <a:cxnLst>
                <a:cxn ang="0">
                  <a:pos x="14" y="102"/>
                </a:cxn>
                <a:cxn ang="0">
                  <a:pos x="14" y="96"/>
                </a:cxn>
                <a:cxn ang="0">
                  <a:pos x="14" y="82"/>
                </a:cxn>
                <a:cxn ang="0">
                  <a:pos x="14" y="64"/>
                </a:cxn>
                <a:cxn ang="0">
                  <a:pos x="14" y="46"/>
                </a:cxn>
                <a:cxn ang="0">
                  <a:pos x="14" y="36"/>
                </a:cxn>
                <a:cxn ang="0">
                  <a:pos x="12" y="30"/>
                </a:cxn>
                <a:cxn ang="0">
                  <a:pos x="8" y="24"/>
                </a:cxn>
                <a:cxn ang="0">
                  <a:pos x="6" y="20"/>
                </a:cxn>
                <a:cxn ang="0">
                  <a:pos x="2" y="18"/>
                </a:cxn>
                <a:cxn ang="0">
                  <a:pos x="0" y="12"/>
                </a:cxn>
                <a:cxn ang="0">
                  <a:pos x="2" y="8"/>
                </a:cxn>
                <a:cxn ang="0">
                  <a:pos x="14" y="8"/>
                </a:cxn>
                <a:cxn ang="0">
                  <a:pos x="16" y="0"/>
                </a:cxn>
                <a:cxn ang="0">
                  <a:pos x="28" y="10"/>
                </a:cxn>
                <a:cxn ang="0">
                  <a:pos x="30" y="12"/>
                </a:cxn>
                <a:cxn ang="0">
                  <a:pos x="34" y="16"/>
                </a:cxn>
                <a:cxn ang="0">
                  <a:pos x="40" y="22"/>
                </a:cxn>
                <a:cxn ang="0">
                  <a:pos x="42" y="34"/>
                </a:cxn>
                <a:cxn ang="0">
                  <a:pos x="38" y="48"/>
                </a:cxn>
                <a:cxn ang="0">
                  <a:pos x="38" y="52"/>
                </a:cxn>
                <a:cxn ang="0">
                  <a:pos x="36" y="64"/>
                </a:cxn>
                <a:cxn ang="0">
                  <a:pos x="36" y="82"/>
                </a:cxn>
                <a:cxn ang="0">
                  <a:pos x="34" y="98"/>
                </a:cxn>
                <a:cxn ang="0">
                  <a:pos x="14" y="102"/>
                </a:cxn>
              </a:cxnLst>
              <a:rect l="txL" t="txT" r="txR" b="txB"/>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2" name="Freeform 86"/>
            <p:cNvSpPr/>
            <p:nvPr/>
          </p:nvSpPr>
          <p:spPr>
            <a:xfrm>
              <a:off x="738" y="2348"/>
              <a:ext cx="158" cy="126"/>
            </a:xfrm>
            <a:custGeom>
              <a:avLst/>
              <a:gdLst>
                <a:gd name="txL" fmla="*/ 0 w 158"/>
                <a:gd name="txT" fmla="*/ 0 h 126"/>
                <a:gd name="txR" fmla="*/ 158 w 158"/>
                <a:gd name="txB" fmla="*/ 126 h 126"/>
              </a:gdLst>
              <a:ahLst/>
              <a:cxnLst>
                <a:cxn ang="0">
                  <a:pos x="0" y="120"/>
                </a:cxn>
                <a:cxn ang="0">
                  <a:pos x="2" y="118"/>
                </a:cxn>
                <a:cxn ang="0">
                  <a:pos x="2" y="116"/>
                </a:cxn>
                <a:cxn ang="0">
                  <a:pos x="14" y="112"/>
                </a:cxn>
                <a:cxn ang="0">
                  <a:pos x="22" y="106"/>
                </a:cxn>
                <a:cxn ang="0">
                  <a:pos x="30" y="98"/>
                </a:cxn>
                <a:cxn ang="0">
                  <a:pos x="38" y="90"/>
                </a:cxn>
                <a:cxn ang="0">
                  <a:pos x="44" y="82"/>
                </a:cxn>
                <a:cxn ang="0">
                  <a:pos x="46" y="80"/>
                </a:cxn>
                <a:cxn ang="0">
                  <a:pos x="46" y="68"/>
                </a:cxn>
                <a:cxn ang="0">
                  <a:pos x="50" y="60"/>
                </a:cxn>
                <a:cxn ang="0">
                  <a:pos x="56" y="54"/>
                </a:cxn>
                <a:cxn ang="0">
                  <a:pos x="60" y="48"/>
                </a:cxn>
                <a:cxn ang="0">
                  <a:pos x="60" y="44"/>
                </a:cxn>
                <a:cxn ang="0">
                  <a:pos x="64" y="40"/>
                </a:cxn>
                <a:cxn ang="0">
                  <a:pos x="66" y="36"/>
                </a:cxn>
                <a:cxn ang="0">
                  <a:pos x="70" y="34"/>
                </a:cxn>
                <a:cxn ang="0">
                  <a:pos x="74" y="32"/>
                </a:cxn>
                <a:cxn ang="0">
                  <a:pos x="76" y="30"/>
                </a:cxn>
                <a:cxn ang="0">
                  <a:pos x="78" y="30"/>
                </a:cxn>
                <a:cxn ang="0">
                  <a:pos x="76" y="20"/>
                </a:cxn>
                <a:cxn ang="0">
                  <a:pos x="76" y="14"/>
                </a:cxn>
                <a:cxn ang="0">
                  <a:pos x="78" y="8"/>
                </a:cxn>
                <a:cxn ang="0">
                  <a:pos x="78" y="4"/>
                </a:cxn>
                <a:cxn ang="0">
                  <a:pos x="80" y="0"/>
                </a:cxn>
                <a:cxn ang="0">
                  <a:pos x="80" y="0"/>
                </a:cxn>
                <a:cxn ang="0">
                  <a:pos x="82" y="0"/>
                </a:cxn>
                <a:cxn ang="0">
                  <a:pos x="84" y="2"/>
                </a:cxn>
                <a:cxn ang="0">
                  <a:pos x="88" y="4"/>
                </a:cxn>
                <a:cxn ang="0">
                  <a:pos x="92" y="6"/>
                </a:cxn>
                <a:cxn ang="0">
                  <a:pos x="98" y="8"/>
                </a:cxn>
                <a:cxn ang="0">
                  <a:pos x="104" y="10"/>
                </a:cxn>
                <a:cxn ang="0">
                  <a:pos x="114" y="12"/>
                </a:cxn>
                <a:cxn ang="0">
                  <a:pos x="126" y="12"/>
                </a:cxn>
                <a:cxn ang="0">
                  <a:pos x="134" y="12"/>
                </a:cxn>
                <a:cxn ang="0">
                  <a:pos x="136" y="12"/>
                </a:cxn>
                <a:cxn ang="0">
                  <a:pos x="138" y="12"/>
                </a:cxn>
                <a:cxn ang="0">
                  <a:pos x="142" y="14"/>
                </a:cxn>
                <a:cxn ang="0">
                  <a:pos x="144" y="18"/>
                </a:cxn>
                <a:cxn ang="0">
                  <a:pos x="146" y="22"/>
                </a:cxn>
                <a:cxn ang="0">
                  <a:pos x="146" y="28"/>
                </a:cxn>
                <a:cxn ang="0">
                  <a:pos x="146" y="34"/>
                </a:cxn>
                <a:cxn ang="0">
                  <a:pos x="146" y="38"/>
                </a:cxn>
                <a:cxn ang="0">
                  <a:pos x="148" y="42"/>
                </a:cxn>
                <a:cxn ang="0">
                  <a:pos x="150" y="46"/>
                </a:cxn>
                <a:cxn ang="0">
                  <a:pos x="158" y="54"/>
                </a:cxn>
                <a:cxn ang="0">
                  <a:pos x="156" y="54"/>
                </a:cxn>
                <a:cxn ang="0">
                  <a:pos x="154" y="54"/>
                </a:cxn>
                <a:cxn ang="0">
                  <a:pos x="150" y="54"/>
                </a:cxn>
                <a:cxn ang="0">
                  <a:pos x="146" y="54"/>
                </a:cxn>
                <a:cxn ang="0">
                  <a:pos x="142" y="54"/>
                </a:cxn>
                <a:cxn ang="0">
                  <a:pos x="140" y="56"/>
                </a:cxn>
                <a:cxn ang="0">
                  <a:pos x="136" y="58"/>
                </a:cxn>
                <a:cxn ang="0">
                  <a:pos x="136" y="62"/>
                </a:cxn>
                <a:cxn ang="0">
                  <a:pos x="134" y="74"/>
                </a:cxn>
                <a:cxn ang="0">
                  <a:pos x="82" y="92"/>
                </a:cxn>
                <a:cxn ang="0">
                  <a:pos x="68" y="96"/>
                </a:cxn>
                <a:cxn ang="0">
                  <a:pos x="60" y="104"/>
                </a:cxn>
                <a:cxn ang="0">
                  <a:pos x="48" y="110"/>
                </a:cxn>
                <a:cxn ang="0">
                  <a:pos x="52" y="126"/>
                </a:cxn>
                <a:cxn ang="0">
                  <a:pos x="0" y="120"/>
                </a:cxn>
              </a:cxnLst>
              <a:rect l="txL" t="txT" r="txR" b="txB"/>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3" name="Freeform 87"/>
            <p:cNvSpPr/>
            <p:nvPr/>
          </p:nvSpPr>
          <p:spPr>
            <a:xfrm>
              <a:off x="996" y="2326"/>
              <a:ext cx="52" cy="112"/>
            </a:xfrm>
            <a:custGeom>
              <a:avLst/>
              <a:gdLst>
                <a:gd name="txL" fmla="*/ 0 w 52"/>
                <a:gd name="txT" fmla="*/ 0 h 112"/>
                <a:gd name="txR" fmla="*/ 52 w 52"/>
                <a:gd name="txB" fmla="*/ 112 h 112"/>
              </a:gdLst>
              <a:ahLst/>
              <a:cxnLst>
                <a:cxn ang="0">
                  <a:pos x="8" y="12"/>
                </a:cxn>
                <a:cxn ang="0">
                  <a:pos x="6" y="18"/>
                </a:cxn>
                <a:cxn ang="0">
                  <a:pos x="4" y="28"/>
                </a:cxn>
                <a:cxn ang="0">
                  <a:pos x="4" y="32"/>
                </a:cxn>
                <a:cxn ang="0">
                  <a:pos x="2" y="38"/>
                </a:cxn>
                <a:cxn ang="0">
                  <a:pos x="0" y="40"/>
                </a:cxn>
                <a:cxn ang="0">
                  <a:pos x="0" y="46"/>
                </a:cxn>
                <a:cxn ang="0">
                  <a:pos x="2" y="50"/>
                </a:cxn>
                <a:cxn ang="0">
                  <a:pos x="2" y="54"/>
                </a:cxn>
                <a:cxn ang="0">
                  <a:pos x="2" y="58"/>
                </a:cxn>
                <a:cxn ang="0">
                  <a:pos x="6" y="64"/>
                </a:cxn>
                <a:cxn ang="0">
                  <a:pos x="8" y="64"/>
                </a:cxn>
                <a:cxn ang="0">
                  <a:pos x="10" y="68"/>
                </a:cxn>
                <a:cxn ang="0">
                  <a:pos x="14" y="88"/>
                </a:cxn>
                <a:cxn ang="0">
                  <a:pos x="22" y="112"/>
                </a:cxn>
                <a:cxn ang="0">
                  <a:pos x="26" y="108"/>
                </a:cxn>
                <a:cxn ang="0">
                  <a:pos x="34" y="102"/>
                </a:cxn>
                <a:cxn ang="0">
                  <a:pos x="40" y="96"/>
                </a:cxn>
                <a:cxn ang="0">
                  <a:pos x="40" y="92"/>
                </a:cxn>
                <a:cxn ang="0">
                  <a:pos x="38" y="88"/>
                </a:cxn>
                <a:cxn ang="0">
                  <a:pos x="38" y="84"/>
                </a:cxn>
                <a:cxn ang="0">
                  <a:pos x="44" y="82"/>
                </a:cxn>
                <a:cxn ang="0">
                  <a:pos x="48" y="76"/>
                </a:cxn>
                <a:cxn ang="0">
                  <a:pos x="46" y="68"/>
                </a:cxn>
                <a:cxn ang="0">
                  <a:pos x="44" y="62"/>
                </a:cxn>
                <a:cxn ang="0">
                  <a:pos x="42" y="60"/>
                </a:cxn>
                <a:cxn ang="0">
                  <a:pos x="42" y="54"/>
                </a:cxn>
                <a:cxn ang="0">
                  <a:pos x="44" y="50"/>
                </a:cxn>
                <a:cxn ang="0">
                  <a:pos x="48" y="46"/>
                </a:cxn>
                <a:cxn ang="0">
                  <a:pos x="50" y="44"/>
                </a:cxn>
                <a:cxn ang="0">
                  <a:pos x="50" y="42"/>
                </a:cxn>
                <a:cxn ang="0">
                  <a:pos x="48" y="40"/>
                </a:cxn>
                <a:cxn ang="0">
                  <a:pos x="46" y="36"/>
                </a:cxn>
                <a:cxn ang="0">
                  <a:pos x="44" y="28"/>
                </a:cxn>
                <a:cxn ang="0">
                  <a:pos x="46" y="24"/>
                </a:cxn>
                <a:cxn ang="0">
                  <a:pos x="52" y="20"/>
                </a:cxn>
                <a:cxn ang="0">
                  <a:pos x="32" y="2"/>
                </a:cxn>
                <a:cxn ang="0">
                  <a:pos x="30" y="0"/>
                </a:cxn>
                <a:cxn ang="0">
                  <a:pos x="22" y="2"/>
                </a:cxn>
                <a:cxn ang="0">
                  <a:pos x="16" y="4"/>
                </a:cxn>
                <a:cxn ang="0">
                  <a:pos x="12" y="8"/>
                </a:cxn>
              </a:cxnLst>
              <a:rect l="txL" t="txT" r="txR" b="txB"/>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0"/>
                  </a:lnTo>
                  <a:lnTo>
                    <a:pt x="0" y="42"/>
                  </a:lnTo>
                  <a:lnTo>
                    <a:pt x="0" y="46"/>
                  </a:lnTo>
                  <a:lnTo>
                    <a:pt x="0" y="48"/>
                  </a:lnTo>
                  <a:lnTo>
                    <a:pt x="2" y="50"/>
                  </a:lnTo>
                  <a:lnTo>
                    <a:pt x="2" y="52"/>
                  </a:lnTo>
                  <a:lnTo>
                    <a:pt x="2" y="54"/>
                  </a:lnTo>
                  <a:lnTo>
                    <a:pt x="2" y="56"/>
                  </a:lnTo>
                  <a:lnTo>
                    <a:pt x="2" y="58"/>
                  </a:lnTo>
                  <a:lnTo>
                    <a:pt x="4" y="62"/>
                  </a:lnTo>
                  <a:lnTo>
                    <a:pt x="6" y="64"/>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4" y="50"/>
                  </a:lnTo>
                  <a:lnTo>
                    <a:pt x="46" y="48"/>
                  </a:lnTo>
                  <a:lnTo>
                    <a:pt x="48" y="46"/>
                  </a:lnTo>
                  <a:lnTo>
                    <a:pt x="50" y="46"/>
                  </a:lnTo>
                  <a:lnTo>
                    <a:pt x="50" y="44"/>
                  </a:lnTo>
                  <a:lnTo>
                    <a:pt x="50" y="44"/>
                  </a:lnTo>
                  <a:lnTo>
                    <a:pt x="50" y="42"/>
                  </a:lnTo>
                  <a:lnTo>
                    <a:pt x="48" y="40"/>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2" y="2"/>
                  </a:lnTo>
                  <a:lnTo>
                    <a:pt x="30" y="0"/>
                  </a:lnTo>
                  <a:lnTo>
                    <a:pt x="26" y="0"/>
                  </a:lnTo>
                  <a:lnTo>
                    <a:pt x="22" y="2"/>
                  </a:lnTo>
                  <a:lnTo>
                    <a:pt x="18" y="4"/>
                  </a:lnTo>
                  <a:lnTo>
                    <a:pt x="16" y="4"/>
                  </a:lnTo>
                  <a:lnTo>
                    <a:pt x="14" y="6"/>
                  </a:lnTo>
                  <a:lnTo>
                    <a:pt x="12" y="8"/>
                  </a:lnTo>
                  <a:lnTo>
                    <a:pt x="10" y="1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4" name="Freeform 88"/>
            <p:cNvSpPr/>
            <p:nvPr/>
          </p:nvSpPr>
          <p:spPr>
            <a:xfrm>
              <a:off x="1018" y="2388"/>
              <a:ext cx="206" cy="202"/>
            </a:xfrm>
            <a:custGeom>
              <a:avLst/>
              <a:gdLst>
                <a:gd name="txL" fmla="*/ 0 w 206"/>
                <a:gd name="txT" fmla="*/ 0 h 202"/>
                <a:gd name="txR" fmla="*/ 206 w 206"/>
                <a:gd name="txB" fmla="*/ 202 h 202"/>
              </a:gdLst>
              <a:ahLst/>
              <a:cxnLst>
                <a:cxn ang="0">
                  <a:pos x="200" y="34"/>
                </a:cxn>
                <a:cxn ang="0">
                  <a:pos x="192" y="30"/>
                </a:cxn>
                <a:cxn ang="0">
                  <a:pos x="182" y="24"/>
                </a:cxn>
                <a:cxn ang="0">
                  <a:pos x="174" y="22"/>
                </a:cxn>
                <a:cxn ang="0">
                  <a:pos x="170" y="22"/>
                </a:cxn>
                <a:cxn ang="0">
                  <a:pos x="162" y="22"/>
                </a:cxn>
                <a:cxn ang="0">
                  <a:pos x="148" y="26"/>
                </a:cxn>
                <a:cxn ang="0">
                  <a:pos x="138" y="28"/>
                </a:cxn>
                <a:cxn ang="0">
                  <a:pos x="136" y="34"/>
                </a:cxn>
                <a:cxn ang="0">
                  <a:pos x="138" y="42"/>
                </a:cxn>
                <a:cxn ang="0">
                  <a:pos x="140" y="46"/>
                </a:cxn>
                <a:cxn ang="0">
                  <a:pos x="138" y="54"/>
                </a:cxn>
                <a:cxn ang="0">
                  <a:pos x="122" y="56"/>
                </a:cxn>
                <a:cxn ang="0">
                  <a:pos x="106" y="52"/>
                </a:cxn>
                <a:cxn ang="0">
                  <a:pos x="96" y="44"/>
                </a:cxn>
                <a:cxn ang="0">
                  <a:pos x="88" y="36"/>
                </a:cxn>
                <a:cxn ang="0">
                  <a:pos x="84" y="26"/>
                </a:cxn>
                <a:cxn ang="0">
                  <a:pos x="80" y="18"/>
                </a:cxn>
                <a:cxn ang="0">
                  <a:pos x="78" y="16"/>
                </a:cxn>
                <a:cxn ang="0">
                  <a:pos x="56" y="10"/>
                </a:cxn>
                <a:cxn ang="0">
                  <a:pos x="46" y="6"/>
                </a:cxn>
                <a:cxn ang="0">
                  <a:pos x="38" y="4"/>
                </a:cxn>
                <a:cxn ang="0">
                  <a:pos x="24" y="0"/>
                </a:cxn>
                <a:cxn ang="0">
                  <a:pos x="24" y="4"/>
                </a:cxn>
                <a:cxn ang="0">
                  <a:pos x="26" y="12"/>
                </a:cxn>
                <a:cxn ang="0">
                  <a:pos x="24" y="18"/>
                </a:cxn>
                <a:cxn ang="0">
                  <a:pos x="22" y="20"/>
                </a:cxn>
                <a:cxn ang="0">
                  <a:pos x="18" y="20"/>
                </a:cxn>
                <a:cxn ang="0">
                  <a:pos x="16" y="22"/>
                </a:cxn>
                <a:cxn ang="0">
                  <a:pos x="18" y="30"/>
                </a:cxn>
                <a:cxn ang="0">
                  <a:pos x="18" y="30"/>
                </a:cxn>
                <a:cxn ang="0">
                  <a:pos x="16" y="34"/>
                </a:cxn>
                <a:cxn ang="0">
                  <a:pos x="12" y="40"/>
                </a:cxn>
                <a:cxn ang="0">
                  <a:pos x="6" y="46"/>
                </a:cxn>
                <a:cxn ang="0">
                  <a:pos x="2" y="50"/>
                </a:cxn>
                <a:cxn ang="0">
                  <a:pos x="0" y="50"/>
                </a:cxn>
                <a:cxn ang="0">
                  <a:pos x="2" y="54"/>
                </a:cxn>
                <a:cxn ang="0">
                  <a:pos x="4" y="60"/>
                </a:cxn>
                <a:cxn ang="0">
                  <a:pos x="4" y="72"/>
                </a:cxn>
                <a:cxn ang="0">
                  <a:pos x="6" y="80"/>
                </a:cxn>
                <a:cxn ang="0">
                  <a:pos x="8" y="82"/>
                </a:cxn>
                <a:cxn ang="0">
                  <a:pos x="12" y="88"/>
                </a:cxn>
                <a:cxn ang="0">
                  <a:pos x="12" y="96"/>
                </a:cxn>
                <a:cxn ang="0">
                  <a:pos x="12" y="106"/>
                </a:cxn>
                <a:cxn ang="0">
                  <a:pos x="10" y="108"/>
                </a:cxn>
                <a:cxn ang="0">
                  <a:pos x="14" y="112"/>
                </a:cxn>
                <a:cxn ang="0">
                  <a:pos x="14" y="122"/>
                </a:cxn>
                <a:cxn ang="0">
                  <a:pos x="30" y="142"/>
                </a:cxn>
                <a:cxn ang="0">
                  <a:pos x="36" y="142"/>
                </a:cxn>
                <a:cxn ang="0">
                  <a:pos x="40" y="146"/>
                </a:cxn>
                <a:cxn ang="0">
                  <a:pos x="44" y="152"/>
                </a:cxn>
                <a:cxn ang="0">
                  <a:pos x="48" y="158"/>
                </a:cxn>
                <a:cxn ang="0">
                  <a:pos x="184" y="202"/>
                </a:cxn>
                <a:cxn ang="0">
                  <a:pos x="206" y="184"/>
                </a:cxn>
              </a:cxnLst>
              <a:rect l="txL" t="txT" r="txR" b="txB"/>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78" y="16"/>
                  </a:lnTo>
                  <a:lnTo>
                    <a:pt x="58" y="12"/>
                  </a:lnTo>
                  <a:lnTo>
                    <a:pt x="56" y="10"/>
                  </a:lnTo>
                  <a:lnTo>
                    <a:pt x="52" y="8"/>
                  </a:lnTo>
                  <a:lnTo>
                    <a:pt x="46" y="6"/>
                  </a:lnTo>
                  <a:lnTo>
                    <a:pt x="42" y="4"/>
                  </a:lnTo>
                  <a:lnTo>
                    <a:pt x="38" y="4"/>
                  </a:lnTo>
                  <a:lnTo>
                    <a:pt x="38" y="4"/>
                  </a:lnTo>
                  <a:lnTo>
                    <a:pt x="24" y="0"/>
                  </a:lnTo>
                  <a:lnTo>
                    <a:pt x="24" y="2"/>
                  </a:lnTo>
                  <a:lnTo>
                    <a:pt x="24" y="4"/>
                  </a:lnTo>
                  <a:lnTo>
                    <a:pt x="26" y="8"/>
                  </a:lnTo>
                  <a:lnTo>
                    <a:pt x="26" y="12"/>
                  </a:lnTo>
                  <a:lnTo>
                    <a:pt x="26" y="16"/>
                  </a:lnTo>
                  <a:lnTo>
                    <a:pt x="24" y="18"/>
                  </a:lnTo>
                  <a:lnTo>
                    <a:pt x="24" y="18"/>
                  </a:lnTo>
                  <a:lnTo>
                    <a:pt x="22" y="20"/>
                  </a:lnTo>
                  <a:lnTo>
                    <a:pt x="20" y="20"/>
                  </a:lnTo>
                  <a:lnTo>
                    <a:pt x="18" y="20"/>
                  </a:lnTo>
                  <a:lnTo>
                    <a:pt x="18" y="22"/>
                  </a:lnTo>
                  <a:lnTo>
                    <a:pt x="16" y="22"/>
                  </a:lnTo>
                  <a:lnTo>
                    <a:pt x="16" y="26"/>
                  </a:lnTo>
                  <a:lnTo>
                    <a:pt x="18" y="30"/>
                  </a:lnTo>
                  <a:lnTo>
                    <a:pt x="18" y="30"/>
                  </a:lnTo>
                  <a:lnTo>
                    <a:pt x="18" y="30"/>
                  </a:lnTo>
                  <a:lnTo>
                    <a:pt x="18" y="32"/>
                  </a:lnTo>
                  <a:lnTo>
                    <a:pt x="16" y="34"/>
                  </a:lnTo>
                  <a:lnTo>
                    <a:pt x="14" y="36"/>
                  </a:lnTo>
                  <a:lnTo>
                    <a:pt x="12" y="40"/>
                  </a:lnTo>
                  <a:lnTo>
                    <a:pt x="8" y="42"/>
                  </a:lnTo>
                  <a:lnTo>
                    <a:pt x="6" y="46"/>
                  </a:lnTo>
                  <a:lnTo>
                    <a:pt x="2" y="48"/>
                  </a:lnTo>
                  <a:lnTo>
                    <a:pt x="2" y="50"/>
                  </a:lnTo>
                  <a:lnTo>
                    <a:pt x="0" y="50"/>
                  </a:lnTo>
                  <a:lnTo>
                    <a:pt x="0" y="50"/>
                  </a:lnTo>
                  <a:lnTo>
                    <a:pt x="2" y="50"/>
                  </a:lnTo>
                  <a:lnTo>
                    <a:pt x="2" y="54"/>
                  </a:lnTo>
                  <a:lnTo>
                    <a:pt x="2" y="56"/>
                  </a:lnTo>
                  <a:lnTo>
                    <a:pt x="4" y="60"/>
                  </a:lnTo>
                  <a:lnTo>
                    <a:pt x="4" y="66"/>
                  </a:lnTo>
                  <a:lnTo>
                    <a:pt x="4" y="72"/>
                  </a:lnTo>
                  <a:lnTo>
                    <a:pt x="6" y="76"/>
                  </a:lnTo>
                  <a:lnTo>
                    <a:pt x="6" y="80"/>
                  </a:lnTo>
                  <a:lnTo>
                    <a:pt x="6" y="80"/>
                  </a:lnTo>
                  <a:lnTo>
                    <a:pt x="8" y="82"/>
                  </a:lnTo>
                  <a:lnTo>
                    <a:pt x="10" y="84"/>
                  </a:lnTo>
                  <a:lnTo>
                    <a:pt x="12" y="88"/>
                  </a:lnTo>
                  <a:lnTo>
                    <a:pt x="12" y="92"/>
                  </a:lnTo>
                  <a:lnTo>
                    <a:pt x="12" y="96"/>
                  </a:lnTo>
                  <a:lnTo>
                    <a:pt x="12" y="102"/>
                  </a:lnTo>
                  <a:lnTo>
                    <a:pt x="12" y="106"/>
                  </a:lnTo>
                  <a:lnTo>
                    <a:pt x="10" y="108"/>
                  </a:lnTo>
                  <a:lnTo>
                    <a:pt x="10" y="108"/>
                  </a:lnTo>
                  <a:lnTo>
                    <a:pt x="12" y="110"/>
                  </a:lnTo>
                  <a:lnTo>
                    <a:pt x="14" y="112"/>
                  </a:lnTo>
                  <a:lnTo>
                    <a:pt x="14" y="116"/>
                  </a:lnTo>
                  <a:lnTo>
                    <a:pt x="14" y="122"/>
                  </a:lnTo>
                  <a:lnTo>
                    <a:pt x="28" y="142"/>
                  </a:lnTo>
                  <a:lnTo>
                    <a:pt x="30" y="142"/>
                  </a:lnTo>
                  <a:lnTo>
                    <a:pt x="32" y="142"/>
                  </a:lnTo>
                  <a:lnTo>
                    <a:pt x="36" y="142"/>
                  </a:lnTo>
                  <a:lnTo>
                    <a:pt x="40" y="146"/>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5" name="Freeform 89"/>
            <p:cNvSpPr/>
            <p:nvPr/>
          </p:nvSpPr>
          <p:spPr>
            <a:xfrm>
              <a:off x="930" y="2670"/>
              <a:ext cx="146" cy="120"/>
            </a:xfrm>
            <a:custGeom>
              <a:avLst/>
              <a:gdLst>
                <a:gd name="txL" fmla="*/ 0 w 146"/>
                <a:gd name="txT" fmla="*/ 0 h 120"/>
                <a:gd name="txR" fmla="*/ 146 w 146"/>
                <a:gd name="txB" fmla="*/ 120 h 120"/>
              </a:gdLst>
              <a:ahLst/>
              <a:cxnLst>
                <a:cxn ang="0">
                  <a:pos x="142" y="0"/>
                </a:cxn>
                <a:cxn ang="0">
                  <a:pos x="132" y="2"/>
                </a:cxn>
                <a:cxn ang="0">
                  <a:pos x="124" y="6"/>
                </a:cxn>
                <a:cxn ang="0">
                  <a:pos x="120" y="8"/>
                </a:cxn>
                <a:cxn ang="0">
                  <a:pos x="96" y="4"/>
                </a:cxn>
                <a:cxn ang="0">
                  <a:pos x="84" y="8"/>
                </a:cxn>
                <a:cxn ang="0">
                  <a:pos x="76" y="6"/>
                </a:cxn>
                <a:cxn ang="0">
                  <a:pos x="68" y="12"/>
                </a:cxn>
                <a:cxn ang="0">
                  <a:pos x="62" y="16"/>
                </a:cxn>
                <a:cxn ang="0">
                  <a:pos x="58" y="14"/>
                </a:cxn>
                <a:cxn ang="0">
                  <a:pos x="50" y="10"/>
                </a:cxn>
                <a:cxn ang="0">
                  <a:pos x="42" y="8"/>
                </a:cxn>
                <a:cxn ang="0">
                  <a:pos x="40" y="6"/>
                </a:cxn>
                <a:cxn ang="0">
                  <a:pos x="38" y="6"/>
                </a:cxn>
                <a:cxn ang="0">
                  <a:pos x="30" y="6"/>
                </a:cxn>
                <a:cxn ang="0">
                  <a:pos x="16" y="8"/>
                </a:cxn>
                <a:cxn ang="0">
                  <a:pos x="6" y="14"/>
                </a:cxn>
                <a:cxn ang="0">
                  <a:pos x="2" y="20"/>
                </a:cxn>
                <a:cxn ang="0">
                  <a:pos x="4" y="22"/>
                </a:cxn>
                <a:cxn ang="0">
                  <a:pos x="6" y="28"/>
                </a:cxn>
                <a:cxn ang="0">
                  <a:pos x="6" y="40"/>
                </a:cxn>
                <a:cxn ang="0">
                  <a:pos x="6" y="48"/>
                </a:cxn>
                <a:cxn ang="0">
                  <a:pos x="2" y="54"/>
                </a:cxn>
                <a:cxn ang="0">
                  <a:pos x="0" y="64"/>
                </a:cxn>
                <a:cxn ang="0">
                  <a:pos x="0" y="100"/>
                </a:cxn>
                <a:cxn ang="0">
                  <a:pos x="16" y="100"/>
                </a:cxn>
                <a:cxn ang="0">
                  <a:pos x="34" y="112"/>
                </a:cxn>
                <a:cxn ang="0">
                  <a:pos x="52" y="118"/>
                </a:cxn>
                <a:cxn ang="0">
                  <a:pos x="76" y="120"/>
                </a:cxn>
                <a:cxn ang="0">
                  <a:pos x="94" y="102"/>
                </a:cxn>
                <a:cxn ang="0">
                  <a:pos x="96" y="86"/>
                </a:cxn>
                <a:cxn ang="0">
                  <a:pos x="100" y="80"/>
                </a:cxn>
                <a:cxn ang="0">
                  <a:pos x="108" y="72"/>
                </a:cxn>
                <a:cxn ang="0">
                  <a:pos x="118" y="68"/>
                </a:cxn>
                <a:cxn ang="0">
                  <a:pos x="122" y="72"/>
                </a:cxn>
                <a:cxn ang="0">
                  <a:pos x="126" y="72"/>
                </a:cxn>
                <a:cxn ang="0">
                  <a:pos x="132" y="68"/>
                </a:cxn>
                <a:cxn ang="0">
                  <a:pos x="138" y="56"/>
                </a:cxn>
                <a:cxn ang="0">
                  <a:pos x="142" y="46"/>
                </a:cxn>
                <a:cxn ang="0">
                  <a:pos x="144" y="36"/>
                </a:cxn>
                <a:cxn ang="0">
                  <a:pos x="146" y="24"/>
                </a:cxn>
                <a:cxn ang="0">
                  <a:pos x="144" y="14"/>
                </a:cxn>
                <a:cxn ang="0">
                  <a:pos x="146" y="4"/>
                </a:cxn>
                <a:cxn ang="0">
                  <a:pos x="146" y="0"/>
                </a:cxn>
              </a:cxnLst>
              <a:rect l="txL" t="txT" r="txR" b="txB"/>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62" y="16"/>
                  </a:lnTo>
                  <a:lnTo>
                    <a:pt x="58" y="14"/>
                  </a:lnTo>
                  <a:lnTo>
                    <a:pt x="54" y="10"/>
                  </a:lnTo>
                  <a:lnTo>
                    <a:pt x="50" y="10"/>
                  </a:lnTo>
                  <a:lnTo>
                    <a:pt x="46" y="8"/>
                  </a:lnTo>
                  <a:lnTo>
                    <a:pt x="42" y="8"/>
                  </a:lnTo>
                  <a:lnTo>
                    <a:pt x="40" y="6"/>
                  </a:lnTo>
                  <a:lnTo>
                    <a:pt x="40" y="6"/>
                  </a:lnTo>
                  <a:lnTo>
                    <a:pt x="40" y="6"/>
                  </a:lnTo>
                  <a:lnTo>
                    <a:pt x="38" y="6"/>
                  </a:lnTo>
                  <a:lnTo>
                    <a:pt x="34" y="6"/>
                  </a:lnTo>
                  <a:lnTo>
                    <a:pt x="30" y="6"/>
                  </a:lnTo>
                  <a:lnTo>
                    <a:pt x="22" y="6"/>
                  </a:lnTo>
                  <a:lnTo>
                    <a:pt x="16" y="8"/>
                  </a:lnTo>
                  <a:lnTo>
                    <a:pt x="10" y="12"/>
                  </a:lnTo>
                  <a:lnTo>
                    <a:pt x="6" y="14"/>
                  </a:lnTo>
                  <a:lnTo>
                    <a:pt x="4" y="18"/>
                  </a:lnTo>
                  <a:lnTo>
                    <a:pt x="2" y="20"/>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2" y="72"/>
                  </a:lnTo>
                  <a:lnTo>
                    <a:pt x="124" y="72"/>
                  </a:lnTo>
                  <a:lnTo>
                    <a:pt x="126" y="72"/>
                  </a:lnTo>
                  <a:lnTo>
                    <a:pt x="128" y="70"/>
                  </a:lnTo>
                  <a:lnTo>
                    <a:pt x="132" y="68"/>
                  </a:lnTo>
                  <a:lnTo>
                    <a:pt x="136" y="64"/>
                  </a:lnTo>
                  <a:lnTo>
                    <a:pt x="138" y="56"/>
                  </a:lnTo>
                  <a:lnTo>
                    <a:pt x="142" y="4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6" name="Freeform 90"/>
            <p:cNvSpPr/>
            <p:nvPr/>
          </p:nvSpPr>
          <p:spPr>
            <a:xfrm>
              <a:off x="1050" y="2530"/>
              <a:ext cx="52" cy="132"/>
            </a:xfrm>
            <a:custGeom>
              <a:avLst/>
              <a:gdLst>
                <a:gd name="txL" fmla="*/ 0 w 52"/>
                <a:gd name="txT" fmla="*/ 0 h 132"/>
                <a:gd name="txR" fmla="*/ 52 w 52"/>
                <a:gd name="txB" fmla="*/ 132 h 132"/>
              </a:gdLst>
              <a:ahLst/>
              <a:cxnLst>
                <a:cxn ang="0">
                  <a:pos x="28" y="132"/>
                </a:cxn>
                <a:cxn ang="0">
                  <a:pos x="30" y="118"/>
                </a:cxn>
                <a:cxn ang="0">
                  <a:pos x="30" y="118"/>
                </a:cxn>
                <a:cxn ang="0">
                  <a:pos x="30" y="116"/>
                </a:cxn>
                <a:cxn ang="0">
                  <a:pos x="32" y="112"/>
                </a:cxn>
                <a:cxn ang="0">
                  <a:pos x="32" y="108"/>
                </a:cxn>
                <a:cxn ang="0">
                  <a:pos x="36" y="104"/>
                </a:cxn>
                <a:cxn ang="0">
                  <a:pos x="40" y="100"/>
                </a:cxn>
                <a:cxn ang="0">
                  <a:pos x="44" y="96"/>
                </a:cxn>
                <a:cxn ang="0">
                  <a:pos x="44" y="92"/>
                </a:cxn>
                <a:cxn ang="0">
                  <a:pos x="44" y="80"/>
                </a:cxn>
                <a:cxn ang="0">
                  <a:pos x="44" y="66"/>
                </a:cxn>
                <a:cxn ang="0">
                  <a:pos x="46" y="52"/>
                </a:cxn>
                <a:cxn ang="0">
                  <a:pos x="52" y="44"/>
                </a:cxn>
                <a:cxn ang="0">
                  <a:pos x="50" y="44"/>
                </a:cxn>
                <a:cxn ang="0">
                  <a:pos x="50" y="40"/>
                </a:cxn>
                <a:cxn ang="0">
                  <a:pos x="48" y="36"/>
                </a:cxn>
                <a:cxn ang="0">
                  <a:pos x="46" y="30"/>
                </a:cxn>
                <a:cxn ang="0">
                  <a:pos x="44" y="24"/>
                </a:cxn>
                <a:cxn ang="0">
                  <a:pos x="44" y="20"/>
                </a:cxn>
                <a:cxn ang="0">
                  <a:pos x="44" y="14"/>
                </a:cxn>
                <a:cxn ang="0">
                  <a:pos x="16" y="16"/>
                </a:cxn>
                <a:cxn ang="0">
                  <a:pos x="16" y="14"/>
                </a:cxn>
                <a:cxn ang="0">
                  <a:pos x="14" y="12"/>
                </a:cxn>
                <a:cxn ang="0">
                  <a:pos x="12" y="8"/>
                </a:cxn>
                <a:cxn ang="0">
                  <a:pos x="8" y="4"/>
                </a:cxn>
                <a:cxn ang="0">
                  <a:pos x="4" y="2"/>
                </a:cxn>
                <a:cxn ang="0">
                  <a:pos x="0" y="0"/>
                </a:cxn>
              </a:cxnLst>
              <a:rect l="txL" t="txT" r="txR" b="txB"/>
              <a:pathLst>
                <a:path w="52" h="132">
                  <a:moveTo>
                    <a:pt x="28" y="132"/>
                  </a:moveTo>
                  <a:lnTo>
                    <a:pt x="30" y="118"/>
                  </a:ln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7" name="Freeform 91"/>
            <p:cNvSpPr/>
            <p:nvPr/>
          </p:nvSpPr>
          <p:spPr>
            <a:xfrm>
              <a:off x="884" y="2530"/>
              <a:ext cx="218" cy="162"/>
            </a:xfrm>
            <a:custGeom>
              <a:avLst/>
              <a:gdLst>
                <a:gd name="txL" fmla="*/ 0 w 218"/>
                <a:gd name="txT" fmla="*/ 0 h 162"/>
                <a:gd name="txR" fmla="*/ 218 w 218"/>
                <a:gd name="txB" fmla="*/ 162 h 162"/>
              </a:gdLst>
              <a:ahLst/>
              <a:cxnLst>
                <a:cxn ang="0">
                  <a:pos x="94" y="36"/>
                </a:cxn>
                <a:cxn ang="0">
                  <a:pos x="78" y="40"/>
                </a:cxn>
                <a:cxn ang="0">
                  <a:pos x="62" y="42"/>
                </a:cxn>
                <a:cxn ang="0">
                  <a:pos x="60" y="62"/>
                </a:cxn>
                <a:cxn ang="0">
                  <a:pos x="50" y="100"/>
                </a:cxn>
                <a:cxn ang="0">
                  <a:pos x="38" y="116"/>
                </a:cxn>
                <a:cxn ang="0">
                  <a:pos x="32" y="120"/>
                </a:cxn>
                <a:cxn ang="0">
                  <a:pos x="24" y="122"/>
                </a:cxn>
                <a:cxn ang="0">
                  <a:pos x="18" y="122"/>
                </a:cxn>
                <a:cxn ang="0">
                  <a:pos x="10" y="122"/>
                </a:cxn>
                <a:cxn ang="0">
                  <a:pos x="4" y="122"/>
                </a:cxn>
                <a:cxn ang="0">
                  <a:pos x="2" y="128"/>
                </a:cxn>
                <a:cxn ang="0">
                  <a:pos x="4" y="132"/>
                </a:cxn>
                <a:cxn ang="0">
                  <a:pos x="8" y="138"/>
                </a:cxn>
                <a:cxn ang="0">
                  <a:pos x="8" y="140"/>
                </a:cxn>
                <a:cxn ang="0">
                  <a:pos x="14" y="144"/>
                </a:cxn>
                <a:cxn ang="0">
                  <a:pos x="16" y="144"/>
                </a:cxn>
                <a:cxn ang="0">
                  <a:pos x="16" y="150"/>
                </a:cxn>
                <a:cxn ang="0">
                  <a:pos x="28" y="142"/>
                </a:cxn>
                <a:cxn ang="0">
                  <a:pos x="30" y="146"/>
                </a:cxn>
                <a:cxn ang="0">
                  <a:pos x="36" y="150"/>
                </a:cxn>
                <a:cxn ang="0">
                  <a:pos x="42" y="154"/>
                </a:cxn>
                <a:cxn ang="0">
                  <a:pos x="44" y="156"/>
                </a:cxn>
                <a:cxn ang="0">
                  <a:pos x="50" y="162"/>
                </a:cxn>
                <a:cxn ang="0">
                  <a:pos x="50" y="158"/>
                </a:cxn>
                <a:cxn ang="0">
                  <a:pos x="56" y="152"/>
                </a:cxn>
                <a:cxn ang="0">
                  <a:pos x="68" y="146"/>
                </a:cxn>
                <a:cxn ang="0">
                  <a:pos x="82" y="146"/>
                </a:cxn>
                <a:cxn ang="0">
                  <a:pos x="88" y="146"/>
                </a:cxn>
                <a:cxn ang="0">
                  <a:pos x="88" y="148"/>
                </a:cxn>
                <a:cxn ang="0">
                  <a:pos x="96" y="150"/>
                </a:cxn>
                <a:cxn ang="0">
                  <a:pos x="106" y="154"/>
                </a:cxn>
                <a:cxn ang="0">
                  <a:pos x="110" y="156"/>
                </a:cxn>
                <a:cxn ang="0">
                  <a:pos x="114" y="152"/>
                </a:cxn>
                <a:cxn ang="0">
                  <a:pos x="122" y="148"/>
                </a:cxn>
                <a:cxn ang="0">
                  <a:pos x="130" y="148"/>
                </a:cxn>
                <a:cxn ang="0">
                  <a:pos x="144" y="144"/>
                </a:cxn>
                <a:cxn ang="0">
                  <a:pos x="166" y="148"/>
                </a:cxn>
                <a:cxn ang="0">
                  <a:pos x="170" y="146"/>
                </a:cxn>
                <a:cxn ang="0">
                  <a:pos x="178" y="142"/>
                </a:cxn>
                <a:cxn ang="0">
                  <a:pos x="188" y="140"/>
                </a:cxn>
                <a:cxn ang="0">
                  <a:pos x="196" y="118"/>
                </a:cxn>
                <a:cxn ang="0">
                  <a:pos x="196" y="116"/>
                </a:cxn>
                <a:cxn ang="0">
                  <a:pos x="198" y="108"/>
                </a:cxn>
                <a:cxn ang="0">
                  <a:pos x="206" y="100"/>
                </a:cxn>
                <a:cxn ang="0">
                  <a:pos x="210" y="92"/>
                </a:cxn>
                <a:cxn ang="0">
                  <a:pos x="210" y="66"/>
                </a:cxn>
                <a:cxn ang="0">
                  <a:pos x="218" y="44"/>
                </a:cxn>
                <a:cxn ang="0">
                  <a:pos x="216" y="40"/>
                </a:cxn>
                <a:cxn ang="0">
                  <a:pos x="212" y="30"/>
                </a:cxn>
                <a:cxn ang="0">
                  <a:pos x="210" y="20"/>
                </a:cxn>
                <a:cxn ang="0">
                  <a:pos x="182" y="16"/>
                </a:cxn>
                <a:cxn ang="0">
                  <a:pos x="180" y="12"/>
                </a:cxn>
                <a:cxn ang="0">
                  <a:pos x="174" y="4"/>
                </a:cxn>
                <a:cxn ang="0">
                  <a:pos x="166" y="0"/>
                </a:cxn>
              </a:cxnLst>
              <a:rect l="txL" t="txT" r="txR" b="txB"/>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38"/>
                  </a:lnTo>
                  <a:lnTo>
                    <a:pt x="8" y="140"/>
                  </a:lnTo>
                  <a:lnTo>
                    <a:pt x="10" y="142"/>
                  </a:lnTo>
                  <a:lnTo>
                    <a:pt x="14" y="144"/>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8" name="Freeform 92"/>
            <p:cNvSpPr/>
            <p:nvPr/>
          </p:nvSpPr>
          <p:spPr>
            <a:xfrm>
              <a:off x="1016" y="2670"/>
              <a:ext cx="88" cy="148"/>
            </a:xfrm>
            <a:custGeom>
              <a:avLst/>
              <a:gdLst>
                <a:gd name="txL" fmla="*/ 0 w 88"/>
                <a:gd name="txT" fmla="*/ 0 h 148"/>
                <a:gd name="txR" fmla="*/ 88 w 88"/>
                <a:gd name="txB" fmla="*/ 148 h 148"/>
              </a:gdLst>
              <a:ahLst/>
              <a:cxnLst>
                <a:cxn ang="0">
                  <a:pos x="60" y="2"/>
                </a:cxn>
                <a:cxn ang="0">
                  <a:pos x="58" y="8"/>
                </a:cxn>
                <a:cxn ang="0">
                  <a:pos x="58" y="20"/>
                </a:cxn>
                <a:cxn ang="0">
                  <a:pos x="60" y="30"/>
                </a:cxn>
                <a:cxn ang="0">
                  <a:pos x="58" y="42"/>
                </a:cxn>
                <a:cxn ang="0">
                  <a:pos x="56" y="48"/>
                </a:cxn>
                <a:cxn ang="0">
                  <a:pos x="50" y="64"/>
                </a:cxn>
                <a:cxn ang="0">
                  <a:pos x="42" y="70"/>
                </a:cxn>
                <a:cxn ang="0">
                  <a:pos x="38" y="72"/>
                </a:cxn>
                <a:cxn ang="0">
                  <a:pos x="36" y="72"/>
                </a:cxn>
                <a:cxn ang="0">
                  <a:pos x="26" y="70"/>
                </a:cxn>
                <a:cxn ang="0">
                  <a:pos x="18" y="76"/>
                </a:cxn>
                <a:cxn ang="0">
                  <a:pos x="12" y="84"/>
                </a:cxn>
                <a:cxn ang="0">
                  <a:pos x="8" y="88"/>
                </a:cxn>
                <a:cxn ang="0">
                  <a:pos x="0" y="120"/>
                </a:cxn>
                <a:cxn ang="0">
                  <a:pos x="0" y="124"/>
                </a:cxn>
                <a:cxn ang="0">
                  <a:pos x="2" y="130"/>
                </a:cxn>
                <a:cxn ang="0">
                  <a:pos x="10" y="134"/>
                </a:cxn>
                <a:cxn ang="0">
                  <a:pos x="14" y="136"/>
                </a:cxn>
                <a:cxn ang="0">
                  <a:pos x="18" y="140"/>
                </a:cxn>
                <a:cxn ang="0">
                  <a:pos x="18" y="148"/>
                </a:cxn>
                <a:cxn ang="0">
                  <a:pos x="36" y="148"/>
                </a:cxn>
                <a:cxn ang="0">
                  <a:pos x="70" y="146"/>
                </a:cxn>
                <a:cxn ang="0">
                  <a:pos x="86" y="144"/>
                </a:cxn>
                <a:cxn ang="0">
                  <a:pos x="88" y="138"/>
                </a:cxn>
                <a:cxn ang="0">
                  <a:pos x="88" y="134"/>
                </a:cxn>
                <a:cxn ang="0">
                  <a:pos x="82" y="130"/>
                </a:cxn>
                <a:cxn ang="0">
                  <a:pos x="74" y="122"/>
                </a:cxn>
                <a:cxn ang="0">
                  <a:pos x="68" y="110"/>
                </a:cxn>
                <a:cxn ang="0">
                  <a:pos x="62" y="100"/>
                </a:cxn>
                <a:cxn ang="0">
                  <a:pos x="66" y="98"/>
                </a:cxn>
                <a:cxn ang="0">
                  <a:pos x="70" y="94"/>
                </a:cxn>
                <a:cxn ang="0">
                  <a:pos x="72" y="86"/>
                </a:cxn>
                <a:cxn ang="0">
                  <a:pos x="70" y="78"/>
                </a:cxn>
                <a:cxn ang="0">
                  <a:pos x="68" y="76"/>
                </a:cxn>
                <a:cxn ang="0">
                  <a:pos x="64" y="72"/>
                </a:cxn>
                <a:cxn ang="0">
                  <a:pos x="62" y="64"/>
                </a:cxn>
                <a:cxn ang="0">
                  <a:pos x="64" y="58"/>
                </a:cxn>
                <a:cxn ang="0">
                  <a:pos x="68" y="58"/>
                </a:cxn>
                <a:cxn ang="0">
                  <a:pos x="74" y="56"/>
                </a:cxn>
                <a:cxn ang="0">
                  <a:pos x="78" y="50"/>
                </a:cxn>
                <a:cxn ang="0">
                  <a:pos x="78" y="46"/>
                </a:cxn>
                <a:cxn ang="0">
                  <a:pos x="74" y="40"/>
                </a:cxn>
                <a:cxn ang="0">
                  <a:pos x="72" y="30"/>
                </a:cxn>
                <a:cxn ang="0">
                  <a:pos x="72" y="20"/>
                </a:cxn>
                <a:cxn ang="0">
                  <a:pos x="72" y="16"/>
                </a:cxn>
                <a:cxn ang="0">
                  <a:pos x="72" y="8"/>
                </a:cxn>
                <a:cxn ang="0">
                  <a:pos x="66" y="2"/>
                </a:cxn>
              </a:cxnLst>
              <a:rect l="txL" t="txT" r="txR" b="txB"/>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8" y="46"/>
                  </a:lnTo>
                  <a:lnTo>
                    <a:pt x="76" y="42"/>
                  </a:lnTo>
                  <a:lnTo>
                    <a:pt x="74" y="40"/>
                  </a:lnTo>
                  <a:lnTo>
                    <a:pt x="72" y="34"/>
                  </a:lnTo>
                  <a:lnTo>
                    <a:pt x="72" y="30"/>
                  </a:lnTo>
                  <a:lnTo>
                    <a:pt x="72" y="24"/>
                  </a:lnTo>
                  <a:lnTo>
                    <a:pt x="72" y="20"/>
                  </a:lnTo>
                  <a:lnTo>
                    <a:pt x="72" y="20"/>
                  </a:lnTo>
                  <a:lnTo>
                    <a:pt x="72" y="16"/>
                  </a:lnTo>
                  <a:lnTo>
                    <a:pt x="72" y="12"/>
                  </a:lnTo>
                  <a:lnTo>
                    <a:pt x="72" y="8"/>
                  </a:lnTo>
                  <a:lnTo>
                    <a:pt x="70" y="4"/>
                  </a:lnTo>
                  <a:lnTo>
                    <a:pt x="66" y="2"/>
                  </a:lnTo>
                  <a:lnTo>
                    <a:pt x="6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09" name="Freeform 93"/>
            <p:cNvSpPr/>
            <p:nvPr/>
          </p:nvSpPr>
          <p:spPr>
            <a:xfrm>
              <a:off x="1076" y="2544"/>
              <a:ext cx="126" cy="212"/>
            </a:xfrm>
            <a:custGeom>
              <a:avLst/>
              <a:gdLst>
                <a:gd name="txL" fmla="*/ 0 w 126"/>
                <a:gd name="txT" fmla="*/ 0 h 212"/>
                <a:gd name="txR" fmla="*/ 126 w 126"/>
                <a:gd name="txB" fmla="*/ 212 h 212"/>
              </a:gdLst>
              <a:ahLst/>
              <a:cxnLst>
                <a:cxn ang="0">
                  <a:pos x="126" y="46"/>
                </a:cxn>
                <a:cxn ang="0">
                  <a:pos x="124" y="90"/>
                </a:cxn>
                <a:cxn ang="0">
                  <a:pos x="120" y="88"/>
                </a:cxn>
                <a:cxn ang="0">
                  <a:pos x="112" y="90"/>
                </a:cxn>
                <a:cxn ang="0">
                  <a:pos x="108" y="92"/>
                </a:cxn>
                <a:cxn ang="0">
                  <a:pos x="106" y="98"/>
                </a:cxn>
                <a:cxn ang="0">
                  <a:pos x="106" y="104"/>
                </a:cxn>
                <a:cxn ang="0">
                  <a:pos x="102" y="110"/>
                </a:cxn>
                <a:cxn ang="0">
                  <a:pos x="98" y="114"/>
                </a:cxn>
                <a:cxn ang="0">
                  <a:pos x="98" y="120"/>
                </a:cxn>
                <a:cxn ang="0">
                  <a:pos x="98" y="124"/>
                </a:cxn>
                <a:cxn ang="0">
                  <a:pos x="98" y="124"/>
                </a:cxn>
                <a:cxn ang="0">
                  <a:pos x="98" y="122"/>
                </a:cxn>
                <a:cxn ang="0">
                  <a:pos x="100" y="126"/>
                </a:cxn>
                <a:cxn ang="0">
                  <a:pos x="104" y="132"/>
                </a:cxn>
                <a:cxn ang="0">
                  <a:pos x="102" y="138"/>
                </a:cxn>
                <a:cxn ang="0">
                  <a:pos x="102" y="150"/>
                </a:cxn>
                <a:cxn ang="0">
                  <a:pos x="104" y="158"/>
                </a:cxn>
                <a:cxn ang="0">
                  <a:pos x="106" y="168"/>
                </a:cxn>
                <a:cxn ang="0">
                  <a:pos x="108" y="174"/>
                </a:cxn>
                <a:cxn ang="0">
                  <a:pos x="108" y="176"/>
                </a:cxn>
                <a:cxn ang="0">
                  <a:pos x="100" y="178"/>
                </a:cxn>
                <a:cxn ang="0">
                  <a:pos x="92" y="182"/>
                </a:cxn>
                <a:cxn ang="0">
                  <a:pos x="86" y="190"/>
                </a:cxn>
                <a:cxn ang="0">
                  <a:pos x="86" y="192"/>
                </a:cxn>
                <a:cxn ang="0">
                  <a:pos x="84" y="198"/>
                </a:cxn>
                <a:cxn ang="0">
                  <a:pos x="78" y="202"/>
                </a:cxn>
                <a:cxn ang="0">
                  <a:pos x="68" y="204"/>
                </a:cxn>
                <a:cxn ang="0">
                  <a:pos x="66" y="202"/>
                </a:cxn>
                <a:cxn ang="0">
                  <a:pos x="60" y="200"/>
                </a:cxn>
                <a:cxn ang="0">
                  <a:pos x="58" y="204"/>
                </a:cxn>
                <a:cxn ang="0">
                  <a:pos x="46" y="208"/>
                </a:cxn>
                <a:cxn ang="0">
                  <a:pos x="12" y="212"/>
                </a:cxn>
                <a:cxn ang="0">
                  <a:pos x="12" y="210"/>
                </a:cxn>
                <a:cxn ang="0">
                  <a:pos x="10" y="204"/>
                </a:cxn>
                <a:cxn ang="0">
                  <a:pos x="6" y="200"/>
                </a:cxn>
                <a:cxn ang="0">
                  <a:pos x="2" y="194"/>
                </a:cxn>
                <a:cxn ang="0">
                  <a:pos x="2" y="184"/>
                </a:cxn>
                <a:cxn ang="0">
                  <a:pos x="6" y="186"/>
                </a:cxn>
                <a:cxn ang="0">
                  <a:pos x="12" y="184"/>
                </a:cxn>
                <a:cxn ang="0">
                  <a:pos x="18" y="180"/>
                </a:cxn>
                <a:cxn ang="0">
                  <a:pos x="18" y="174"/>
                </a:cxn>
                <a:cxn ang="0">
                  <a:pos x="16" y="168"/>
                </a:cxn>
                <a:cxn ang="0">
                  <a:pos x="12" y="156"/>
                </a:cxn>
                <a:cxn ang="0">
                  <a:pos x="12" y="150"/>
                </a:cxn>
                <a:cxn ang="0">
                  <a:pos x="14" y="144"/>
                </a:cxn>
                <a:cxn ang="0">
                  <a:pos x="12" y="136"/>
                </a:cxn>
                <a:cxn ang="0">
                  <a:pos x="10" y="132"/>
                </a:cxn>
                <a:cxn ang="0">
                  <a:pos x="8" y="130"/>
                </a:cxn>
                <a:cxn ang="0">
                  <a:pos x="4" y="126"/>
                </a:cxn>
                <a:cxn ang="0">
                  <a:pos x="0" y="126"/>
                </a:cxn>
                <a:cxn ang="0">
                  <a:pos x="2" y="120"/>
                </a:cxn>
                <a:cxn ang="0">
                  <a:pos x="6" y="104"/>
                </a:cxn>
                <a:cxn ang="0">
                  <a:pos x="4" y="102"/>
                </a:cxn>
                <a:cxn ang="0">
                  <a:pos x="6" y="96"/>
                </a:cxn>
                <a:cxn ang="0">
                  <a:pos x="12" y="88"/>
                </a:cxn>
                <a:cxn ang="0">
                  <a:pos x="18" y="78"/>
                </a:cxn>
                <a:cxn ang="0">
                  <a:pos x="18" y="50"/>
                </a:cxn>
                <a:cxn ang="0">
                  <a:pos x="26" y="30"/>
                </a:cxn>
                <a:cxn ang="0">
                  <a:pos x="24" y="26"/>
                </a:cxn>
                <a:cxn ang="0">
                  <a:pos x="20" y="16"/>
                </a:cxn>
                <a:cxn ang="0">
                  <a:pos x="18" y="6"/>
                </a:cxn>
              </a:cxnLst>
              <a:rect l="txL" t="txT" r="txR" b="txB"/>
              <a:pathLst>
                <a:path w="126" h="212">
                  <a:moveTo>
                    <a:pt x="18" y="0"/>
                  </a:moveTo>
                  <a:lnTo>
                    <a:pt x="126" y="46"/>
                  </a:lnTo>
                  <a:lnTo>
                    <a:pt x="124" y="90"/>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4"/>
                  </a:lnTo>
                  <a:lnTo>
                    <a:pt x="98" y="124"/>
                  </a:lnTo>
                  <a:lnTo>
                    <a:pt x="98" y="122"/>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8" y="176"/>
                  </a:lnTo>
                  <a:lnTo>
                    <a:pt x="104" y="178"/>
                  </a:lnTo>
                  <a:lnTo>
                    <a:pt x="100" y="178"/>
                  </a:lnTo>
                  <a:lnTo>
                    <a:pt x="96" y="180"/>
                  </a:lnTo>
                  <a:lnTo>
                    <a:pt x="92" y="182"/>
                  </a:lnTo>
                  <a:lnTo>
                    <a:pt x="88" y="186"/>
                  </a:lnTo>
                  <a:lnTo>
                    <a:pt x="86" y="190"/>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0" name="Freeform 94"/>
            <p:cNvSpPr/>
            <p:nvPr/>
          </p:nvSpPr>
          <p:spPr>
            <a:xfrm>
              <a:off x="1174" y="2550"/>
              <a:ext cx="218" cy="250"/>
            </a:xfrm>
            <a:custGeom>
              <a:avLst/>
              <a:gdLst>
                <a:gd name="txL" fmla="*/ 0 w 218"/>
                <a:gd name="txT" fmla="*/ 0 h 250"/>
                <a:gd name="txR" fmla="*/ 218 w 218"/>
                <a:gd name="txB" fmla="*/ 250 h 250"/>
              </a:gdLst>
              <a:ahLst/>
              <a:cxnLst>
                <a:cxn ang="0">
                  <a:pos x="186" y="4"/>
                </a:cxn>
                <a:cxn ang="0">
                  <a:pos x="174" y="16"/>
                </a:cxn>
                <a:cxn ang="0">
                  <a:pos x="28" y="22"/>
                </a:cxn>
                <a:cxn ang="0">
                  <a:pos x="24" y="82"/>
                </a:cxn>
                <a:cxn ang="0">
                  <a:pos x="14" y="84"/>
                </a:cxn>
                <a:cxn ang="0">
                  <a:pos x="10" y="90"/>
                </a:cxn>
                <a:cxn ang="0">
                  <a:pos x="6" y="100"/>
                </a:cxn>
                <a:cxn ang="0">
                  <a:pos x="2" y="106"/>
                </a:cxn>
                <a:cxn ang="0">
                  <a:pos x="0" y="110"/>
                </a:cxn>
                <a:cxn ang="0">
                  <a:pos x="4" y="122"/>
                </a:cxn>
                <a:cxn ang="0">
                  <a:pos x="6" y="128"/>
                </a:cxn>
                <a:cxn ang="0">
                  <a:pos x="6" y="136"/>
                </a:cxn>
                <a:cxn ang="0">
                  <a:pos x="6" y="152"/>
                </a:cxn>
                <a:cxn ang="0">
                  <a:pos x="14" y="174"/>
                </a:cxn>
                <a:cxn ang="0">
                  <a:pos x="24" y="186"/>
                </a:cxn>
                <a:cxn ang="0">
                  <a:pos x="32" y="196"/>
                </a:cxn>
                <a:cxn ang="0">
                  <a:pos x="50" y="222"/>
                </a:cxn>
                <a:cxn ang="0">
                  <a:pos x="56" y="230"/>
                </a:cxn>
                <a:cxn ang="0">
                  <a:pos x="66" y="238"/>
                </a:cxn>
                <a:cxn ang="0">
                  <a:pos x="78" y="240"/>
                </a:cxn>
                <a:cxn ang="0">
                  <a:pos x="88" y="250"/>
                </a:cxn>
                <a:cxn ang="0">
                  <a:pos x="114" y="250"/>
                </a:cxn>
                <a:cxn ang="0">
                  <a:pos x="138" y="250"/>
                </a:cxn>
                <a:cxn ang="0">
                  <a:pos x="180" y="244"/>
                </a:cxn>
                <a:cxn ang="0">
                  <a:pos x="180" y="222"/>
                </a:cxn>
                <a:cxn ang="0">
                  <a:pos x="172" y="210"/>
                </a:cxn>
                <a:cxn ang="0">
                  <a:pos x="160" y="196"/>
                </a:cxn>
                <a:cxn ang="0">
                  <a:pos x="154" y="192"/>
                </a:cxn>
                <a:cxn ang="0">
                  <a:pos x="152" y="184"/>
                </a:cxn>
                <a:cxn ang="0">
                  <a:pos x="156" y="176"/>
                </a:cxn>
                <a:cxn ang="0">
                  <a:pos x="156" y="158"/>
                </a:cxn>
                <a:cxn ang="0">
                  <a:pos x="160" y="150"/>
                </a:cxn>
                <a:cxn ang="0">
                  <a:pos x="176" y="130"/>
                </a:cxn>
                <a:cxn ang="0">
                  <a:pos x="188" y="108"/>
                </a:cxn>
                <a:cxn ang="0">
                  <a:pos x="192" y="94"/>
                </a:cxn>
                <a:cxn ang="0">
                  <a:pos x="200" y="82"/>
                </a:cxn>
                <a:cxn ang="0">
                  <a:pos x="208" y="78"/>
                </a:cxn>
                <a:cxn ang="0">
                  <a:pos x="216" y="70"/>
                </a:cxn>
                <a:cxn ang="0">
                  <a:pos x="218" y="66"/>
                </a:cxn>
                <a:cxn ang="0">
                  <a:pos x="212" y="54"/>
                </a:cxn>
                <a:cxn ang="0">
                  <a:pos x="204" y="40"/>
                </a:cxn>
                <a:cxn ang="0">
                  <a:pos x="200" y="32"/>
                </a:cxn>
                <a:cxn ang="0">
                  <a:pos x="200" y="22"/>
                </a:cxn>
                <a:cxn ang="0">
                  <a:pos x="192" y="8"/>
                </a:cxn>
              </a:cxnLst>
              <a:rect l="txL" t="txT" r="txR" b="txB"/>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10" y="90"/>
                  </a:lnTo>
                  <a:lnTo>
                    <a:pt x="8" y="94"/>
                  </a:lnTo>
                  <a:lnTo>
                    <a:pt x="8" y="98"/>
                  </a:lnTo>
                  <a:lnTo>
                    <a:pt x="6" y="100"/>
                  </a:lnTo>
                  <a:lnTo>
                    <a:pt x="6" y="102"/>
                  </a:lnTo>
                  <a:lnTo>
                    <a:pt x="4" y="104"/>
                  </a:lnTo>
                  <a:lnTo>
                    <a:pt x="2" y="106"/>
                  </a:lnTo>
                  <a:lnTo>
                    <a:pt x="0" y="108"/>
                  </a:lnTo>
                  <a:lnTo>
                    <a:pt x="0" y="110"/>
                  </a:lnTo>
                  <a:lnTo>
                    <a:pt x="0" y="110"/>
                  </a:lnTo>
                  <a:lnTo>
                    <a:pt x="0" y="114"/>
                  </a:lnTo>
                  <a:lnTo>
                    <a:pt x="2" y="118"/>
                  </a:lnTo>
                  <a:lnTo>
                    <a:pt x="4" y="122"/>
                  </a:lnTo>
                  <a:lnTo>
                    <a:pt x="4" y="122"/>
                  </a:lnTo>
                  <a:lnTo>
                    <a:pt x="6" y="124"/>
                  </a:lnTo>
                  <a:lnTo>
                    <a:pt x="6" y="128"/>
                  </a:lnTo>
                  <a:lnTo>
                    <a:pt x="6" y="132"/>
                  </a:lnTo>
                  <a:lnTo>
                    <a:pt x="6" y="132"/>
                  </a:lnTo>
                  <a:lnTo>
                    <a:pt x="6" y="136"/>
                  </a:lnTo>
                  <a:lnTo>
                    <a:pt x="4" y="140"/>
                  </a:lnTo>
                  <a:lnTo>
                    <a:pt x="4" y="146"/>
                  </a:lnTo>
                  <a:lnTo>
                    <a:pt x="6" y="152"/>
                  </a:lnTo>
                  <a:lnTo>
                    <a:pt x="12" y="170"/>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200" y="22"/>
                  </a:lnTo>
                  <a:lnTo>
                    <a:pt x="198" y="18"/>
                  </a:lnTo>
                  <a:lnTo>
                    <a:pt x="196" y="12"/>
                  </a:lnTo>
                  <a:lnTo>
                    <a:pt x="192" y="8"/>
                  </a:lnTo>
                  <a:lnTo>
                    <a:pt x="188"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1" name="Freeform 95"/>
            <p:cNvSpPr/>
            <p:nvPr/>
          </p:nvSpPr>
          <p:spPr>
            <a:xfrm>
              <a:off x="1078" y="2720"/>
              <a:ext cx="148" cy="84"/>
            </a:xfrm>
            <a:custGeom>
              <a:avLst/>
              <a:gdLst>
                <a:gd name="txL" fmla="*/ 0 w 148"/>
                <a:gd name="txT" fmla="*/ 0 h 84"/>
                <a:gd name="txR" fmla="*/ 148 w 148"/>
                <a:gd name="txB" fmla="*/ 84 h 84"/>
              </a:gdLst>
              <a:ahLst/>
              <a:cxnLst>
                <a:cxn ang="0">
                  <a:pos x="106" y="0"/>
                </a:cxn>
                <a:cxn ang="0">
                  <a:pos x="98" y="2"/>
                </a:cxn>
                <a:cxn ang="0">
                  <a:pos x="90" y="6"/>
                </a:cxn>
                <a:cxn ang="0">
                  <a:pos x="84" y="12"/>
                </a:cxn>
                <a:cxn ang="0">
                  <a:pos x="82" y="22"/>
                </a:cxn>
                <a:cxn ang="0">
                  <a:pos x="76" y="28"/>
                </a:cxn>
                <a:cxn ang="0">
                  <a:pos x="70" y="28"/>
                </a:cxn>
                <a:cxn ang="0">
                  <a:pos x="64" y="26"/>
                </a:cxn>
                <a:cxn ang="0">
                  <a:pos x="60" y="26"/>
                </a:cxn>
                <a:cxn ang="0">
                  <a:pos x="58" y="26"/>
                </a:cxn>
                <a:cxn ang="0">
                  <a:pos x="54" y="28"/>
                </a:cxn>
                <a:cxn ang="0">
                  <a:pos x="48" y="30"/>
                </a:cxn>
                <a:cxn ang="0">
                  <a:pos x="36" y="34"/>
                </a:cxn>
                <a:cxn ang="0">
                  <a:pos x="26" y="36"/>
                </a:cxn>
                <a:cxn ang="0">
                  <a:pos x="10" y="38"/>
                </a:cxn>
                <a:cxn ang="0">
                  <a:pos x="6" y="46"/>
                </a:cxn>
                <a:cxn ang="0">
                  <a:pos x="4" y="50"/>
                </a:cxn>
                <a:cxn ang="0">
                  <a:pos x="0" y="50"/>
                </a:cxn>
                <a:cxn ang="0">
                  <a:pos x="2" y="52"/>
                </a:cxn>
                <a:cxn ang="0">
                  <a:pos x="4" y="54"/>
                </a:cxn>
                <a:cxn ang="0">
                  <a:pos x="6" y="60"/>
                </a:cxn>
                <a:cxn ang="0">
                  <a:pos x="10" y="70"/>
                </a:cxn>
                <a:cxn ang="0">
                  <a:pos x="26" y="84"/>
                </a:cxn>
                <a:cxn ang="0">
                  <a:pos x="38" y="74"/>
                </a:cxn>
                <a:cxn ang="0">
                  <a:pos x="42" y="68"/>
                </a:cxn>
                <a:cxn ang="0">
                  <a:pos x="48" y="62"/>
                </a:cxn>
                <a:cxn ang="0">
                  <a:pos x="58" y="60"/>
                </a:cxn>
                <a:cxn ang="0">
                  <a:pos x="60" y="62"/>
                </a:cxn>
                <a:cxn ang="0">
                  <a:pos x="62" y="68"/>
                </a:cxn>
                <a:cxn ang="0">
                  <a:pos x="64" y="70"/>
                </a:cxn>
                <a:cxn ang="0">
                  <a:pos x="74" y="68"/>
                </a:cxn>
                <a:cxn ang="0">
                  <a:pos x="86" y="68"/>
                </a:cxn>
                <a:cxn ang="0">
                  <a:pos x="118" y="62"/>
                </a:cxn>
                <a:cxn ang="0">
                  <a:pos x="146" y="52"/>
                </a:cxn>
                <a:cxn ang="0">
                  <a:pos x="132" y="34"/>
                </a:cxn>
                <a:cxn ang="0">
                  <a:pos x="122" y="22"/>
                </a:cxn>
                <a:cxn ang="0">
                  <a:pos x="118" y="16"/>
                </a:cxn>
                <a:cxn ang="0">
                  <a:pos x="112" y="8"/>
                </a:cxn>
                <a:cxn ang="0">
                  <a:pos x="106" y="0"/>
                </a:cxn>
              </a:cxnLst>
              <a:rect l="txL" t="txT" r="txR" b="txB"/>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4" y="50"/>
                  </a:lnTo>
                  <a:lnTo>
                    <a:pt x="2" y="50"/>
                  </a:lnTo>
                  <a:lnTo>
                    <a:pt x="0" y="50"/>
                  </a:lnTo>
                  <a:lnTo>
                    <a:pt x="2" y="52"/>
                  </a:lnTo>
                  <a:lnTo>
                    <a:pt x="2" y="52"/>
                  </a:lnTo>
                  <a:lnTo>
                    <a:pt x="4" y="52"/>
                  </a:lnTo>
                  <a:lnTo>
                    <a:pt x="4" y="54"/>
                  </a:lnTo>
                  <a:lnTo>
                    <a:pt x="4" y="56"/>
                  </a:lnTo>
                  <a:lnTo>
                    <a:pt x="6" y="60"/>
                  </a:lnTo>
                  <a:lnTo>
                    <a:pt x="6" y="66"/>
                  </a:lnTo>
                  <a:lnTo>
                    <a:pt x="10" y="70"/>
                  </a:lnTo>
                  <a:lnTo>
                    <a:pt x="14" y="74"/>
                  </a:lnTo>
                  <a:lnTo>
                    <a:pt x="26" y="84"/>
                  </a:lnTo>
                  <a:lnTo>
                    <a:pt x="38" y="74"/>
                  </a:lnTo>
                  <a:lnTo>
                    <a:pt x="38" y="74"/>
                  </a:lnTo>
                  <a:lnTo>
                    <a:pt x="40" y="72"/>
                  </a:lnTo>
                  <a:lnTo>
                    <a:pt x="42" y="68"/>
                  </a:lnTo>
                  <a:lnTo>
                    <a:pt x="44" y="66"/>
                  </a:lnTo>
                  <a:lnTo>
                    <a:pt x="48" y="62"/>
                  </a:lnTo>
                  <a:lnTo>
                    <a:pt x="52" y="60"/>
                  </a:lnTo>
                  <a:lnTo>
                    <a:pt x="58" y="60"/>
                  </a:lnTo>
                  <a:lnTo>
                    <a:pt x="58" y="60"/>
                  </a:lnTo>
                  <a:lnTo>
                    <a:pt x="60" y="62"/>
                  </a:lnTo>
                  <a:lnTo>
                    <a:pt x="60" y="66"/>
                  </a:lnTo>
                  <a:lnTo>
                    <a:pt x="62" y="68"/>
                  </a:lnTo>
                  <a:lnTo>
                    <a:pt x="64" y="70"/>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2" name="Freeform 96"/>
            <p:cNvSpPr/>
            <p:nvPr/>
          </p:nvSpPr>
          <p:spPr>
            <a:xfrm>
              <a:off x="1008" y="2816"/>
              <a:ext cx="74" cy="82"/>
            </a:xfrm>
            <a:custGeom>
              <a:avLst/>
              <a:gdLst>
                <a:gd name="txL" fmla="*/ 0 w 74"/>
                <a:gd name="txT" fmla="*/ 0 h 82"/>
                <a:gd name="txR" fmla="*/ 74 w 74"/>
                <a:gd name="txB" fmla="*/ 82 h 82"/>
              </a:gdLst>
              <a:ahLst/>
              <a:cxnLst>
                <a:cxn ang="0">
                  <a:pos x="52" y="0"/>
                </a:cxn>
                <a:cxn ang="0">
                  <a:pos x="52" y="6"/>
                </a:cxn>
                <a:cxn ang="0">
                  <a:pos x="54" y="12"/>
                </a:cxn>
                <a:cxn ang="0">
                  <a:pos x="60" y="12"/>
                </a:cxn>
                <a:cxn ang="0">
                  <a:pos x="68" y="12"/>
                </a:cxn>
                <a:cxn ang="0">
                  <a:pos x="72" y="12"/>
                </a:cxn>
                <a:cxn ang="0">
                  <a:pos x="72" y="14"/>
                </a:cxn>
                <a:cxn ang="0">
                  <a:pos x="74" y="22"/>
                </a:cxn>
                <a:cxn ang="0">
                  <a:pos x="72" y="26"/>
                </a:cxn>
                <a:cxn ang="0">
                  <a:pos x="68" y="26"/>
                </a:cxn>
                <a:cxn ang="0">
                  <a:pos x="68" y="30"/>
                </a:cxn>
                <a:cxn ang="0">
                  <a:pos x="68" y="36"/>
                </a:cxn>
                <a:cxn ang="0">
                  <a:pos x="74" y="38"/>
                </a:cxn>
                <a:cxn ang="0">
                  <a:pos x="74" y="42"/>
                </a:cxn>
                <a:cxn ang="0">
                  <a:pos x="74" y="52"/>
                </a:cxn>
                <a:cxn ang="0">
                  <a:pos x="70" y="60"/>
                </a:cxn>
                <a:cxn ang="0">
                  <a:pos x="62" y="64"/>
                </a:cxn>
                <a:cxn ang="0">
                  <a:pos x="52" y="66"/>
                </a:cxn>
                <a:cxn ang="0">
                  <a:pos x="46" y="68"/>
                </a:cxn>
                <a:cxn ang="0">
                  <a:pos x="42" y="68"/>
                </a:cxn>
                <a:cxn ang="0">
                  <a:pos x="32" y="72"/>
                </a:cxn>
                <a:cxn ang="0">
                  <a:pos x="28" y="78"/>
                </a:cxn>
                <a:cxn ang="0">
                  <a:pos x="24" y="82"/>
                </a:cxn>
                <a:cxn ang="0">
                  <a:pos x="22" y="74"/>
                </a:cxn>
                <a:cxn ang="0">
                  <a:pos x="20" y="72"/>
                </a:cxn>
                <a:cxn ang="0">
                  <a:pos x="16" y="68"/>
                </a:cxn>
                <a:cxn ang="0">
                  <a:pos x="14" y="66"/>
                </a:cxn>
                <a:cxn ang="0">
                  <a:pos x="6" y="58"/>
                </a:cxn>
                <a:cxn ang="0">
                  <a:pos x="0" y="46"/>
                </a:cxn>
                <a:cxn ang="0">
                  <a:pos x="0" y="46"/>
                </a:cxn>
                <a:cxn ang="0">
                  <a:pos x="6" y="18"/>
                </a:cxn>
                <a:cxn ang="0">
                  <a:pos x="26" y="18"/>
                </a:cxn>
                <a:cxn ang="0">
                  <a:pos x="30" y="18"/>
                </a:cxn>
                <a:cxn ang="0">
                  <a:pos x="32" y="2"/>
                </a:cxn>
              </a:cxnLst>
              <a:rect l="txL" t="txT" r="txR" b="txB"/>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2"/>
                  </a:lnTo>
                  <a:lnTo>
                    <a:pt x="72" y="12"/>
                  </a:lnTo>
                  <a:lnTo>
                    <a:pt x="72" y="14"/>
                  </a:lnTo>
                  <a:lnTo>
                    <a:pt x="74" y="18"/>
                  </a:lnTo>
                  <a:lnTo>
                    <a:pt x="74" y="22"/>
                  </a:lnTo>
                  <a:lnTo>
                    <a:pt x="72" y="26"/>
                  </a:lnTo>
                  <a:lnTo>
                    <a:pt x="72" y="26"/>
                  </a:lnTo>
                  <a:lnTo>
                    <a:pt x="70" y="26"/>
                  </a:lnTo>
                  <a:lnTo>
                    <a:pt x="68" y="26"/>
                  </a:lnTo>
                  <a:lnTo>
                    <a:pt x="68" y="28"/>
                  </a:lnTo>
                  <a:lnTo>
                    <a:pt x="68" y="30"/>
                  </a:lnTo>
                  <a:lnTo>
                    <a:pt x="68" y="34"/>
                  </a:lnTo>
                  <a:lnTo>
                    <a:pt x="68" y="36"/>
                  </a:lnTo>
                  <a:lnTo>
                    <a:pt x="68" y="36"/>
                  </a:lnTo>
                  <a:lnTo>
                    <a:pt x="74" y="38"/>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2" y="72"/>
                  </a:lnTo>
                  <a:lnTo>
                    <a:pt x="30" y="74"/>
                  </a:lnTo>
                  <a:lnTo>
                    <a:pt x="28" y="78"/>
                  </a:lnTo>
                  <a:lnTo>
                    <a:pt x="26" y="80"/>
                  </a:lnTo>
                  <a:lnTo>
                    <a:pt x="24" y="82"/>
                  </a:lnTo>
                  <a:lnTo>
                    <a:pt x="24" y="82"/>
                  </a:lnTo>
                  <a:lnTo>
                    <a:pt x="22" y="74"/>
                  </a:lnTo>
                  <a:lnTo>
                    <a:pt x="22" y="74"/>
                  </a:lnTo>
                  <a:lnTo>
                    <a:pt x="20" y="72"/>
                  </a:lnTo>
                  <a:lnTo>
                    <a:pt x="20" y="68"/>
                  </a:lnTo>
                  <a:lnTo>
                    <a:pt x="16" y="68"/>
                  </a:lnTo>
                  <a:lnTo>
                    <a:pt x="16" y="66"/>
                  </a:lnTo>
                  <a:lnTo>
                    <a:pt x="14" y="66"/>
                  </a:lnTo>
                  <a:lnTo>
                    <a:pt x="10" y="62"/>
                  </a:lnTo>
                  <a:lnTo>
                    <a:pt x="6" y="58"/>
                  </a:lnTo>
                  <a:lnTo>
                    <a:pt x="2" y="54"/>
                  </a:lnTo>
                  <a:lnTo>
                    <a:pt x="0" y="46"/>
                  </a:lnTo>
                  <a:lnTo>
                    <a:pt x="0" y="46"/>
                  </a:lnTo>
                  <a:lnTo>
                    <a:pt x="0" y="46"/>
                  </a:lnTo>
                  <a:lnTo>
                    <a:pt x="0" y="44"/>
                  </a:lnTo>
                  <a:lnTo>
                    <a:pt x="6" y="18"/>
                  </a:lnTo>
                  <a:lnTo>
                    <a:pt x="26" y="18"/>
                  </a:lnTo>
                  <a:lnTo>
                    <a:pt x="26" y="18"/>
                  </a:lnTo>
                  <a:lnTo>
                    <a:pt x="28" y="18"/>
                  </a:lnTo>
                  <a:lnTo>
                    <a:pt x="30" y="18"/>
                  </a:lnTo>
                  <a:lnTo>
                    <a:pt x="30" y="14"/>
                  </a:lnTo>
                  <a:lnTo>
                    <a:pt x="32"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3" name="Freeform 97"/>
            <p:cNvSpPr/>
            <p:nvPr/>
          </p:nvSpPr>
          <p:spPr>
            <a:xfrm>
              <a:off x="1014" y="2818"/>
              <a:ext cx="26" cy="16"/>
            </a:xfrm>
            <a:custGeom>
              <a:avLst/>
              <a:gdLst>
                <a:gd name="txL" fmla="*/ 0 w 26"/>
                <a:gd name="txT" fmla="*/ 0 h 16"/>
                <a:gd name="txR" fmla="*/ 26 w 26"/>
                <a:gd name="txB" fmla="*/ 16 h 16"/>
              </a:gdLst>
              <a:ahLst/>
              <a:cxnLst>
                <a:cxn ang="0">
                  <a:pos x="20" y="0"/>
                </a:cxn>
                <a:cxn ang="0">
                  <a:pos x="20" y="0"/>
                </a:cxn>
                <a:cxn ang="0">
                  <a:pos x="18" y="0"/>
                </a:cxn>
                <a:cxn ang="0">
                  <a:pos x="14" y="0"/>
                </a:cxn>
                <a:cxn ang="0">
                  <a:pos x="10" y="2"/>
                </a:cxn>
                <a:cxn ang="0">
                  <a:pos x="6" y="4"/>
                </a:cxn>
                <a:cxn ang="0">
                  <a:pos x="4" y="8"/>
                </a:cxn>
                <a:cxn ang="0">
                  <a:pos x="0" y="16"/>
                </a:cxn>
                <a:cxn ang="0">
                  <a:pos x="22" y="16"/>
                </a:cxn>
                <a:cxn ang="0">
                  <a:pos x="22" y="16"/>
                </a:cxn>
                <a:cxn ang="0">
                  <a:pos x="24" y="14"/>
                </a:cxn>
                <a:cxn ang="0">
                  <a:pos x="24" y="12"/>
                </a:cxn>
                <a:cxn ang="0">
                  <a:pos x="24" y="10"/>
                </a:cxn>
                <a:cxn ang="0">
                  <a:pos x="26" y="6"/>
                </a:cxn>
                <a:cxn ang="0">
                  <a:pos x="26" y="2"/>
                </a:cxn>
                <a:cxn ang="0">
                  <a:pos x="26" y="0"/>
                </a:cxn>
                <a:cxn ang="0">
                  <a:pos x="20" y="0"/>
                </a:cxn>
              </a:cxnLst>
              <a:rect l="txL" t="txT" r="txR" b="txB"/>
              <a:pathLst>
                <a:path w="26" h="16">
                  <a:moveTo>
                    <a:pt x="20" y="0"/>
                  </a:moveTo>
                  <a:lnTo>
                    <a:pt x="20" y="0"/>
                  </a:lnTo>
                  <a:lnTo>
                    <a:pt x="18" y="0"/>
                  </a:lnTo>
                  <a:lnTo>
                    <a:pt x="14" y="0"/>
                  </a:lnTo>
                  <a:lnTo>
                    <a:pt x="10" y="2"/>
                  </a:lnTo>
                  <a:lnTo>
                    <a:pt x="6" y="4"/>
                  </a:lnTo>
                  <a:lnTo>
                    <a:pt x="4" y="8"/>
                  </a:lnTo>
                  <a:lnTo>
                    <a:pt x="0" y="16"/>
                  </a:lnTo>
                  <a:lnTo>
                    <a:pt x="22" y="16"/>
                  </a:lnTo>
                  <a:lnTo>
                    <a:pt x="22" y="16"/>
                  </a:lnTo>
                  <a:lnTo>
                    <a:pt x="24" y="14"/>
                  </a:lnTo>
                  <a:lnTo>
                    <a:pt x="24" y="12"/>
                  </a:lnTo>
                  <a:lnTo>
                    <a:pt x="24" y="10"/>
                  </a:lnTo>
                  <a:lnTo>
                    <a:pt x="26" y="6"/>
                  </a:lnTo>
                  <a:lnTo>
                    <a:pt x="26" y="2"/>
                  </a:lnTo>
                  <a:lnTo>
                    <a:pt x="26" y="0"/>
                  </a:lnTo>
                  <a:lnTo>
                    <a:pt x="2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4" name="Freeform 98"/>
            <p:cNvSpPr/>
            <p:nvPr/>
          </p:nvSpPr>
          <p:spPr>
            <a:xfrm>
              <a:off x="1032" y="2794"/>
              <a:ext cx="88" cy="122"/>
            </a:xfrm>
            <a:custGeom>
              <a:avLst/>
              <a:gdLst>
                <a:gd name="txL" fmla="*/ 0 w 88"/>
                <a:gd name="txT" fmla="*/ 0 h 122"/>
                <a:gd name="txR" fmla="*/ 88 w 88"/>
                <a:gd name="txB" fmla="*/ 122 h 122"/>
              </a:gdLst>
              <a:ahLst/>
              <a:cxnLst>
                <a:cxn ang="0">
                  <a:pos x="10" y="120"/>
                </a:cxn>
                <a:cxn ang="0">
                  <a:pos x="12" y="122"/>
                </a:cxn>
                <a:cxn ang="0">
                  <a:pos x="10" y="120"/>
                </a:cxn>
                <a:cxn ang="0">
                  <a:pos x="0" y="104"/>
                </a:cxn>
                <a:cxn ang="0">
                  <a:pos x="2" y="102"/>
                </a:cxn>
                <a:cxn ang="0">
                  <a:pos x="6" y="98"/>
                </a:cxn>
                <a:cxn ang="0">
                  <a:pos x="8" y="96"/>
                </a:cxn>
                <a:cxn ang="0">
                  <a:pos x="14" y="92"/>
                </a:cxn>
                <a:cxn ang="0">
                  <a:pos x="20" y="84"/>
                </a:cxn>
                <a:cxn ang="0">
                  <a:pos x="24" y="90"/>
                </a:cxn>
                <a:cxn ang="0">
                  <a:pos x="32" y="88"/>
                </a:cxn>
                <a:cxn ang="0">
                  <a:pos x="44" y="84"/>
                </a:cxn>
                <a:cxn ang="0">
                  <a:pos x="48" y="82"/>
                </a:cxn>
                <a:cxn ang="0">
                  <a:pos x="48" y="78"/>
                </a:cxn>
                <a:cxn ang="0">
                  <a:pos x="50" y="66"/>
                </a:cxn>
                <a:cxn ang="0">
                  <a:pos x="44" y="58"/>
                </a:cxn>
                <a:cxn ang="0">
                  <a:pos x="44" y="56"/>
                </a:cxn>
                <a:cxn ang="0">
                  <a:pos x="44" y="50"/>
                </a:cxn>
                <a:cxn ang="0">
                  <a:pos x="46" y="48"/>
                </a:cxn>
                <a:cxn ang="0">
                  <a:pos x="48" y="46"/>
                </a:cxn>
                <a:cxn ang="0">
                  <a:pos x="50" y="40"/>
                </a:cxn>
                <a:cxn ang="0">
                  <a:pos x="48" y="34"/>
                </a:cxn>
                <a:cxn ang="0">
                  <a:pos x="30" y="32"/>
                </a:cxn>
                <a:cxn ang="0">
                  <a:pos x="28" y="24"/>
                </a:cxn>
                <a:cxn ang="0">
                  <a:pos x="32" y="22"/>
                </a:cxn>
                <a:cxn ang="0">
                  <a:pos x="56" y="20"/>
                </a:cxn>
                <a:cxn ang="0">
                  <a:pos x="72" y="22"/>
                </a:cxn>
                <a:cxn ang="0">
                  <a:pos x="72" y="18"/>
                </a:cxn>
                <a:cxn ang="0">
                  <a:pos x="72" y="12"/>
                </a:cxn>
                <a:cxn ang="0">
                  <a:pos x="78" y="6"/>
                </a:cxn>
                <a:cxn ang="0">
                  <a:pos x="82" y="4"/>
                </a:cxn>
                <a:cxn ang="0">
                  <a:pos x="86" y="0"/>
                </a:cxn>
                <a:cxn ang="0">
                  <a:pos x="88" y="0"/>
                </a:cxn>
                <a:cxn ang="0">
                  <a:pos x="88" y="10"/>
                </a:cxn>
                <a:cxn ang="0">
                  <a:pos x="88" y="14"/>
                </a:cxn>
                <a:cxn ang="0">
                  <a:pos x="86" y="24"/>
                </a:cxn>
                <a:cxn ang="0">
                  <a:pos x="86" y="34"/>
                </a:cxn>
                <a:cxn ang="0">
                  <a:pos x="86" y="40"/>
                </a:cxn>
                <a:cxn ang="0">
                  <a:pos x="86" y="48"/>
                </a:cxn>
                <a:cxn ang="0">
                  <a:pos x="84" y="60"/>
                </a:cxn>
                <a:cxn ang="0">
                  <a:pos x="80" y="68"/>
                </a:cxn>
                <a:cxn ang="0">
                  <a:pos x="78" y="72"/>
                </a:cxn>
                <a:cxn ang="0">
                  <a:pos x="74" y="82"/>
                </a:cxn>
                <a:cxn ang="0">
                  <a:pos x="70" y="92"/>
                </a:cxn>
                <a:cxn ang="0">
                  <a:pos x="66" y="98"/>
                </a:cxn>
                <a:cxn ang="0">
                  <a:pos x="64" y="102"/>
                </a:cxn>
                <a:cxn ang="0">
                  <a:pos x="60" y="110"/>
                </a:cxn>
                <a:cxn ang="0">
                  <a:pos x="56" y="112"/>
                </a:cxn>
                <a:cxn ang="0">
                  <a:pos x="50" y="112"/>
                </a:cxn>
                <a:cxn ang="0">
                  <a:pos x="44" y="112"/>
                </a:cxn>
                <a:cxn ang="0">
                  <a:pos x="38" y="116"/>
                </a:cxn>
                <a:cxn ang="0">
                  <a:pos x="34" y="114"/>
                </a:cxn>
                <a:cxn ang="0">
                  <a:pos x="32" y="112"/>
                </a:cxn>
                <a:cxn ang="0">
                  <a:pos x="28" y="112"/>
                </a:cxn>
                <a:cxn ang="0">
                  <a:pos x="18" y="116"/>
                </a:cxn>
              </a:cxnLst>
              <a:rect l="txL" t="txT" r="txR" b="txB"/>
              <a:pathLst>
                <a:path w="88" h="122">
                  <a:moveTo>
                    <a:pt x="10" y="120"/>
                  </a:moveTo>
                  <a:lnTo>
                    <a:pt x="10" y="120"/>
                  </a:lnTo>
                  <a:lnTo>
                    <a:pt x="12" y="122"/>
                  </a:lnTo>
                  <a:lnTo>
                    <a:pt x="12" y="122"/>
                  </a:lnTo>
                  <a:lnTo>
                    <a:pt x="12" y="122"/>
                  </a:lnTo>
                  <a:lnTo>
                    <a:pt x="10" y="120"/>
                  </a:lnTo>
                  <a:lnTo>
                    <a:pt x="0" y="108"/>
                  </a:lnTo>
                  <a:lnTo>
                    <a:pt x="0" y="104"/>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6" y="0"/>
                  </a:lnTo>
                  <a:lnTo>
                    <a:pt x="88" y="0"/>
                  </a:lnTo>
                  <a:lnTo>
                    <a:pt x="88" y="4"/>
                  </a:lnTo>
                  <a:lnTo>
                    <a:pt x="88" y="10"/>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6" y="112"/>
                  </a:lnTo>
                  <a:lnTo>
                    <a:pt x="54" y="112"/>
                  </a:lnTo>
                  <a:lnTo>
                    <a:pt x="50" y="112"/>
                  </a:lnTo>
                  <a:lnTo>
                    <a:pt x="46" y="110"/>
                  </a:lnTo>
                  <a:lnTo>
                    <a:pt x="44" y="112"/>
                  </a:lnTo>
                  <a:lnTo>
                    <a:pt x="42" y="112"/>
                  </a:lnTo>
                  <a:lnTo>
                    <a:pt x="38" y="116"/>
                  </a:lnTo>
                  <a:lnTo>
                    <a:pt x="34" y="114"/>
                  </a:lnTo>
                  <a:lnTo>
                    <a:pt x="34" y="114"/>
                  </a:lnTo>
                  <a:lnTo>
                    <a:pt x="34" y="112"/>
                  </a:lnTo>
                  <a:lnTo>
                    <a:pt x="32" y="112"/>
                  </a:lnTo>
                  <a:lnTo>
                    <a:pt x="30" y="112"/>
                  </a:lnTo>
                  <a:lnTo>
                    <a:pt x="28" y="112"/>
                  </a:lnTo>
                  <a:lnTo>
                    <a:pt x="24" y="114"/>
                  </a:lnTo>
                  <a:lnTo>
                    <a:pt x="18" y="116"/>
                  </a:lnTo>
                  <a:lnTo>
                    <a:pt x="10" y="12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5" name="Freeform 99"/>
            <p:cNvSpPr/>
            <p:nvPr/>
          </p:nvSpPr>
          <p:spPr>
            <a:xfrm>
              <a:off x="1042" y="2934"/>
              <a:ext cx="130" cy="156"/>
            </a:xfrm>
            <a:custGeom>
              <a:avLst/>
              <a:gdLst>
                <a:gd name="txL" fmla="*/ 0 w 130"/>
                <a:gd name="txT" fmla="*/ 0 h 156"/>
                <a:gd name="txR" fmla="*/ 130 w 130"/>
                <a:gd name="txB" fmla="*/ 156 h 156"/>
              </a:gdLst>
              <a:ahLst/>
              <a:cxnLst>
                <a:cxn ang="0">
                  <a:pos x="24" y="2"/>
                </a:cxn>
                <a:cxn ang="0">
                  <a:pos x="42" y="0"/>
                </a:cxn>
                <a:cxn ang="0">
                  <a:pos x="56" y="0"/>
                </a:cxn>
                <a:cxn ang="0">
                  <a:pos x="86" y="26"/>
                </a:cxn>
                <a:cxn ang="0">
                  <a:pos x="86" y="18"/>
                </a:cxn>
                <a:cxn ang="0">
                  <a:pos x="88" y="14"/>
                </a:cxn>
                <a:cxn ang="0">
                  <a:pos x="102" y="18"/>
                </a:cxn>
                <a:cxn ang="0">
                  <a:pos x="112" y="24"/>
                </a:cxn>
                <a:cxn ang="0">
                  <a:pos x="112" y="34"/>
                </a:cxn>
                <a:cxn ang="0">
                  <a:pos x="114" y="38"/>
                </a:cxn>
                <a:cxn ang="0">
                  <a:pos x="116" y="48"/>
                </a:cxn>
                <a:cxn ang="0">
                  <a:pos x="114" y="56"/>
                </a:cxn>
                <a:cxn ang="0">
                  <a:pos x="114" y="60"/>
                </a:cxn>
                <a:cxn ang="0">
                  <a:pos x="128" y="62"/>
                </a:cxn>
                <a:cxn ang="0">
                  <a:pos x="128" y="70"/>
                </a:cxn>
                <a:cxn ang="0">
                  <a:pos x="128" y="82"/>
                </a:cxn>
                <a:cxn ang="0">
                  <a:pos x="128" y="88"/>
                </a:cxn>
                <a:cxn ang="0">
                  <a:pos x="112" y="136"/>
                </a:cxn>
                <a:cxn ang="0">
                  <a:pos x="114" y="138"/>
                </a:cxn>
                <a:cxn ang="0">
                  <a:pos x="118" y="144"/>
                </a:cxn>
                <a:cxn ang="0">
                  <a:pos x="130" y="152"/>
                </a:cxn>
                <a:cxn ang="0">
                  <a:pos x="126" y="152"/>
                </a:cxn>
                <a:cxn ang="0">
                  <a:pos x="116" y="154"/>
                </a:cxn>
                <a:cxn ang="0">
                  <a:pos x="106" y="156"/>
                </a:cxn>
                <a:cxn ang="0">
                  <a:pos x="100" y="156"/>
                </a:cxn>
                <a:cxn ang="0">
                  <a:pos x="92" y="156"/>
                </a:cxn>
                <a:cxn ang="0">
                  <a:pos x="82" y="154"/>
                </a:cxn>
                <a:cxn ang="0">
                  <a:pos x="76" y="150"/>
                </a:cxn>
                <a:cxn ang="0">
                  <a:pos x="30" y="150"/>
                </a:cxn>
                <a:cxn ang="0">
                  <a:pos x="24" y="150"/>
                </a:cxn>
                <a:cxn ang="0">
                  <a:pos x="20" y="144"/>
                </a:cxn>
                <a:cxn ang="0">
                  <a:pos x="16" y="142"/>
                </a:cxn>
                <a:cxn ang="0">
                  <a:pos x="6" y="142"/>
                </a:cxn>
                <a:cxn ang="0">
                  <a:pos x="2" y="140"/>
                </a:cxn>
                <a:cxn ang="0">
                  <a:pos x="6" y="118"/>
                </a:cxn>
                <a:cxn ang="0">
                  <a:pos x="10" y="100"/>
                </a:cxn>
                <a:cxn ang="0">
                  <a:pos x="12" y="94"/>
                </a:cxn>
                <a:cxn ang="0">
                  <a:pos x="16" y="82"/>
                </a:cxn>
                <a:cxn ang="0">
                  <a:pos x="24" y="68"/>
                </a:cxn>
                <a:cxn ang="0">
                  <a:pos x="26" y="68"/>
                </a:cxn>
                <a:cxn ang="0">
                  <a:pos x="28" y="66"/>
                </a:cxn>
                <a:cxn ang="0">
                  <a:pos x="28" y="58"/>
                </a:cxn>
                <a:cxn ang="0">
                  <a:pos x="26" y="46"/>
                </a:cxn>
                <a:cxn ang="0">
                  <a:pos x="14" y="16"/>
                </a:cxn>
                <a:cxn ang="0">
                  <a:pos x="6" y="4"/>
                </a:cxn>
              </a:cxnLst>
              <a:rect l="txL" t="txT" r="txR" b="txB"/>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88" y="14"/>
                  </a:lnTo>
                  <a:lnTo>
                    <a:pt x="102" y="12"/>
                  </a:lnTo>
                  <a:lnTo>
                    <a:pt x="102" y="18"/>
                  </a:lnTo>
                  <a:lnTo>
                    <a:pt x="112" y="18"/>
                  </a:lnTo>
                  <a:lnTo>
                    <a:pt x="112" y="24"/>
                  </a:lnTo>
                  <a:lnTo>
                    <a:pt x="112" y="28"/>
                  </a:lnTo>
                  <a:lnTo>
                    <a:pt x="112" y="34"/>
                  </a:lnTo>
                  <a:lnTo>
                    <a:pt x="114" y="38"/>
                  </a:lnTo>
                  <a:lnTo>
                    <a:pt x="114" y="38"/>
                  </a:lnTo>
                  <a:lnTo>
                    <a:pt x="116" y="42"/>
                  </a:lnTo>
                  <a:lnTo>
                    <a:pt x="116" y="48"/>
                  </a:lnTo>
                  <a:lnTo>
                    <a:pt x="116" y="52"/>
                  </a:lnTo>
                  <a:lnTo>
                    <a:pt x="114" y="56"/>
                  </a:lnTo>
                  <a:lnTo>
                    <a:pt x="114" y="60"/>
                  </a:lnTo>
                  <a:lnTo>
                    <a:pt x="114" y="60"/>
                  </a:lnTo>
                  <a:lnTo>
                    <a:pt x="128" y="62"/>
                  </a:lnTo>
                  <a:lnTo>
                    <a:pt x="128" y="62"/>
                  </a:lnTo>
                  <a:lnTo>
                    <a:pt x="128" y="66"/>
                  </a:lnTo>
                  <a:lnTo>
                    <a:pt x="128" y="70"/>
                  </a:lnTo>
                  <a:lnTo>
                    <a:pt x="128" y="76"/>
                  </a:lnTo>
                  <a:lnTo>
                    <a:pt x="128" y="82"/>
                  </a:lnTo>
                  <a:lnTo>
                    <a:pt x="128" y="86"/>
                  </a:lnTo>
                  <a:lnTo>
                    <a:pt x="128" y="88"/>
                  </a:lnTo>
                  <a:lnTo>
                    <a:pt x="112" y="90"/>
                  </a:lnTo>
                  <a:lnTo>
                    <a:pt x="112" y="136"/>
                  </a:lnTo>
                  <a:lnTo>
                    <a:pt x="112" y="136"/>
                  </a:lnTo>
                  <a:lnTo>
                    <a:pt x="114" y="138"/>
                  </a:lnTo>
                  <a:lnTo>
                    <a:pt x="116" y="140"/>
                  </a:lnTo>
                  <a:lnTo>
                    <a:pt x="118" y="144"/>
                  </a:lnTo>
                  <a:lnTo>
                    <a:pt x="124" y="148"/>
                  </a:lnTo>
                  <a:lnTo>
                    <a:pt x="130" y="152"/>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6"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6" name="Freeform 100"/>
            <p:cNvSpPr/>
            <p:nvPr/>
          </p:nvSpPr>
          <p:spPr>
            <a:xfrm>
              <a:off x="1046" y="2776"/>
              <a:ext cx="254" cy="258"/>
            </a:xfrm>
            <a:custGeom>
              <a:avLst/>
              <a:gdLst>
                <a:gd name="txL" fmla="*/ 0 w 254"/>
                <a:gd name="txT" fmla="*/ 0 h 258"/>
                <a:gd name="txR" fmla="*/ 254 w 254"/>
                <a:gd name="txB" fmla="*/ 258 h 258"/>
              </a:gdLst>
              <a:ahLst/>
              <a:cxnLst>
                <a:cxn ang="0">
                  <a:pos x="24" y="132"/>
                </a:cxn>
                <a:cxn ang="0">
                  <a:pos x="32" y="128"/>
                </a:cxn>
                <a:cxn ang="0">
                  <a:pos x="40" y="130"/>
                </a:cxn>
                <a:cxn ang="0">
                  <a:pos x="46" y="128"/>
                </a:cxn>
                <a:cxn ang="0">
                  <a:pos x="50" y="120"/>
                </a:cxn>
                <a:cxn ang="0">
                  <a:pos x="66" y="86"/>
                </a:cxn>
                <a:cxn ang="0">
                  <a:pos x="68" y="80"/>
                </a:cxn>
                <a:cxn ang="0">
                  <a:pos x="72" y="70"/>
                </a:cxn>
                <a:cxn ang="0">
                  <a:pos x="72" y="52"/>
                </a:cxn>
                <a:cxn ang="0">
                  <a:pos x="72" y="40"/>
                </a:cxn>
                <a:cxn ang="0">
                  <a:pos x="76" y="30"/>
                </a:cxn>
                <a:cxn ang="0">
                  <a:pos x="72" y="18"/>
                </a:cxn>
                <a:cxn ang="0">
                  <a:pos x="74" y="12"/>
                </a:cxn>
                <a:cxn ang="0">
                  <a:pos x="84" y="6"/>
                </a:cxn>
                <a:cxn ang="0">
                  <a:pos x="92" y="8"/>
                </a:cxn>
                <a:cxn ang="0">
                  <a:pos x="96" y="16"/>
                </a:cxn>
                <a:cxn ang="0">
                  <a:pos x="104" y="14"/>
                </a:cxn>
                <a:cxn ang="0">
                  <a:pos x="122" y="12"/>
                </a:cxn>
                <a:cxn ang="0">
                  <a:pos x="130" y="12"/>
                </a:cxn>
                <a:cxn ang="0">
                  <a:pos x="180" y="2"/>
                </a:cxn>
                <a:cxn ang="0">
                  <a:pos x="188" y="10"/>
                </a:cxn>
                <a:cxn ang="0">
                  <a:pos x="202" y="14"/>
                </a:cxn>
                <a:cxn ang="0">
                  <a:pos x="212" y="18"/>
                </a:cxn>
                <a:cxn ang="0">
                  <a:pos x="222" y="24"/>
                </a:cxn>
                <a:cxn ang="0">
                  <a:pos x="244" y="26"/>
                </a:cxn>
                <a:cxn ang="0">
                  <a:pos x="242" y="32"/>
                </a:cxn>
                <a:cxn ang="0">
                  <a:pos x="240" y="40"/>
                </a:cxn>
                <a:cxn ang="0">
                  <a:pos x="238" y="50"/>
                </a:cxn>
                <a:cxn ang="0">
                  <a:pos x="236" y="60"/>
                </a:cxn>
                <a:cxn ang="0">
                  <a:pos x="230" y="74"/>
                </a:cxn>
                <a:cxn ang="0">
                  <a:pos x="234" y="118"/>
                </a:cxn>
                <a:cxn ang="0">
                  <a:pos x="244" y="170"/>
                </a:cxn>
                <a:cxn ang="0">
                  <a:pos x="250" y="194"/>
                </a:cxn>
                <a:cxn ang="0">
                  <a:pos x="242" y="194"/>
                </a:cxn>
                <a:cxn ang="0">
                  <a:pos x="232" y="196"/>
                </a:cxn>
                <a:cxn ang="0">
                  <a:pos x="226" y="204"/>
                </a:cxn>
                <a:cxn ang="0">
                  <a:pos x="228" y="214"/>
                </a:cxn>
                <a:cxn ang="0">
                  <a:pos x="234" y="228"/>
                </a:cxn>
                <a:cxn ang="0">
                  <a:pos x="240" y="240"/>
                </a:cxn>
                <a:cxn ang="0">
                  <a:pos x="250" y="258"/>
                </a:cxn>
                <a:cxn ang="0">
                  <a:pos x="214" y="230"/>
                </a:cxn>
                <a:cxn ang="0">
                  <a:pos x="210" y="230"/>
                </a:cxn>
                <a:cxn ang="0">
                  <a:pos x="206" y="224"/>
                </a:cxn>
                <a:cxn ang="0">
                  <a:pos x="204" y="230"/>
                </a:cxn>
                <a:cxn ang="0">
                  <a:pos x="192" y="230"/>
                </a:cxn>
                <a:cxn ang="0">
                  <a:pos x="164" y="224"/>
                </a:cxn>
                <a:cxn ang="0">
                  <a:pos x="158" y="222"/>
                </a:cxn>
                <a:cxn ang="0">
                  <a:pos x="156" y="220"/>
                </a:cxn>
                <a:cxn ang="0">
                  <a:pos x="146" y="218"/>
                </a:cxn>
                <a:cxn ang="0">
                  <a:pos x="136" y="218"/>
                </a:cxn>
                <a:cxn ang="0">
                  <a:pos x="110" y="218"/>
                </a:cxn>
                <a:cxn ang="0">
                  <a:pos x="112" y="210"/>
                </a:cxn>
                <a:cxn ang="0">
                  <a:pos x="110" y="196"/>
                </a:cxn>
                <a:cxn ang="0">
                  <a:pos x="108" y="186"/>
                </a:cxn>
                <a:cxn ang="0">
                  <a:pos x="98" y="176"/>
                </a:cxn>
                <a:cxn ang="0">
                  <a:pos x="84" y="172"/>
                </a:cxn>
                <a:cxn ang="0">
                  <a:pos x="82" y="184"/>
                </a:cxn>
                <a:cxn ang="0">
                  <a:pos x="48" y="158"/>
                </a:cxn>
                <a:cxn ang="0">
                  <a:pos x="20" y="160"/>
                </a:cxn>
              </a:cxnLst>
              <a:rect l="txL" t="txT" r="txR" b="txB"/>
              <a:pathLst>
                <a:path w="254" h="258">
                  <a:moveTo>
                    <a:pt x="0" y="152"/>
                  </a:moveTo>
                  <a:lnTo>
                    <a:pt x="24" y="134"/>
                  </a:lnTo>
                  <a:lnTo>
                    <a:pt x="24" y="132"/>
                  </a:lnTo>
                  <a:lnTo>
                    <a:pt x="26" y="132"/>
                  </a:lnTo>
                  <a:lnTo>
                    <a:pt x="28" y="130"/>
                  </a:lnTo>
                  <a:lnTo>
                    <a:pt x="32" y="128"/>
                  </a:lnTo>
                  <a:lnTo>
                    <a:pt x="38" y="130"/>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6" y="86"/>
                  </a:lnTo>
                  <a:lnTo>
                    <a:pt x="68" y="84"/>
                  </a:lnTo>
                  <a:lnTo>
                    <a:pt x="68" y="80"/>
                  </a:lnTo>
                  <a:lnTo>
                    <a:pt x="70" y="74"/>
                  </a:lnTo>
                  <a:lnTo>
                    <a:pt x="70" y="72"/>
                  </a:lnTo>
                  <a:lnTo>
                    <a:pt x="72" y="70"/>
                  </a:lnTo>
                  <a:lnTo>
                    <a:pt x="72" y="64"/>
                  </a:lnTo>
                  <a:lnTo>
                    <a:pt x="72" y="58"/>
                  </a:lnTo>
                  <a:lnTo>
                    <a:pt x="72" y="52"/>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8"/>
                  </a:lnTo>
                  <a:lnTo>
                    <a:pt x="110" y="214"/>
                  </a:lnTo>
                  <a:lnTo>
                    <a:pt x="112" y="210"/>
                  </a:lnTo>
                  <a:lnTo>
                    <a:pt x="112" y="206"/>
                  </a:lnTo>
                  <a:lnTo>
                    <a:pt x="112" y="200"/>
                  </a:lnTo>
                  <a:lnTo>
                    <a:pt x="110" y="196"/>
                  </a:lnTo>
                  <a:lnTo>
                    <a:pt x="110" y="196"/>
                  </a:lnTo>
                  <a:lnTo>
                    <a:pt x="108" y="192"/>
                  </a:lnTo>
                  <a:lnTo>
                    <a:pt x="108" y="186"/>
                  </a:lnTo>
                  <a:lnTo>
                    <a:pt x="108" y="182"/>
                  </a:lnTo>
                  <a:lnTo>
                    <a:pt x="108" y="176"/>
                  </a:lnTo>
                  <a:lnTo>
                    <a:pt x="98" y="176"/>
                  </a:lnTo>
                  <a:lnTo>
                    <a:pt x="98" y="170"/>
                  </a:lnTo>
                  <a:lnTo>
                    <a:pt x="84" y="172"/>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7" name="Freeform 101"/>
            <p:cNvSpPr/>
            <p:nvPr/>
          </p:nvSpPr>
          <p:spPr>
            <a:xfrm>
              <a:off x="1154" y="2968"/>
              <a:ext cx="194" cy="120"/>
            </a:xfrm>
            <a:custGeom>
              <a:avLst/>
              <a:gdLst>
                <a:gd name="txL" fmla="*/ 0 w 194"/>
                <a:gd name="txT" fmla="*/ 0 h 120"/>
                <a:gd name="txR" fmla="*/ 194 w 194"/>
                <a:gd name="txB" fmla="*/ 120 h 120"/>
              </a:gdLst>
              <a:ahLst/>
              <a:cxnLst>
                <a:cxn ang="0">
                  <a:pos x="142" y="2"/>
                </a:cxn>
                <a:cxn ang="0">
                  <a:pos x="138" y="2"/>
                </a:cxn>
                <a:cxn ang="0">
                  <a:pos x="132" y="2"/>
                </a:cxn>
                <a:cxn ang="0">
                  <a:pos x="124" y="4"/>
                </a:cxn>
                <a:cxn ang="0">
                  <a:pos x="120" y="8"/>
                </a:cxn>
                <a:cxn ang="0">
                  <a:pos x="118" y="18"/>
                </a:cxn>
                <a:cxn ang="0">
                  <a:pos x="120" y="22"/>
                </a:cxn>
                <a:cxn ang="0">
                  <a:pos x="124" y="32"/>
                </a:cxn>
                <a:cxn ang="0">
                  <a:pos x="128" y="42"/>
                </a:cxn>
                <a:cxn ang="0">
                  <a:pos x="132" y="48"/>
                </a:cxn>
                <a:cxn ang="0">
                  <a:pos x="146" y="64"/>
                </a:cxn>
                <a:cxn ang="0">
                  <a:pos x="130" y="62"/>
                </a:cxn>
                <a:cxn ang="0">
                  <a:pos x="106" y="38"/>
                </a:cxn>
                <a:cxn ang="0">
                  <a:pos x="104" y="40"/>
                </a:cxn>
                <a:cxn ang="0">
                  <a:pos x="100" y="38"/>
                </a:cxn>
                <a:cxn ang="0">
                  <a:pos x="98" y="32"/>
                </a:cxn>
                <a:cxn ang="0">
                  <a:pos x="96" y="36"/>
                </a:cxn>
                <a:cxn ang="0">
                  <a:pos x="92" y="38"/>
                </a:cxn>
                <a:cxn ang="0">
                  <a:pos x="84" y="38"/>
                </a:cxn>
                <a:cxn ang="0">
                  <a:pos x="62" y="34"/>
                </a:cxn>
                <a:cxn ang="0">
                  <a:pos x="54" y="32"/>
                </a:cxn>
                <a:cxn ang="0">
                  <a:pos x="50" y="30"/>
                </a:cxn>
                <a:cxn ang="0">
                  <a:pos x="48" y="28"/>
                </a:cxn>
                <a:cxn ang="0">
                  <a:pos x="46" y="26"/>
                </a:cxn>
                <a:cxn ang="0">
                  <a:pos x="38" y="26"/>
                </a:cxn>
                <a:cxn ang="0">
                  <a:pos x="32" y="26"/>
                </a:cxn>
                <a:cxn ang="0">
                  <a:pos x="22" y="26"/>
                </a:cxn>
                <a:cxn ang="0">
                  <a:pos x="16" y="28"/>
                </a:cxn>
                <a:cxn ang="0">
                  <a:pos x="16" y="38"/>
                </a:cxn>
                <a:cxn ang="0">
                  <a:pos x="14" y="48"/>
                </a:cxn>
                <a:cxn ang="0">
                  <a:pos x="16" y="54"/>
                </a:cxn>
                <a:cxn ang="0">
                  <a:pos x="0" y="102"/>
                </a:cxn>
                <a:cxn ang="0">
                  <a:pos x="2" y="104"/>
                </a:cxn>
                <a:cxn ang="0">
                  <a:pos x="8" y="112"/>
                </a:cxn>
                <a:cxn ang="0">
                  <a:pos x="18" y="118"/>
                </a:cxn>
                <a:cxn ang="0">
                  <a:pos x="24" y="116"/>
                </a:cxn>
                <a:cxn ang="0">
                  <a:pos x="36" y="116"/>
                </a:cxn>
                <a:cxn ang="0">
                  <a:pos x="48" y="116"/>
                </a:cxn>
                <a:cxn ang="0">
                  <a:pos x="60" y="118"/>
                </a:cxn>
                <a:cxn ang="0">
                  <a:pos x="72" y="120"/>
                </a:cxn>
                <a:cxn ang="0">
                  <a:pos x="82" y="120"/>
                </a:cxn>
                <a:cxn ang="0">
                  <a:pos x="102" y="118"/>
                </a:cxn>
                <a:cxn ang="0">
                  <a:pos x="114" y="104"/>
                </a:cxn>
                <a:cxn ang="0">
                  <a:pos x="192" y="64"/>
                </a:cxn>
                <a:cxn ang="0">
                  <a:pos x="194" y="50"/>
                </a:cxn>
                <a:cxn ang="0">
                  <a:pos x="190" y="34"/>
                </a:cxn>
                <a:cxn ang="0">
                  <a:pos x="174" y="10"/>
                </a:cxn>
                <a:cxn ang="0">
                  <a:pos x="142" y="0"/>
                </a:cxn>
              </a:cxnLst>
              <a:rect l="txL" t="txT" r="txR" b="txB"/>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8" y="28"/>
                  </a:lnTo>
                  <a:lnTo>
                    <a:pt x="46" y="26"/>
                  </a:lnTo>
                  <a:lnTo>
                    <a:pt x="42" y="26"/>
                  </a:lnTo>
                  <a:lnTo>
                    <a:pt x="38" y="26"/>
                  </a:lnTo>
                  <a:lnTo>
                    <a:pt x="36" y="26"/>
                  </a:lnTo>
                  <a:lnTo>
                    <a:pt x="32" y="26"/>
                  </a:lnTo>
                  <a:lnTo>
                    <a:pt x="28" y="26"/>
                  </a:lnTo>
                  <a:lnTo>
                    <a:pt x="22" y="26"/>
                  </a:lnTo>
                  <a:lnTo>
                    <a:pt x="16" y="28"/>
                  </a:lnTo>
                  <a:lnTo>
                    <a:pt x="16" y="28"/>
                  </a:lnTo>
                  <a:lnTo>
                    <a:pt x="16" y="32"/>
                  </a:lnTo>
                  <a:lnTo>
                    <a:pt x="16" y="38"/>
                  </a:lnTo>
                  <a:lnTo>
                    <a:pt x="14" y="42"/>
                  </a:lnTo>
                  <a:lnTo>
                    <a:pt x="14" y="48"/>
                  </a:lnTo>
                  <a:lnTo>
                    <a:pt x="16" y="52"/>
                  </a:lnTo>
                  <a:lnTo>
                    <a:pt x="16" y="54"/>
                  </a:lnTo>
                  <a:lnTo>
                    <a:pt x="0" y="56"/>
                  </a:lnTo>
                  <a:lnTo>
                    <a:pt x="0" y="102"/>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8" name="Freeform 102"/>
            <p:cNvSpPr/>
            <p:nvPr/>
          </p:nvSpPr>
          <p:spPr>
            <a:xfrm>
              <a:off x="1040" y="3076"/>
              <a:ext cx="192" cy="166"/>
            </a:xfrm>
            <a:custGeom>
              <a:avLst/>
              <a:gdLst>
                <a:gd name="txL" fmla="*/ 0 w 192"/>
                <a:gd name="txT" fmla="*/ 0 h 166"/>
                <a:gd name="txR" fmla="*/ 192 w 192"/>
                <a:gd name="txB" fmla="*/ 166 h 166"/>
              </a:gdLst>
              <a:ahLst/>
              <a:cxnLst>
                <a:cxn ang="0">
                  <a:pos x="130" y="10"/>
                </a:cxn>
                <a:cxn ang="0">
                  <a:pos x="122" y="10"/>
                </a:cxn>
                <a:cxn ang="0">
                  <a:pos x="112" y="12"/>
                </a:cxn>
                <a:cxn ang="0">
                  <a:pos x="104" y="14"/>
                </a:cxn>
                <a:cxn ang="0">
                  <a:pos x="98" y="14"/>
                </a:cxn>
                <a:cxn ang="0">
                  <a:pos x="88" y="12"/>
                </a:cxn>
                <a:cxn ang="0">
                  <a:pos x="80" y="10"/>
                </a:cxn>
                <a:cxn ang="0">
                  <a:pos x="34" y="8"/>
                </a:cxn>
                <a:cxn ang="0">
                  <a:pos x="30" y="8"/>
                </a:cxn>
                <a:cxn ang="0">
                  <a:pos x="24" y="6"/>
                </a:cxn>
                <a:cxn ang="0">
                  <a:pos x="20" y="2"/>
                </a:cxn>
                <a:cxn ang="0">
                  <a:pos x="14" y="0"/>
                </a:cxn>
                <a:cxn ang="0">
                  <a:pos x="2" y="2"/>
                </a:cxn>
                <a:cxn ang="0">
                  <a:pos x="2" y="12"/>
                </a:cxn>
                <a:cxn ang="0">
                  <a:pos x="12" y="32"/>
                </a:cxn>
                <a:cxn ang="0">
                  <a:pos x="18" y="54"/>
                </a:cxn>
                <a:cxn ang="0">
                  <a:pos x="24" y="72"/>
                </a:cxn>
                <a:cxn ang="0">
                  <a:pos x="34" y="110"/>
                </a:cxn>
                <a:cxn ang="0">
                  <a:pos x="46" y="136"/>
                </a:cxn>
                <a:cxn ang="0">
                  <a:pos x="48" y="140"/>
                </a:cxn>
                <a:cxn ang="0">
                  <a:pos x="52" y="148"/>
                </a:cxn>
                <a:cxn ang="0">
                  <a:pos x="58" y="158"/>
                </a:cxn>
                <a:cxn ang="0">
                  <a:pos x="60" y="164"/>
                </a:cxn>
                <a:cxn ang="0">
                  <a:pos x="72" y="160"/>
                </a:cxn>
                <a:cxn ang="0">
                  <a:pos x="74" y="156"/>
                </a:cxn>
                <a:cxn ang="0">
                  <a:pos x="76" y="152"/>
                </a:cxn>
                <a:cxn ang="0">
                  <a:pos x="78" y="150"/>
                </a:cxn>
                <a:cxn ang="0">
                  <a:pos x="82" y="152"/>
                </a:cxn>
                <a:cxn ang="0">
                  <a:pos x="82" y="156"/>
                </a:cxn>
                <a:cxn ang="0">
                  <a:pos x="82" y="162"/>
                </a:cxn>
                <a:cxn ang="0">
                  <a:pos x="86" y="164"/>
                </a:cxn>
                <a:cxn ang="0">
                  <a:pos x="94" y="164"/>
                </a:cxn>
                <a:cxn ang="0">
                  <a:pos x="104" y="166"/>
                </a:cxn>
                <a:cxn ang="0">
                  <a:pos x="112" y="162"/>
                </a:cxn>
                <a:cxn ang="0">
                  <a:pos x="114" y="60"/>
                </a:cxn>
                <a:cxn ang="0">
                  <a:pos x="128" y="16"/>
                </a:cxn>
                <a:cxn ang="0">
                  <a:pos x="144" y="16"/>
                </a:cxn>
                <a:cxn ang="0">
                  <a:pos x="164" y="16"/>
                </a:cxn>
                <a:cxn ang="0">
                  <a:pos x="168" y="18"/>
                </a:cxn>
                <a:cxn ang="0">
                  <a:pos x="170" y="22"/>
                </a:cxn>
                <a:cxn ang="0">
                  <a:pos x="172" y="20"/>
                </a:cxn>
                <a:cxn ang="0">
                  <a:pos x="182" y="16"/>
                </a:cxn>
                <a:cxn ang="0">
                  <a:pos x="190" y="12"/>
                </a:cxn>
                <a:cxn ang="0">
                  <a:pos x="188" y="12"/>
                </a:cxn>
                <a:cxn ang="0">
                  <a:pos x="166" y="8"/>
                </a:cxn>
                <a:cxn ang="0">
                  <a:pos x="132" y="10"/>
                </a:cxn>
              </a:cxnLst>
              <a:rect l="txL" t="txT" r="txR" b="txB"/>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2" y="160"/>
                  </a:lnTo>
                  <a:lnTo>
                    <a:pt x="74" y="158"/>
                  </a:lnTo>
                  <a:lnTo>
                    <a:pt x="74" y="156"/>
                  </a:lnTo>
                  <a:lnTo>
                    <a:pt x="76" y="154"/>
                  </a:lnTo>
                  <a:lnTo>
                    <a:pt x="76" y="152"/>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4" y="16"/>
                  </a:lnTo>
                  <a:lnTo>
                    <a:pt x="168" y="18"/>
                  </a:lnTo>
                  <a:lnTo>
                    <a:pt x="168" y="20"/>
                  </a:lnTo>
                  <a:lnTo>
                    <a:pt x="170" y="22"/>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19" name="Freeform 103"/>
            <p:cNvSpPr/>
            <p:nvPr/>
          </p:nvSpPr>
          <p:spPr>
            <a:xfrm>
              <a:off x="1154" y="3090"/>
              <a:ext cx="120" cy="138"/>
            </a:xfrm>
            <a:custGeom>
              <a:avLst/>
              <a:gdLst>
                <a:gd name="txL" fmla="*/ 0 w 120"/>
                <a:gd name="txT" fmla="*/ 0 h 138"/>
                <a:gd name="txR" fmla="*/ 120 w 120"/>
                <a:gd name="txB" fmla="*/ 138 h 138"/>
              </a:gdLst>
              <a:ahLst/>
              <a:cxnLst>
                <a:cxn ang="0">
                  <a:pos x="98" y="48"/>
                </a:cxn>
                <a:cxn ang="0">
                  <a:pos x="98" y="44"/>
                </a:cxn>
                <a:cxn ang="0">
                  <a:pos x="96" y="38"/>
                </a:cxn>
                <a:cxn ang="0">
                  <a:pos x="90" y="32"/>
                </a:cxn>
                <a:cxn ang="0">
                  <a:pos x="88" y="28"/>
                </a:cxn>
                <a:cxn ang="0">
                  <a:pos x="84" y="22"/>
                </a:cxn>
                <a:cxn ang="0">
                  <a:pos x="80" y="10"/>
                </a:cxn>
                <a:cxn ang="0">
                  <a:pos x="78" y="0"/>
                </a:cxn>
                <a:cxn ang="0">
                  <a:pos x="76" y="0"/>
                </a:cxn>
                <a:cxn ang="0">
                  <a:pos x="68" y="2"/>
                </a:cxn>
                <a:cxn ang="0">
                  <a:pos x="60" y="6"/>
                </a:cxn>
                <a:cxn ang="0">
                  <a:pos x="56" y="10"/>
                </a:cxn>
                <a:cxn ang="0">
                  <a:pos x="46" y="2"/>
                </a:cxn>
                <a:cxn ang="0">
                  <a:pos x="26" y="2"/>
                </a:cxn>
                <a:cxn ang="0">
                  <a:pos x="14" y="4"/>
                </a:cxn>
                <a:cxn ang="0">
                  <a:pos x="0" y="48"/>
                </a:cxn>
                <a:cxn ang="0">
                  <a:pos x="2" y="102"/>
                </a:cxn>
                <a:cxn ang="0">
                  <a:pos x="6" y="104"/>
                </a:cxn>
                <a:cxn ang="0">
                  <a:pos x="12" y="112"/>
                </a:cxn>
                <a:cxn ang="0">
                  <a:pos x="12" y="126"/>
                </a:cxn>
                <a:cxn ang="0">
                  <a:pos x="10" y="128"/>
                </a:cxn>
                <a:cxn ang="0">
                  <a:pos x="8" y="134"/>
                </a:cxn>
                <a:cxn ang="0">
                  <a:pos x="12" y="138"/>
                </a:cxn>
                <a:cxn ang="0">
                  <a:pos x="20" y="136"/>
                </a:cxn>
                <a:cxn ang="0">
                  <a:pos x="32" y="130"/>
                </a:cxn>
                <a:cxn ang="0">
                  <a:pos x="40" y="124"/>
                </a:cxn>
                <a:cxn ang="0">
                  <a:pos x="42" y="118"/>
                </a:cxn>
                <a:cxn ang="0">
                  <a:pos x="44" y="112"/>
                </a:cxn>
                <a:cxn ang="0">
                  <a:pos x="46" y="110"/>
                </a:cxn>
                <a:cxn ang="0">
                  <a:pos x="52" y="108"/>
                </a:cxn>
                <a:cxn ang="0">
                  <a:pos x="60" y="110"/>
                </a:cxn>
                <a:cxn ang="0">
                  <a:pos x="64" y="114"/>
                </a:cxn>
                <a:cxn ang="0">
                  <a:pos x="70" y="116"/>
                </a:cxn>
                <a:cxn ang="0">
                  <a:pos x="74" y="114"/>
                </a:cxn>
                <a:cxn ang="0">
                  <a:pos x="76" y="106"/>
                </a:cxn>
                <a:cxn ang="0">
                  <a:pos x="82" y="98"/>
                </a:cxn>
                <a:cxn ang="0">
                  <a:pos x="90" y="90"/>
                </a:cxn>
                <a:cxn ang="0">
                  <a:pos x="94" y="88"/>
                </a:cxn>
                <a:cxn ang="0">
                  <a:pos x="104" y="84"/>
                </a:cxn>
                <a:cxn ang="0">
                  <a:pos x="108" y="80"/>
                </a:cxn>
                <a:cxn ang="0">
                  <a:pos x="112" y="78"/>
                </a:cxn>
                <a:cxn ang="0">
                  <a:pos x="118" y="72"/>
                </a:cxn>
                <a:cxn ang="0">
                  <a:pos x="120" y="68"/>
                </a:cxn>
                <a:cxn ang="0">
                  <a:pos x="116" y="62"/>
                </a:cxn>
                <a:cxn ang="0">
                  <a:pos x="112" y="60"/>
                </a:cxn>
                <a:cxn ang="0">
                  <a:pos x="110" y="60"/>
                </a:cxn>
                <a:cxn ang="0">
                  <a:pos x="106" y="56"/>
                </a:cxn>
                <a:cxn ang="0">
                  <a:pos x="102" y="48"/>
                </a:cxn>
              </a:cxnLst>
              <a:rect l="txL" t="txT" r="txR" b="txB"/>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4" y="112"/>
                  </a:lnTo>
                  <a:lnTo>
                    <a:pt x="46" y="110"/>
                  </a:lnTo>
                  <a:lnTo>
                    <a:pt x="50" y="110"/>
                  </a:lnTo>
                  <a:lnTo>
                    <a:pt x="52" y="108"/>
                  </a:lnTo>
                  <a:lnTo>
                    <a:pt x="56" y="108"/>
                  </a:lnTo>
                  <a:lnTo>
                    <a:pt x="60" y="110"/>
                  </a:lnTo>
                  <a:lnTo>
                    <a:pt x="64" y="114"/>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2" y="60"/>
                  </a:lnTo>
                  <a:lnTo>
                    <a:pt x="110" y="60"/>
                  </a:lnTo>
                  <a:lnTo>
                    <a:pt x="110" y="60"/>
                  </a:lnTo>
                  <a:lnTo>
                    <a:pt x="108" y="58"/>
                  </a:lnTo>
                  <a:lnTo>
                    <a:pt x="106" y="56"/>
                  </a:lnTo>
                  <a:lnTo>
                    <a:pt x="104" y="54"/>
                  </a:lnTo>
                  <a:lnTo>
                    <a:pt x="102" y="4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0" name="Freeform 104"/>
            <p:cNvSpPr/>
            <p:nvPr/>
          </p:nvSpPr>
          <p:spPr>
            <a:xfrm>
              <a:off x="1432" y="2694"/>
              <a:ext cx="116" cy="164"/>
            </a:xfrm>
            <a:custGeom>
              <a:avLst/>
              <a:gdLst>
                <a:gd name="txL" fmla="*/ 0 w 116"/>
                <a:gd name="txT" fmla="*/ 0 h 164"/>
                <a:gd name="txR" fmla="*/ 116 w 116"/>
                <a:gd name="txB" fmla="*/ 164 h 164"/>
              </a:gdLst>
              <a:ahLst/>
              <a:cxnLst>
                <a:cxn ang="0">
                  <a:pos x="4" y="164"/>
                </a:cxn>
                <a:cxn ang="0">
                  <a:pos x="28" y="148"/>
                </a:cxn>
                <a:cxn ang="0">
                  <a:pos x="32" y="144"/>
                </a:cxn>
                <a:cxn ang="0">
                  <a:pos x="38" y="136"/>
                </a:cxn>
                <a:cxn ang="0">
                  <a:pos x="50" y="126"/>
                </a:cxn>
                <a:cxn ang="0">
                  <a:pos x="62" y="112"/>
                </a:cxn>
                <a:cxn ang="0">
                  <a:pos x="72" y="98"/>
                </a:cxn>
                <a:cxn ang="0">
                  <a:pos x="82" y="84"/>
                </a:cxn>
                <a:cxn ang="0">
                  <a:pos x="92" y="66"/>
                </a:cxn>
                <a:cxn ang="0">
                  <a:pos x="100" y="50"/>
                </a:cxn>
                <a:cxn ang="0">
                  <a:pos x="106" y="36"/>
                </a:cxn>
                <a:cxn ang="0">
                  <a:pos x="108" y="32"/>
                </a:cxn>
                <a:cxn ang="0">
                  <a:pos x="116" y="18"/>
                </a:cxn>
                <a:cxn ang="0">
                  <a:pos x="116" y="0"/>
                </a:cxn>
                <a:cxn ang="0">
                  <a:pos x="108" y="0"/>
                </a:cxn>
                <a:cxn ang="0">
                  <a:pos x="108" y="0"/>
                </a:cxn>
                <a:cxn ang="0">
                  <a:pos x="106" y="2"/>
                </a:cxn>
                <a:cxn ang="0">
                  <a:pos x="102" y="2"/>
                </a:cxn>
                <a:cxn ang="0">
                  <a:pos x="98" y="4"/>
                </a:cxn>
                <a:cxn ang="0">
                  <a:pos x="92" y="4"/>
                </a:cxn>
                <a:cxn ang="0">
                  <a:pos x="80" y="6"/>
                </a:cxn>
                <a:cxn ang="0">
                  <a:pos x="66" y="8"/>
                </a:cxn>
                <a:cxn ang="0">
                  <a:pos x="54" y="10"/>
                </a:cxn>
                <a:cxn ang="0">
                  <a:pos x="50" y="10"/>
                </a:cxn>
                <a:cxn ang="0">
                  <a:pos x="28" y="14"/>
                </a:cxn>
                <a:cxn ang="0">
                  <a:pos x="28" y="14"/>
                </a:cxn>
                <a:cxn ang="0">
                  <a:pos x="26" y="12"/>
                </a:cxn>
                <a:cxn ang="0">
                  <a:pos x="24" y="12"/>
                </a:cxn>
                <a:cxn ang="0">
                  <a:pos x="20" y="10"/>
                </a:cxn>
                <a:cxn ang="0">
                  <a:pos x="14" y="20"/>
                </a:cxn>
                <a:cxn ang="0">
                  <a:pos x="16" y="22"/>
                </a:cxn>
                <a:cxn ang="0">
                  <a:pos x="14" y="28"/>
                </a:cxn>
                <a:cxn ang="0">
                  <a:pos x="24" y="34"/>
                </a:cxn>
                <a:cxn ang="0">
                  <a:pos x="56" y="52"/>
                </a:cxn>
                <a:cxn ang="0">
                  <a:pos x="70" y="54"/>
                </a:cxn>
                <a:cxn ang="0">
                  <a:pos x="40" y="96"/>
                </a:cxn>
                <a:cxn ang="0">
                  <a:pos x="24" y="102"/>
                </a:cxn>
                <a:cxn ang="0">
                  <a:pos x="22" y="108"/>
                </a:cxn>
                <a:cxn ang="0">
                  <a:pos x="6" y="108"/>
                </a:cxn>
                <a:cxn ang="0">
                  <a:pos x="0" y="122"/>
                </a:cxn>
                <a:cxn ang="0">
                  <a:pos x="0" y="156"/>
                </a:cxn>
                <a:cxn ang="0">
                  <a:pos x="4" y="164"/>
                </a:cxn>
              </a:cxnLst>
              <a:rect l="txL" t="txT" r="txR" b="txB"/>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8" y="0"/>
                  </a:lnTo>
                  <a:lnTo>
                    <a:pt x="106" y="2"/>
                  </a:lnTo>
                  <a:lnTo>
                    <a:pt x="102" y="2"/>
                  </a:lnTo>
                  <a:lnTo>
                    <a:pt x="98" y="4"/>
                  </a:lnTo>
                  <a:lnTo>
                    <a:pt x="92" y="4"/>
                  </a:lnTo>
                  <a:lnTo>
                    <a:pt x="80" y="6"/>
                  </a:lnTo>
                  <a:lnTo>
                    <a:pt x="66" y="8"/>
                  </a:lnTo>
                  <a:lnTo>
                    <a:pt x="54" y="10"/>
                  </a:lnTo>
                  <a:lnTo>
                    <a:pt x="50" y="10"/>
                  </a:lnTo>
                  <a:lnTo>
                    <a:pt x="28" y="14"/>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1" name="Freeform 105"/>
            <p:cNvSpPr/>
            <p:nvPr/>
          </p:nvSpPr>
          <p:spPr>
            <a:xfrm>
              <a:off x="1332" y="2790"/>
              <a:ext cx="106" cy="124"/>
            </a:xfrm>
            <a:custGeom>
              <a:avLst/>
              <a:gdLst>
                <a:gd name="txL" fmla="*/ 0 w 106"/>
                <a:gd name="txT" fmla="*/ 0 h 124"/>
                <a:gd name="txR" fmla="*/ 106 w 106"/>
                <a:gd name="txB" fmla="*/ 124 h 124"/>
              </a:gdLst>
              <a:ahLst/>
              <a:cxnLst>
                <a:cxn ang="0">
                  <a:pos x="66" y="116"/>
                </a:cxn>
                <a:cxn ang="0">
                  <a:pos x="82" y="100"/>
                </a:cxn>
                <a:cxn ang="0">
                  <a:pos x="102" y="68"/>
                </a:cxn>
                <a:cxn ang="0">
                  <a:pos x="104" y="68"/>
                </a:cxn>
                <a:cxn ang="0">
                  <a:pos x="100" y="60"/>
                </a:cxn>
                <a:cxn ang="0">
                  <a:pos x="100" y="26"/>
                </a:cxn>
                <a:cxn ang="0">
                  <a:pos x="106" y="12"/>
                </a:cxn>
                <a:cxn ang="0">
                  <a:pos x="104" y="6"/>
                </a:cxn>
                <a:cxn ang="0">
                  <a:pos x="84" y="10"/>
                </a:cxn>
                <a:cxn ang="0">
                  <a:pos x="76" y="18"/>
                </a:cxn>
                <a:cxn ang="0">
                  <a:pos x="58" y="16"/>
                </a:cxn>
                <a:cxn ang="0">
                  <a:pos x="40" y="0"/>
                </a:cxn>
                <a:cxn ang="0">
                  <a:pos x="26" y="0"/>
                </a:cxn>
                <a:cxn ang="0">
                  <a:pos x="26" y="0"/>
                </a:cxn>
                <a:cxn ang="0">
                  <a:pos x="26" y="0"/>
                </a:cxn>
                <a:cxn ang="0">
                  <a:pos x="24" y="2"/>
                </a:cxn>
                <a:cxn ang="0">
                  <a:pos x="22" y="4"/>
                </a:cxn>
                <a:cxn ang="0">
                  <a:pos x="16" y="4"/>
                </a:cxn>
                <a:cxn ang="0">
                  <a:pos x="8" y="6"/>
                </a:cxn>
                <a:cxn ang="0">
                  <a:pos x="10" y="12"/>
                </a:cxn>
                <a:cxn ang="0">
                  <a:pos x="14" y="40"/>
                </a:cxn>
                <a:cxn ang="0">
                  <a:pos x="0" y="56"/>
                </a:cxn>
                <a:cxn ang="0">
                  <a:pos x="0" y="56"/>
                </a:cxn>
                <a:cxn ang="0">
                  <a:pos x="2" y="58"/>
                </a:cxn>
                <a:cxn ang="0">
                  <a:pos x="4" y="62"/>
                </a:cxn>
                <a:cxn ang="0">
                  <a:pos x="4" y="66"/>
                </a:cxn>
                <a:cxn ang="0">
                  <a:pos x="6" y="70"/>
                </a:cxn>
                <a:cxn ang="0">
                  <a:pos x="4" y="74"/>
                </a:cxn>
                <a:cxn ang="0">
                  <a:pos x="2" y="78"/>
                </a:cxn>
                <a:cxn ang="0">
                  <a:pos x="46" y="110"/>
                </a:cxn>
                <a:cxn ang="0">
                  <a:pos x="46" y="110"/>
                </a:cxn>
                <a:cxn ang="0">
                  <a:pos x="48" y="112"/>
                </a:cxn>
                <a:cxn ang="0">
                  <a:pos x="48" y="114"/>
                </a:cxn>
                <a:cxn ang="0">
                  <a:pos x="50" y="116"/>
                </a:cxn>
                <a:cxn ang="0">
                  <a:pos x="62" y="124"/>
                </a:cxn>
              </a:cxnLst>
              <a:rect l="txL" t="txT" r="txR" b="txB"/>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6" y="0"/>
                  </a:lnTo>
                  <a:lnTo>
                    <a:pt x="26" y="0"/>
                  </a:lnTo>
                  <a:lnTo>
                    <a:pt x="24" y="2"/>
                  </a:lnTo>
                  <a:lnTo>
                    <a:pt x="22" y="4"/>
                  </a:lnTo>
                  <a:lnTo>
                    <a:pt x="16" y="4"/>
                  </a:lnTo>
                  <a:lnTo>
                    <a:pt x="8" y="6"/>
                  </a:lnTo>
                  <a:lnTo>
                    <a:pt x="10" y="12"/>
                  </a:lnTo>
                  <a:lnTo>
                    <a:pt x="14" y="40"/>
                  </a:lnTo>
                  <a:lnTo>
                    <a:pt x="0" y="56"/>
                  </a:lnTo>
                  <a:lnTo>
                    <a:pt x="0" y="56"/>
                  </a:lnTo>
                  <a:lnTo>
                    <a:pt x="2" y="58"/>
                  </a:lnTo>
                  <a:lnTo>
                    <a:pt x="4" y="62"/>
                  </a:lnTo>
                  <a:lnTo>
                    <a:pt x="4" y="66"/>
                  </a:lnTo>
                  <a:lnTo>
                    <a:pt x="6" y="70"/>
                  </a:lnTo>
                  <a:lnTo>
                    <a:pt x="4" y="74"/>
                  </a:lnTo>
                  <a:lnTo>
                    <a:pt x="2" y="78"/>
                  </a:lnTo>
                  <a:lnTo>
                    <a:pt x="46" y="110"/>
                  </a:lnTo>
                  <a:lnTo>
                    <a:pt x="46" y="110"/>
                  </a:lnTo>
                  <a:lnTo>
                    <a:pt x="48" y="112"/>
                  </a:lnTo>
                  <a:lnTo>
                    <a:pt x="48" y="114"/>
                  </a:lnTo>
                  <a:lnTo>
                    <a:pt x="50" y="116"/>
                  </a:lnTo>
                  <a:lnTo>
                    <a:pt x="62" y="12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2" name="Freeform 106"/>
            <p:cNvSpPr/>
            <p:nvPr/>
          </p:nvSpPr>
          <p:spPr>
            <a:xfrm>
              <a:off x="1274" y="2796"/>
              <a:ext cx="72" cy="76"/>
            </a:xfrm>
            <a:custGeom>
              <a:avLst/>
              <a:gdLst>
                <a:gd name="txL" fmla="*/ 0 w 72"/>
                <a:gd name="txT" fmla="*/ 0 h 76"/>
                <a:gd name="txR" fmla="*/ 72 w 72"/>
                <a:gd name="txB" fmla="*/ 76 h 76"/>
              </a:gdLst>
              <a:ahLst/>
              <a:cxnLst>
                <a:cxn ang="0">
                  <a:pos x="16" y="6"/>
                </a:cxn>
                <a:cxn ang="0">
                  <a:pos x="16" y="6"/>
                </a:cxn>
                <a:cxn ang="0">
                  <a:pos x="14" y="8"/>
                </a:cxn>
                <a:cxn ang="0">
                  <a:pos x="14" y="12"/>
                </a:cxn>
                <a:cxn ang="0">
                  <a:pos x="14" y="16"/>
                </a:cxn>
                <a:cxn ang="0">
                  <a:pos x="14" y="18"/>
                </a:cxn>
                <a:cxn ang="0">
                  <a:pos x="12" y="20"/>
                </a:cxn>
                <a:cxn ang="0">
                  <a:pos x="10" y="22"/>
                </a:cxn>
                <a:cxn ang="0">
                  <a:pos x="10" y="26"/>
                </a:cxn>
                <a:cxn ang="0">
                  <a:pos x="10" y="30"/>
                </a:cxn>
                <a:cxn ang="0">
                  <a:pos x="10" y="32"/>
                </a:cxn>
                <a:cxn ang="0">
                  <a:pos x="8" y="34"/>
                </a:cxn>
                <a:cxn ang="0">
                  <a:pos x="8" y="38"/>
                </a:cxn>
                <a:cxn ang="0">
                  <a:pos x="6" y="44"/>
                </a:cxn>
                <a:cxn ang="0">
                  <a:pos x="4" y="48"/>
                </a:cxn>
                <a:cxn ang="0">
                  <a:pos x="2" y="52"/>
                </a:cxn>
                <a:cxn ang="0">
                  <a:pos x="2" y="54"/>
                </a:cxn>
                <a:cxn ang="0">
                  <a:pos x="0" y="58"/>
                </a:cxn>
                <a:cxn ang="0">
                  <a:pos x="0" y="62"/>
                </a:cxn>
                <a:cxn ang="0">
                  <a:pos x="0" y="68"/>
                </a:cxn>
                <a:cxn ang="0">
                  <a:pos x="2" y="72"/>
                </a:cxn>
                <a:cxn ang="0">
                  <a:pos x="2" y="76"/>
                </a:cxn>
                <a:cxn ang="0">
                  <a:pos x="4" y="76"/>
                </a:cxn>
                <a:cxn ang="0">
                  <a:pos x="8" y="74"/>
                </a:cxn>
                <a:cxn ang="0">
                  <a:pos x="12" y="74"/>
                </a:cxn>
                <a:cxn ang="0">
                  <a:pos x="18" y="72"/>
                </a:cxn>
                <a:cxn ang="0">
                  <a:pos x="24" y="70"/>
                </a:cxn>
                <a:cxn ang="0">
                  <a:pos x="28" y="68"/>
                </a:cxn>
                <a:cxn ang="0">
                  <a:pos x="44" y="56"/>
                </a:cxn>
                <a:cxn ang="0">
                  <a:pos x="44" y="54"/>
                </a:cxn>
                <a:cxn ang="0">
                  <a:pos x="44" y="54"/>
                </a:cxn>
                <a:cxn ang="0">
                  <a:pos x="44" y="52"/>
                </a:cxn>
                <a:cxn ang="0">
                  <a:pos x="46" y="50"/>
                </a:cxn>
                <a:cxn ang="0">
                  <a:pos x="50" y="50"/>
                </a:cxn>
                <a:cxn ang="0">
                  <a:pos x="56" y="50"/>
                </a:cxn>
                <a:cxn ang="0">
                  <a:pos x="72" y="34"/>
                </a:cxn>
                <a:cxn ang="0">
                  <a:pos x="68" y="10"/>
                </a:cxn>
                <a:cxn ang="0">
                  <a:pos x="68" y="8"/>
                </a:cxn>
                <a:cxn ang="0">
                  <a:pos x="68" y="6"/>
                </a:cxn>
                <a:cxn ang="0">
                  <a:pos x="68" y="4"/>
                </a:cxn>
                <a:cxn ang="0">
                  <a:pos x="66" y="2"/>
                </a:cxn>
                <a:cxn ang="0">
                  <a:pos x="64" y="0"/>
                </a:cxn>
                <a:cxn ang="0">
                  <a:pos x="64" y="0"/>
                </a:cxn>
                <a:cxn ang="0">
                  <a:pos x="60" y="2"/>
                </a:cxn>
                <a:cxn ang="0">
                  <a:pos x="54" y="2"/>
                </a:cxn>
                <a:cxn ang="0">
                  <a:pos x="48" y="2"/>
                </a:cxn>
                <a:cxn ang="0">
                  <a:pos x="44" y="4"/>
                </a:cxn>
                <a:cxn ang="0">
                  <a:pos x="42" y="4"/>
                </a:cxn>
                <a:cxn ang="0">
                  <a:pos x="22" y="4"/>
                </a:cxn>
                <a:cxn ang="0">
                  <a:pos x="16" y="6"/>
                </a:cxn>
              </a:cxnLst>
              <a:rect l="txL" t="txT" r="txR" b="txB"/>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4" y="0"/>
                  </a:lnTo>
                  <a:lnTo>
                    <a:pt x="60" y="2"/>
                  </a:lnTo>
                  <a:lnTo>
                    <a:pt x="54" y="2"/>
                  </a:lnTo>
                  <a:lnTo>
                    <a:pt x="48" y="2"/>
                  </a:lnTo>
                  <a:lnTo>
                    <a:pt x="44" y="4"/>
                  </a:lnTo>
                  <a:lnTo>
                    <a:pt x="42" y="4"/>
                  </a:lnTo>
                  <a:lnTo>
                    <a:pt x="22" y="4"/>
                  </a:lnTo>
                  <a:lnTo>
                    <a:pt x="16" y="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3" name="Freeform 107"/>
            <p:cNvSpPr/>
            <p:nvPr/>
          </p:nvSpPr>
          <p:spPr>
            <a:xfrm>
              <a:off x="1326" y="2618"/>
              <a:ext cx="178" cy="190"/>
            </a:xfrm>
            <a:custGeom>
              <a:avLst/>
              <a:gdLst>
                <a:gd name="txL" fmla="*/ 0 w 178"/>
                <a:gd name="txT" fmla="*/ 0 h 190"/>
                <a:gd name="txR" fmla="*/ 178 w 178"/>
                <a:gd name="txB" fmla="*/ 190 h 190"/>
              </a:gdLst>
              <a:ahLst/>
              <a:cxnLst>
                <a:cxn ang="0">
                  <a:pos x="66" y="0"/>
                </a:cxn>
                <a:cxn ang="0">
                  <a:pos x="62" y="4"/>
                </a:cxn>
                <a:cxn ang="0">
                  <a:pos x="56" y="10"/>
                </a:cxn>
                <a:cxn ang="0">
                  <a:pos x="52" y="12"/>
                </a:cxn>
                <a:cxn ang="0">
                  <a:pos x="46" y="18"/>
                </a:cxn>
                <a:cxn ang="0">
                  <a:pos x="40" y="26"/>
                </a:cxn>
                <a:cxn ang="0">
                  <a:pos x="36" y="30"/>
                </a:cxn>
                <a:cxn ang="0">
                  <a:pos x="30" y="50"/>
                </a:cxn>
                <a:cxn ang="0">
                  <a:pos x="24" y="62"/>
                </a:cxn>
                <a:cxn ang="0">
                  <a:pos x="12" y="76"/>
                </a:cxn>
                <a:cxn ang="0">
                  <a:pos x="6" y="86"/>
                </a:cxn>
                <a:cxn ang="0">
                  <a:pos x="4" y="90"/>
                </a:cxn>
                <a:cxn ang="0">
                  <a:pos x="4" y="104"/>
                </a:cxn>
                <a:cxn ang="0">
                  <a:pos x="4" y="112"/>
                </a:cxn>
                <a:cxn ang="0">
                  <a:pos x="0" y="116"/>
                </a:cxn>
                <a:cxn ang="0">
                  <a:pos x="0" y="122"/>
                </a:cxn>
                <a:cxn ang="0">
                  <a:pos x="4" y="126"/>
                </a:cxn>
                <a:cxn ang="0">
                  <a:pos x="8" y="128"/>
                </a:cxn>
                <a:cxn ang="0">
                  <a:pos x="14" y="134"/>
                </a:cxn>
                <a:cxn ang="0">
                  <a:pos x="22" y="144"/>
                </a:cxn>
                <a:cxn ang="0">
                  <a:pos x="28" y="152"/>
                </a:cxn>
                <a:cxn ang="0">
                  <a:pos x="30" y="154"/>
                </a:cxn>
                <a:cxn ang="0">
                  <a:pos x="46" y="172"/>
                </a:cxn>
                <a:cxn ang="0">
                  <a:pos x="82" y="190"/>
                </a:cxn>
                <a:cxn ang="0">
                  <a:pos x="110" y="178"/>
                </a:cxn>
                <a:cxn ang="0">
                  <a:pos x="128" y="184"/>
                </a:cxn>
                <a:cxn ang="0">
                  <a:pos x="146" y="172"/>
                </a:cxn>
                <a:cxn ang="0">
                  <a:pos x="162" y="128"/>
                </a:cxn>
                <a:cxn ang="0">
                  <a:pos x="120" y="104"/>
                </a:cxn>
                <a:cxn ang="0">
                  <a:pos x="120" y="96"/>
                </a:cxn>
                <a:cxn ang="0">
                  <a:pos x="104" y="80"/>
                </a:cxn>
                <a:cxn ang="0">
                  <a:pos x="114" y="74"/>
                </a:cxn>
                <a:cxn ang="0">
                  <a:pos x="118" y="68"/>
                </a:cxn>
                <a:cxn ang="0">
                  <a:pos x="118" y="66"/>
                </a:cxn>
                <a:cxn ang="0">
                  <a:pos x="114" y="60"/>
                </a:cxn>
                <a:cxn ang="0">
                  <a:pos x="104" y="50"/>
                </a:cxn>
                <a:cxn ang="0">
                  <a:pos x="96" y="42"/>
                </a:cxn>
                <a:cxn ang="0">
                  <a:pos x="90" y="38"/>
                </a:cxn>
                <a:cxn ang="0">
                  <a:pos x="82" y="30"/>
                </a:cxn>
                <a:cxn ang="0">
                  <a:pos x="76" y="20"/>
                </a:cxn>
                <a:cxn ang="0">
                  <a:pos x="72" y="14"/>
                </a:cxn>
                <a:cxn ang="0">
                  <a:pos x="70" y="10"/>
                </a:cxn>
                <a:cxn ang="0">
                  <a:pos x="66" y="0"/>
                </a:cxn>
              </a:cxnLst>
              <a:rect l="txL" t="txT" r="txR" b="txB"/>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4" name="Freeform 108"/>
            <p:cNvSpPr/>
            <p:nvPr/>
          </p:nvSpPr>
          <p:spPr>
            <a:xfrm>
              <a:off x="1276" y="2866"/>
              <a:ext cx="22" cy="26"/>
            </a:xfrm>
            <a:custGeom>
              <a:avLst/>
              <a:gdLst>
                <a:gd name="txL" fmla="*/ 0 w 22"/>
                <a:gd name="txT" fmla="*/ 0 h 26"/>
                <a:gd name="txR" fmla="*/ 22 w 22"/>
                <a:gd name="txB" fmla="*/ 26 h 26"/>
              </a:gdLst>
              <a:ahLst/>
              <a:cxnLst>
                <a:cxn ang="0">
                  <a:pos x="0" y="6"/>
                </a:cxn>
                <a:cxn ang="0">
                  <a:pos x="18" y="0"/>
                </a:cxn>
                <a:cxn ang="0">
                  <a:pos x="20" y="0"/>
                </a:cxn>
                <a:cxn ang="0">
                  <a:pos x="20" y="2"/>
                </a:cxn>
                <a:cxn ang="0">
                  <a:pos x="22" y="4"/>
                </a:cxn>
                <a:cxn ang="0">
                  <a:pos x="22" y="6"/>
                </a:cxn>
                <a:cxn ang="0">
                  <a:pos x="22" y="6"/>
                </a:cxn>
                <a:cxn ang="0">
                  <a:pos x="22" y="8"/>
                </a:cxn>
                <a:cxn ang="0">
                  <a:pos x="22" y="12"/>
                </a:cxn>
                <a:cxn ang="0">
                  <a:pos x="22" y="16"/>
                </a:cxn>
                <a:cxn ang="0">
                  <a:pos x="22" y="20"/>
                </a:cxn>
                <a:cxn ang="0">
                  <a:pos x="18" y="22"/>
                </a:cxn>
                <a:cxn ang="0">
                  <a:pos x="18" y="22"/>
                </a:cxn>
                <a:cxn ang="0">
                  <a:pos x="16" y="22"/>
                </a:cxn>
                <a:cxn ang="0">
                  <a:pos x="12" y="24"/>
                </a:cxn>
                <a:cxn ang="0">
                  <a:pos x="12" y="26"/>
                </a:cxn>
                <a:cxn ang="0">
                  <a:pos x="12" y="26"/>
                </a:cxn>
                <a:cxn ang="0">
                  <a:pos x="10" y="26"/>
                </a:cxn>
                <a:cxn ang="0">
                  <a:pos x="8" y="26"/>
                </a:cxn>
                <a:cxn ang="0">
                  <a:pos x="2" y="24"/>
                </a:cxn>
                <a:cxn ang="0">
                  <a:pos x="2" y="24"/>
                </a:cxn>
                <a:cxn ang="0">
                  <a:pos x="2" y="22"/>
                </a:cxn>
                <a:cxn ang="0">
                  <a:pos x="0" y="18"/>
                </a:cxn>
                <a:cxn ang="0">
                  <a:pos x="0" y="14"/>
                </a:cxn>
                <a:cxn ang="0">
                  <a:pos x="0" y="10"/>
                </a:cxn>
                <a:cxn ang="0">
                  <a:pos x="0" y="6"/>
                </a:cxn>
              </a:cxnLst>
              <a:rect l="txL" t="txT" r="txR" b="txB"/>
              <a:pathLst>
                <a:path w="22" h="26">
                  <a:moveTo>
                    <a:pt x="0" y="6"/>
                  </a:moveTo>
                  <a:lnTo>
                    <a:pt x="18" y="0"/>
                  </a:lnTo>
                  <a:lnTo>
                    <a:pt x="20" y="0"/>
                  </a:lnTo>
                  <a:lnTo>
                    <a:pt x="20" y="2"/>
                  </a:lnTo>
                  <a:lnTo>
                    <a:pt x="22" y="4"/>
                  </a:lnTo>
                  <a:lnTo>
                    <a:pt x="22" y="6"/>
                  </a:lnTo>
                  <a:lnTo>
                    <a:pt x="22" y="6"/>
                  </a:lnTo>
                  <a:lnTo>
                    <a:pt x="22" y="8"/>
                  </a:lnTo>
                  <a:lnTo>
                    <a:pt x="22" y="12"/>
                  </a:lnTo>
                  <a:lnTo>
                    <a:pt x="22" y="16"/>
                  </a:lnTo>
                  <a:lnTo>
                    <a:pt x="22" y="20"/>
                  </a:lnTo>
                  <a:lnTo>
                    <a:pt x="18" y="22"/>
                  </a:lnTo>
                  <a:lnTo>
                    <a:pt x="18" y="22"/>
                  </a:lnTo>
                  <a:lnTo>
                    <a:pt x="16" y="22"/>
                  </a:lnTo>
                  <a:lnTo>
                    <a:pt x="12" y="24"/>
                  </a:lnTo>
                  <a:lnTo>
                    <a:pt x="12" y="26"/>
                  </a:lnTo>
                  <a:lnTo>
                    <a:pt x="12" y="26"/>
                  </a:lnTo>
                  <a:lnTo>
                    <a:pt x="10" y="26"/>
                  </a:lnTo>
                  <a:lnTo>
                    <a:pt x="8" y="26"/>
                  </a:lnTo>
                  <a:lnTo>
                    <a:pt x="2" y="24"/>
                  </a:lnTo>
                  <a:lnTo>
                    <a:pt x="2" y="24"/>
                  </a:lnTo>
                  <a:lnTo>
                    <a:pt x="2" y="22"/>
                  </a:lnTo>
                  <a:lnTo>
                    <a:pt x="0" y="18"/>
                  </a:lnTo>
                  <a:lnTo>
                    <a:pt x="0" y="14"/>
                  </a:lnTo>
                  <a:lnTo>
                    <a:pt x="0" y="10"/>
                  </a:lnTo>
                  <a:lnTo>
                    <a:pt x="0" y="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5" name="Freeform 109"/>
            <p:cNvSpPr/>
            <p:nvPr/>
          </p:nvSpPr>
          <p:spPr>
            <a:xfrm>
              <a:off x="1278" y="2884"/>
              <a:ext cx="24" cy="32"/>
            </a:xfrm>
            <a:custGeom>
              <a:avLst/>
              <a:gdLst>
                <a:gd name="txL" fmla="*/ 0 w 24"/>
                <a:gd name="txT" fmla="*/ 0 h 32"/>
                <a:gd name="txR" fmla="*/ 24 w 24"/>
                <a:gd name="txB" fmla="*/ 32 h 32"/>
              </a:gdLst>
              <a:ahLst/>
              <a:cxnLst>
                <a:cxn ang="0">
                  <a:pos x="18" y="0"/>
                </a:cxn>
                <a:cxn ang="0">
                  <a:pos x="18" y="2"/>
                </a:cxn>
                <a:cxn ang="0">
                  <a:pos x="16" y="2"/>
                </a:cxn>
                <a:cxn ang="0">
                  <a:pos x="12" y="6"/>
                </a:cxn>
                <a:cxn ang="0">
                  <a:pos x="12" y="6"/>
                </a:cxn>
                <a:cxn ang="0">
                  <a:pos x="12" y="6"/>
                </a:cxn>
                <a:cxn ang="0">
                  <a:pos x="10" y="6"/>
                </a:cxn>
                <a:cxn ang="0">
                  <a:pos x="10" y="8"/>
                </a:cxn>
                <a:cxn ang="0">
                  <a:pos x="8" y="8"/>
                </a:cxn>
                <a:cxn ang="0">
                  <a:pos x="6" y="8"/>
                </a:cxn>
                <a:cxn ang="0">
                  <a:pos x="2" y="6"/>
                </a:cxn>
                <a:cxn ang="0">
                  <a:pos x="0" y="6"/>
                </a:cxn>
                <a:cxn ang="0">
                  <a:pos x="8" y="32"/>
                </a:cxn>
                <a:cxn ang="0">
                  <a:pos x="8" y="32"/>
                </a:cxn>
                <a:cxn ang="0">
                  <a:pos x="10" y="30"/>
                </a:cxn>
                <a:cxn ang="0">
                  <a:pos x="14" y="28"/>
                </a:cxn>
                <a:cxn ang="0">
                  <a:pos x="16" y="24"/>
                </a:cxn>
                <a:cxn ang="0">
                  <a:pos x="20" y="20"/>
                </a:cxn>
                <a:cxn ang="0">
                  <a:pos x="22" y="16"/>
                </a:cxn>
                <a:cxn ang="0">
                  <a:pos x="24" y="12"/>
                </a:cxn>
                <a:cxn ang="0">
                  <a:pos x="24" y="10"/>
                </a:cxn>
                <a:cxn ang="0">
                  <a:pos x="22" y="8"/>
                </a:cxn>
                <a:cxn ang="0">
                  <a:pos x="20" y="6"/>
                </a:cxn>
                <a:cxn ang="0">
                  <a:pos x="20" y="4"/>
                </a:cxn>
                <a:cxn ang="0">
                  <a:pos x="18" y="0"/>
                </a:cxn>
              </a:cxnLst>
              <a:rect l="txL" t="txT" r="txR" b="txB"/>
              <a:pathLst>
                <a:path w="24" h="32">
                  <a:moveTo>
                    <a:pt x="18" y="0"/>
                  </a:moveTo>
                  <a:lnTo>
                    <a:pt x="18" y="2"/>
                  </a:lnTo>
                  <a:lnTo>
                    <a:pt x="16" y="2"/>
                  </a:lnTo>
                  <a:lnTo>
                    <a:pt x="12" y="6"/>
                  </a:lnTo>
                  <a:lnTo>
                    <a:pt x="12" y="6"/>
                  </a:lnTo>
                  <a:lnTo>
                    <a:pt x="12" y="6"/>
                  </a:lnTo>
                  <a:lnTo>
                    <a:pt x="10" y="6"/>
                  </a:lnTo>
                  <a:lnTo>
                    <a:pt x="10" y="8"/>
                  </a:lnTo>
                  <a:lnTo>
                    <a:pt x="8" y="8"/>
                  </a:lnTo>
                  <a:lnTo>
                    <a:pt x="6" y="8"/>
                  </a:lnTo>
                  <a:lnTo>
                    <a:pt x="2" y="6"/>
                  </a:lnTo>
                  <a:lnTo>
                    <a:pt x="0" y="6"/>
                  </a:lnTo>
                  <a:lnTo>
                    <a:pt x="8" y="32"/>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6" name="Freeform 110"/>
            <p:cNvSpPr/>
            <p:nvPr/>
          </p:nvSpPr>
          <p:spPr>
            <a:xfrm>
              <a:off x="1286" y="2864"/>
              <a:ext cx="126" cy="142"/>
            </a:xfrm>
            <a:custGeom>
              <a:avLst/>
              <a:gdLst>
                <a:gd name="txL" fmla="*/ 0 w 126"/>
                <a:gd name="txT" fmla="*/ 0 h 142"/>
                <a:gd name="txR" fmla="*/ 126 w 126"/>
                <a:gd name="txB" fmla="*/ 142 h 142"/>
              </a:gdLst>
              <a:ahLst/>
              <a:cxnLst>
                <a:cxn ang="0">
                  <a:pos x="40" y="4"/>
                </a:cxn>
                <a:cxn ang="0">
                  <a:pos x="40" y="6"/>
                </a:cxn>
                <a:cxn ang="0">
                  <a:pos x="38" y="12"/>
                </a:cxn>
                <a:cxn ang="0">
                  <a:pos x="32" y="18"/>
                </a:cxn>
                <a:cxn ang="0">
                  <a:pos x="28" y="18"/>
                </a:cxn>
                <a:cxn ang="0">
                  <a:pos x="22" y="12"/>
                </a:cxn>
                <a:cxn ang="0">
                  <a:pos x="18" y="6"/>
                </a:cxn>
                <a:cxn ang="0">
                  <a:pos x="10" y="2"/>
                </a:cxn>
                <a:cxn ang="0">
                  <a:pos x="10" y="6"/>
                </a:cxn>
                <a:cxn ang="0">
                  <a:pos x="12" y="14"/>
                </a:cxn>
                <a:cxn ang="0">
                  <a:pos x="14" y="16"/>
                </a:cxn>
                <a:cxn ang="0">
                  <a:pos x="12" y="22"/>
                </a:cxn>
                <a:cxn ang="0">
                  <a:pos x="12" y="26"/>
                </a:cxn>
                <a:cxn ang="0">
                  <a:pos x="16" y="32"/>
                </a:cxn>
                <a:cxn ang="0">
                  <a:pos x="16" y="34"/>
                </a:cxn>
                <a:cxn ang="0">
                  <a:pos x="14" y="38"/>
                </a:cxn>
                <a:cxn ang="0">
                  <a:pos x="6" y="48"/>
                </a:cxn>
                <a:cxn ang="0">
                  <a:pos x="10" y="104"/>
                </a:cxn>
                <a:cxn ang="0">
                  <a:pos x="14" y="104"/>
                </a:cxn>
                <a:cxn ang="0">
                  <a:pos x="22" y="106"/>
                </a:cxn>
                <a:cxn ang="0">
                  <a:pos x="30" y="108"/>
                </a:cxn>
                <a:cxn ang="0">
                  <a:pos x="34" y="108"/>
                </a:cxn>
                <a:cxn ang="0">
                  <a:pos x="40" y="108"/>
                </a:cxn>
                <a:cxn ang="0">
                  <a:pos x="48" y="108"/>
                </a:cxn>
                <a:cxn ang="0">
                  <a:pos x="56" y="116"/>
                </a:cxn>
                <a:cxn ang="0">
                  <a:pos x="60" y="126"/>
                </a:cxn>
                <a:cxn ang="0">
                  <a:pos x="62" y="132"/>
                </a:cxn>
                <a:cxn ang="0">
                  <a:pos x="68" y="142"/>
                </a:cxn>
                <a:cxn ang="0">
                  <a:pos x="84" y="140"/>
                </a:cxn>
                <a:cxn ang="0">
                  <a:pos x="106" y="142"/>
                </a:cxn>
                <a:cxn ang="0">
                  <a:pos x="110" y="108"/>
                </a:cxn>
                <a:cxn ang="0">
                  <a:pos x="106" y="90"/>
                </a:cxn>
                <a:cxn ang="0">
                  <a:pos x="102" y="84"/>
                </a:cxn>
                <a:cxn ang="0">
                  <a:pos x="100" y="76"/>
                </a:cxn>
                <a:cxn ang="0">
                  <a:pos x="110" y="50"/>
                </a:cxn>
                <a:cxn ang="0">
                  <a:pos x="96" y="42"/>
                </a:cxn>
                <a:cxn ang="0">
                  <a:pos x="94" y="38"/>
                </a:cxn>
                <a:cxn ang="0">
                  <a:pos x="48" y="4"/>
                </a:cxn>
              </a:cxnLst>
              <a:rect l="txL" t="txT" r="txR" b="txB"/>
              <a:pathLst>
                <a:path w="126" h="142">
                  <a:moveTo>
                    <a:pt x="48" y="4"/>
                  </a:moveTo>
                  <a:lnTo>
                    <a:pt x="40" y="4"/>
                  </a:lnTo>
                  <a:lnTo>
                    <a:pt x="40" y="4"/>
                  </a:lnTo>
                  <a:lnTo>
                    <a:pt x="40" y="6"/>
                  </a:lnTo>
                  <a:lnTo>
                    <a:pt x="38" y="10"/>
                  </a:lnTo>
                  <a:lnTo>
                    <a:pt x="38" y="12"/>
                  </a:lnTo>
                  <a:lnTo>
                    <a:pt x="36" y="16"/>
                  </a:lnTo>
                  <a:lnTo>
                    <a:pt x="32" y="18"/>
                  </a:lnTo>
                  <a:lnTo>
                    <a:pt x="28"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2" y="14"/>
                  </a:lnTo>
                  <a:lnTo>
                    <a:pt x="14" y="16"/>
                  </a:lnTo>
                  <a:lnTo>
                    <a:pt x="12" y="18"/>
                  </a:lnTo>
                  <a:lnTo>
                    <a:pt x="12" y="22"/>
                  </a:lnTo>
                  <a:lnTo>
                    <a:pt x="12" y="22"/>
                  </a:lnTo>
                  <a:lnTo>
                    <a:pt x="12" y="26"/>
                  </a:lnTo>
                  <a:lnTo>
                    <a:pt x="14" y="28"/>
                  </a:lnTo>
                  <a:lnTo>
                    <a:pt x="16" y="32"/>
                  </a:lnTo>
                  <a:lnTo>
                    <a:pt x="16" y="32"/>
                  </a:lnTo>
                  <a:lnTo>
                    <a:pt x="16" y="34"/>
                  </a:lnTo>
                  <a:lnTo>
                    <a:pt x="16" y="36"/>
                  </a:lnTo>
                  <a:lnTo>
                    <a:pt x="14" y="38"/>
                  </a:lnTo>
                  <a:lnTo>
                    <a:pt x="10" y="42"/>
                  </a:lnTo>
                  <a:lnTo>
                    <a:pt x="6" y="48"/>
                  </a:lnTo>
                  <a:lnTo>
                    <a:pt x="0" y="54"/>
                  </a:lnTo>
                  <a:lnTo>
                    <a:pt x="10" y="104"/>
                  </a:lnTo>
                  <a:lnTo>
                    <a:pt x="10" y="104"/>
                  </a:lnTo>
                  <a:lnTo>
                    <a:pt x="14" y="104"/>
                  </a:lnTo>
                  <a:lnTo>
                    <a:pt x="16" y="106"/>
                  </a:lnTo>
                  <a:lnTo>
                    <a:pt x="22" y="106"/>
                  </a:lnTo>
                  <a:lnTo>
                    <a:pt x="26" y="108"/>
                  </a:lnTo>
                  <a:lnTo>
                    <a:pt x="30" y="108"/>
                  </a:lnTo>
                  <a:lnTo>
                    <a:pt x="34"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7" name="Freeform 111"/>
            <p:cNvSpPr/>
            <p:nvPr/>
          </p:nvSpPr>
          <p:spPr>
            <a:xfrm>
              <a:off x="1302" y="2998"/>
              <a:ext cx="112" cy="212"/>
            </a:xfrm>
            <a:custGeom>
              <a:avLst/>
              <a:gdLst>
                <a:gd name="txL" fmla="*/ 0 w 112"/>
                <a:gd name="txT" fmla="*/ 0 h 212"/>
                <a:gd name="txR" fmla="*/ 112 w 112"/>
                <a:gd name="txB" fmla="*/ 212 h 212"/>
              </a:gdLst>
              <a:ahLst/>
              <a:cxnLst>
                <a:cxn ang="0">
                  <a:pos x="8" y="148"/>
                </a:cxn>
                <a:cxn ang="0">
                  <a:pos x="28" y="128"/>
                </a:cxn>
                <a:cxn ang="0">
                  <a:pos x="28" y="96"/>
                </a:cxn>
                <a:cxn ang="0">
                  <a:pos x="18" y="76"/>
                </a:cxn>
                <a:cxn ang="0">
                  <a:pos x="8" y="66"/>
                </a:cxn>
                <a:cxn ang="0">
                  <a:pos x="44" y="34"/>
                </a:cxn>
                <a:cxn ang="0">
                  <a:pos x="46" y="20"/>
                </a:cxn>
                <a:cxn ang="0">
                  <a:pos x="54" y="28"/>
                </a:cxn>
                <a:cxn ang="0">
                  <a:pos x="58" y="36"/>
                </a:cxn>
                <a:cxn ang="0">
                  <a:pos x="62" y="40"/>
                </a:cxn>
                <a:cxn ang="0">
                  <a:pos x="64" y="40"/>
                </a:cxn>
                <a:cxn ang="0">
                  <a:pos x="62" y="26"/>
                </a:cxn>
                <a:cxn ang="0">
                  <a:pos x="58" y="24"/>
                </a:cxn>
                <a:cxn ang="0">
                  <a:pos x="56" y="20"/>
                </a:cxn>
                <a:cxn ang="0">
                  <a:pos x="64" y="8"/>
                </a:cxn>
                <a:cxn ang="0">
                  <a:pos x="70" y="8"/>
                </a:cxn>
                <a:cxn ang="0">
                  <a:pos x="110" y="0"/>
                </a:cxn>
                <a:cxn ang="0">
                  <a:pos x="110" y="10"/>
                </a:cxn>
                <a:cxn ang="0">
                  <a:pos x="110" y="24"/>
                </a:cxn>
                <a:cxn ang="0">
                  <a:pos x="110" y="36"/>
                </a:cxn>
                <a:cxn ang="0">
                  <a:pos x="112" y="42"/>
                </a:cxn>
                <a:cxn ang="0">
                  <a:pos x="108" y="70"/>
                </a:cxn>
                <a:cxn ang="0">
                  <a:pos x="96" y="80"/>
                </a:cxn>
                <a:cxn ang="0">
                  <a:pos x="88" y="82"/>
                </a:cxn>
                <a:cxn ang="0">
                  <a:pos x="78" y="88"/>
                </a:cxn>
                <a:cxn ang="0">
                  <a:pos x="72" y="94"/>
                </a:cxn>
                <a:cxn ang="0">
                  <a:pos x="68" y="100"/>
                </a:cxn>
                <a:cxn ang="0">
                  <a:pos x="60" y="108"/>
                </a:cxn>
                <a:cxn ang="0">
                  <a:pos x="56" y="110"/>
                </a:cxn>
                <a:cxn ang="0">
                  <a:pos x="48" y="118"/>
                </a:cxn>
                <a:cxn ang="0">
                  <a:pos x="44" y="126"/>
                </a:cxn>
                <a:cxn ang="0">
                  <a:pos x="44" y="142"/>
                </a:cxn>
                <a:cxn ang="0">
                  <a:pos x="46" y="168"/>
                </a:cxn>
                <a:cxn ang="0">
                  <a:pos x="46" y="176"/>
                </a:cxn>
                <a:cxn ang="0">
                  <a:pos x="46" y="184"/>
                </a:cxn>
                <a:cxn ang="0">
                  <a:pos x="42" y="188"/>
                </a:cxn>
                <a:cxn ang="0">
                  <a:pos x="34" y="192"/>
                </a:cxn>
                <a:cxn ang="0">
                  <a:pos x="30" y="194"/>
                </a:cxn>
                <a:cxn ang="0">
                  <a:pos x="22" y="198"/>
                </a:cxn>
                <a:cxn ang="0">
                  <a:pos x="20" y="202"/>
                </a:cxn>
                <a:cxn ang="0">
                  <a:pos x="20" y="206"/>
                </a:cxn>
                <a:cxn ang="0">
                  <a:pos x="22" y="208"/>
                </a:cxn>
                <a:cxn ang="0">
                  <a:pos x="20" y="212"/>
                </a:cxn>
                <a:cxn ang="0">
                  <a:pos x="18" y="212"/>
                </a:cxn>
                <a:cxn ang="0">
                  <a:pos x="12" y="204"/>
                </a:cxn>
                <a:cxn ang="0">
                  <a:pos x="10" y="194"/>
                </a:cxn>
                <a:cxn ang="0">
                  <a:pos x="8" y="192"/>
                </a:cxn>
                <a:cxn ang="0">
                  <a:pos x="6" y="192"/>
                </a:cxn>
                <a:cxn ang="0">
                  <a:pos x="6" y="174"/>
                </a:cxn>
                <a:cxn ang="0">
                  <a:pos x="2" y="164"/>
                </a:cxn>
                <a:cxn ang="0">
                  <a:pos x="0" y="160"/>
                </a:cxn>
              </a:cxnLst>
              <a:rect l="txL" t="txT" r="txR" b="txB"/>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72" y="94"/>
                  </a:lnTo>
                  <a:lnTo>
                    <a:pt x="68" y="100"/>
                  </a:lnTo>
                  <a:lnTo>
                    <a:pt x="62" y="106"/>
                  </a:lnTo>
                  <a:lnTo>
                    <a:pt x="60" y="108"/>
                  </a:lnTo>
                  <a:lnTo>
                    <a:pt x="56" y="110"/>
                  </a:lnTo>
                  <a:lnTo>
                    <a:pt x="56" y="110"/>
                  </a:lnTo>
                  <a:lnTo>
                    <a:pt x="50" y="114"/>
                  </a:lnTo>
                  <a:lnTo>
                    <a:pt x="48" y="118"/>
                  </a:lnTo>
                  <a:lnTo>
                    <a:pt x="46" y="122"/>
                  </a:lnTo>
                  <a:lnTo>
                    <a:pt x="44" y="126"/>
                  </a:lnTo>
                  <a:lnTo>
                    <a:pt x="44" y="126"/>
                  </a:lnTo>
                  <a:lnTo>
                    <a:pt x="44" y="142"/>
                  </a:lnTo>
                  <a:lnTo>
                    <a:pt x="44" y="158"/>
                  </a:lnTo>
                  <a:lnTo>
                    <a:pt x="46" y="168"/>
                  </a:lnTo>
                  <a:lnTo>
                    <a:pt x="46" y="172"/>
                  </a:lnTo>
                  <a:lnTo>
                    <a:pt x="46" y="176"/>
                  </a:lnTo>
                  <a:lnTo>
                    <a:pt x="46" y="180"/>
                  </a:lnTo>
                  <a:lnTo>
                    <a:pt x="46" y="184"/>
                  </a:lnTo>
                  <a:lnTo>
                    <a:pt x="46" y="184"/>
                  </a:lnTo>
                  <a:lnTo>
                    <a:pt x="42" y="188"/>
                  </a:lnTo>
                  <a:lnTo>
                    <a:pt x="38" y="190"/>
                  </a:lnTo>
                  <a:lnTo>
                    <a:pt x="34" y="192"/>
                  </a:lnTo>
                  <a:lnTo>
                    <a:pt x="30" y="194"/>
                  </a:lnTo>
                  <a:lnTo>
                    <a:pt x="30" y="194"/>
                  </a:lnTo>
                  <a:lnTo>
                    <a:pt x="24" y="196"/>
                  </a:lnTo>
                  <a:lnTo>
                    <a:pt x="22" y="198"/>
                  </a:lnTo>
                  <a:lnTo>
                    <a:pt x="20" y="200"/>
                  </a:lnTo>
                  <a:lnTo>
                    <a:pt x="20" y="202"/>
                  </a:lnTo>
                  <a:lnTo>
                    <a:pt x="20" y="202"/>
                  </a:lnTo>
                  <a:lnTo>
                    <a:pt x="20" y="206"/>
                  </a:lnTo>
                  <a:lnTo>
                    <a:pt x="22" y="208"/>
                  </a:lnTo>
                  <a:lnTo>
                    <a:pt x="22" y="208"/>
                  </a:lnTo>
                  <a:lnTo>
                    <a:pt x="22" y="210"/>
                  </a:lnTo>
                  <a:lnTo>
                    <a:pt x="20" y="212"/>
                  </a:lnTo>
                  <a:lnTo>
                    <a:pt x="20" y="212"/>
                  </a:lnTo>
                  <a:lnTo>
                    <a:pt x="18" y="212"/>
                  </a:lnTo>
                  <a:lnTo>
                    <a:pt x="14" y="212"/>
                  </a:lnTo>
                  <a:lnTo>
                    <a:pt x="12" y="204"/>
                  </a:lnTo>
                  <a:lnTo>
                    <a:pt x="10" y="198"/>
                  </a:lnTo>
                  <a:lnTo>
                    <a:pt x="10" y="194"/>
                  </a:lnTo>
                  <a:lnTo>
                    <a:pt x="8" y="192"/>
                  </a:lnTo>
                  <a:lnTo>
                    <a:pt x="8" y="192"/>
                  </a:lnTo>
                  <a:lnTo>
                    <a:pt x="6" y="192"/>
                  </a:lnTo>
                  <a:lnTo>
                    <a:pt x="6" y="192"/>
                  </a:lnTo>
                  <a:lnTo>
                    <a:pt x="8" y="182"/>
                  </a:lnTo>
                  <a:lnTo>
                    <a:pt x="6" y="174"/>
                  </a:lnTo>
                  <a:lnTo>
                    <a:pt x="4" y="168"/>
                  </a:lnTo>
                  <a:lnTo>
                    <a:pt x="2" y="164"/>
                  </a:lnTo>
                  <a:lnTo>
                    <a:pt x="0" y="162"/>
                  </a:lnTo>
                  <a:lnTo>
                    <a:pt x="0" y="160"/>
                  </a:lnTo>
                  <a:lnTo>
                    <a:pt x="2" y="15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8" name="Freeform 112"/>
            <p:cNvSpPr/>
            <p:nvPr/>
          </p:nvSpPr>
          <p:spPr>
            <a:xfrm>
              <a:off x="1100" y="3158"/>
              <a:ext cx="224" cy="176"/>
            </a:xfrm>
            <a:custGeom>
              <a:avLst/>
              <a:gdLst>
                <a:gd name="txL" fmla="*/ 0 w 224"/>
                <a:gd name="txT" fmla="*/ 0 h 176"/>
                <a:gd name="txR" fmla="*/ 224 w 224"/>
                <a:gd name="txB" fmla="*/ 176 h 176"/>
              </a:gdLst>
              <a:ahLst/>
              <a:cxnLst>
                <a:cxn ang="0">
                  <a:pos x="170" y="6"/>
                </a:cxn>
                <a:cxn ang="0">
                  <a:pos x="162" y="10"/>
                </a:cxn>
                <a:cxn ang="0">
                  <a:pos x="152" y="18"/>
                </a:cxn>
                <a:cxn ang="0">
                  <a:pos x="144" y="22"/>
                </a:cxn>
                <a:cxn ang="0">
                  <a:pos x="134" y="34"/>
                </a:cxn>
                <a:cxn ang="0">
                  <a:pos x="128" y="46"/>
                </a:cxn>
                <a:cxn ang="0">
                  <a:pos x="122" y="46"/>
                </a:cxn>
                <a:cxn ang="0">
                  <a:pos x="114" y="40"/>
                </a:cxn>
                <a:cxn ang="0">
                  <a:pos x="102" y="42"/>
                </a:cxn>
                <a:cxn ang="0">
                  <a:pos x="98" y="46"/>
                </a:cxn>
                <a:cxn ang="0">
                  <a:pos x="94" y="54"/>
                </a:cxn>
                <a:cxn ang="0">
                  <a:pos x="80" y="66"/>
                </a:cxn>
                <a:cxn ang="0">
                  <a:pos x="66" y="68"/>
                </a:cxn>
                <a:cxn ang="0">
                  <a:pos x="64" y="62"/>
                </a:cxn>
                <a:cxn ang="0">
                  <a:pos x="68" y="56"/>
                </a:cxn>
                <a:cxn ang="0">
                  <a:pos x="64" y="38"/>
                </a:cxn>
                <a:cxn ang="0">
                  <a:pos x="56" y="32"/>
                </a:cxn>
                <a:cxn ang="0">
                  <a:pos x="54" y="78"/>
                </a:cxn>
                <a:cxn ang="0">
                  <a:pos x="50" y="82"/>
                </a:cxn>
                <a:cxn ang="0">
                  <a:pos x="28" y="82"/>
                </a:cxn>
                <a:cxn ang="0">
                  <a:pos x="24" y="80"/>
                </a:cxn>
                <a:cxn ang="0">
                  <a:pos x="22" y="70"/>
                </a:cxn>
                <a:cxn ang="0">
                  <a:pos x="18" y="68"/>
                </a:cxn>
                <a:cxn ang="0">
                  <a:pos x="0" y="82"/>
                </a:cxn>
                <a:cxn ang="0">
                  <a:pos x="20" y="160"/>
                </a:cxn>
                <a:cxn ang="0">
                  <a:pos x="38" y="172"/>
                </a:cxn>
                <a:cxn ang="0">
                  <a:pos x="70" y="172"/>
                </a:cxn>
                <a:cxn ang="0">
                  <a:pos x="100" y="164"/>
                </a:cxn>
                <a:cxn ang="0">
                  <a:pos x="128" y="160"/>
                </a:cxn>
                <a:cxn ang="0">
                  <a:pos x="146" y="150"/>
                </a:cxn>
                <a:cxn ang="0">
                  <a:pos x="154" y="142"/>
                </a:cxn>
                <a:cxn ang="0">
                  <a:pos x="166" y="126"/>
                </a:cxn>
                <a:cxn ang="0">
                  <a:pos x="186" y="104"/>
                </a:cxn>
                <a:cxn ang="0">
                  <a:pos x="190" y="96"/>
                </a:cxn>
                <a:cxn ang="0">
                  <a:pos x="198" y="88"/>
                </a:cxn>
                <a:cxn ang="0">
                  <a:pos x="202" y="84"/>
                </a:cxn>
                <a:cxn ang="0">
                  <a:pos x="212" y="76"/>
                </a:cxn>
                <a:cxn ang="0">
                  <a:pos x="216" y="70"/>
                </a:cxn>
                <a:cxn ang="0">
                  <a:pos x="222" y="58"/>
                </a:cxn>
                <a:cxn ang="0">
                  <a:pos x="216" y="52"/>
                </a:cxn>
                <a:cxn ang="0">
                  <a:pos x="214" y="44"/>
                </a:cxn>
                <a:cxn ang="0">
                  <a:pos x="210" y="32"/>
                </a:cxn>
                <a:cxn ang="0">
                  <a:pos x="210" y="26"/>
                </a:cxn>
                <a:cxn ang="0">
                  <a:pos x="208" y="8"/>
                </a:cxn>
                <a:cxn ang="0">
                  <a:pos x="176" y="0"/>
                </a:cxn>
              </a:cxnLst>
              <a:rect l="txL" t="txT" r="txR" b="txB"/>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6" y="58"/>
                  </a:lnTo>
                  <a:lnTo>
                    <a:pt x="68" y="56"/>
                  </a:lnTo>
                  <a:lnTo>
                    <a:pt x="68" y="50"/>
                  </a:lnTo>
                  <a:lnTo>
                    <a:pt x="66" y="44"/>
                  </a:lnTo>
                  <a:lnTo>
                    <a:pt x="64" y="38"/>
                  </a:lnTo>
                  <a:lnTo>
                    <a:pt x="60" y="36"/>
                  </a:lnTo>
                  <a:lnTo>
                    <a:pt x="58" y="34"/>
                  </a:lnTo>
                  <a:lnTo>
                    <a:pt x="56" y="32"/>
                  </a:lnTo>
                  <a:lnTo>
                    <a:pt x="54" y="32"/>
                  </a:lnTo>
                  <a:lnTo>
                    <a:pt x="54" y="78"/>
                  </a:lnTo>
                  <a:lnTo>
                    <a:pt x="54" y="78"/>
                  </a:lnTo>
                  <a:lnTo>
                    <a:pt x="54" y="80"/>
                  </a:lnTo>
                  <a:lnTo>
                    <a:pt x="52" y="80"/>
                  </a:lnTo>
                  <a:lnTo>
                    <a:pt x="50" y="82"/>
                  </a:lnTo>
                  <a:lnTo>
                    <a:pt x="46" y="82"/>
                  </a:lnTo>
                  <a:lnTo>
                    <a:pt x="38" y="82"/>
                  </a:lnTo>
                  <a:lnTo>
                    <a:pt x="28" y="82"/>
                  </a:lnTo>
                  <a:lnTo>
                    <a:pt x="26" y="82"/>
                  </a:lnTo>
                  <a:lnTo>
                    <a:pt x="26" y="82"/>
                  </a:lnTo>
                  <a:lnTo>
                    <a:pt x="24" y="80"/>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08" y="30"/>
                  </a:lnTo>
                  <a:lnTo>
                    <a:pt x="210" y="26"/>
                  </a:lnTo>
                  <a:lnTo>
                    <a:pt x="210" y="20"/>
                  </a:lnTo>
                  <a:lnTo>
                    <a:pt x="208" y="14"/>
                  </a:lnTo>
                  <a:lnTo>
                    <a:pt x="208" y="8"/>
                  </a:lnTo>
                  <a:lnTo>
                    <a:pt x="204" y="4"/>
                  </a:lnTo>
                  <a:lnTo>
                    <a:pt x="202" y="0"/>
                  </a:lnTo>
                  <a:lnTo>
                    <a:pt x="17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29" name="Freeform 113"/>
            <p:cNvSpPr/>
            <p:nvPr/>
          </p:nvSpPr>
          <p:spPr>
            <a:xfrm>
              <a:off x="1302" y="3188"/>
              <a:ext cx="14" cy="28"/>
            </a:xfrm>
            <a:custGeom>
              <a:avLst/>
              <a:gdLst>
                <a:gd name="txL" fmla="*/ 0 w 14"/>
                <a:gd name="txT" fmla="*/ 0 h 28"/>
                <a:gd name="txR" fmla="*/ 14 w 14"/>
                <a:gd name="txB" fmla="*/ 28 h 28"/>
              </a:gdLst>
              <a:ahLst/>
              <a:cxnLst>
                <a:cxn ang="0">
                  <a:pos x="4" y="2"/>
                </a:cxn>
                <a:cxn ang="0">
                  <a:pos x="4" y="2"/>
                </a:cxn>
                <a:cxn ang="0">
                  <a:pos x="6" y="2"/>
                </a:cxn>
                <a:cxn ang="0">
                  <a:pos x="6" y="0"/>
                </a:cxn>
                <a:cxn ang="0">
                  <a:pos x="6" y="2"/>
                </a:cxn>
                <a:cxn ang="0">
                  <a:pos x="8" y="2"/>
                </a:cxn>
                <a:cxn ang="0">
                  <a:pos x="8" y="4"/>
                </a:cxn>
                <a:cxn ang="0">
                  <a:pos x="10" y="6"/>
                </a:cxn>
                <a:cxn ang="0">
                  <a:pos x="12" y="10"/>
                </a:cxn>
                <a:cxn ang="0">
                  <a:pos x="12" y="14"/>
                </a:cxn>
                <a:cxn ang="0">
                  <a:pos x="14" y="22"/>
                </a:cxn>
                <a:cxn ang="0">
                  <a:pos x="12" y="24"/>
                </a:cxn>
                <a:cxn ang="0">
                  <a:pos x="12" y="24"/>
                </a:cxn>
                <a:cxn ang="0">
                  <a:pos x="10" y="26"/>
                </a:cxn>
                <a:cxn ang="0">
                  <a:pos x="6" y="28"/>
                </a:cxn>
                <a:cxn ang="0">
                  <a:pos x="4" y="26"/>
                </a:cxn>
                <a:cxn ang="0">
                  <a:pos x="2" y="24"/>
                </a:cxn>
                <a:cxn ang="0">
                  <a:pos x="2" y="22"/>
                </a:cxn>
                <a:cxn ang="0">
                  <a:pos x="0" y="18"/>
                </a:cxn>
                <a:cxn ang="0">
                  <a:pos x="0" y="14"/>
                </a:cxn>
                <a:cxn ang="0">
                  <a:pos x="0" y="8"/>
                </a:cxn>
                <a:cxn ang="0">
                  <a:pos x="4" y="2"/>
                </a:cxn>
              </a:cxnLst>
              <a:rect l="txL" t="txT" r="txR" b="txB"/>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0" name="Freeform 114"/>
            <p:cNvSpPr/>
            <p:nvPr/>
          </p:nvSpPr>
          <p:spPr>
            <a:xfrm>
              <a:off x="1244" y="3234"/>
              <a:ext cx="22" cy="26"/>
            </a:xfrm>
            <a:custGeom>
              <a:avLst/>
              <a:gdLst>
                <a:gd name="txL" fmla="*/ 0 w 22"/>
                <a:gd name="txT" fmla="*/ 0 h 26"/>
                <a:gd name="txR" fmla="*/ 22 w 22"/>
                <a:gd name="txB" fmla="*/ 26 h 26"/>
              </a:gdLst>
              <a:ahLst/>
              <a:cxnLst>
                <a:cxn ang="0">
                  <a:pos x="0" y="12"/>
                </a:cxn>
                <a:cxn ang="0">
                  <a:pos x="4" y="6"/>
                </a:cxn>
                <a:cxn ang="0">
                  <a:pos x="4" y="6"/>
                </a:cxn>
                <a:cxn ang="0">
                  <a:pos x="4" y="6"/>
                </a:cxn>
                <a:cxn ang="0">
                  <a:pos x="4" y="4"/>
                </a:cxn>
                <a:cxn ang="0">
                  <a:pos x="6" y="2"/>
                </a:cxn>
                <a:cxn ang="0">
                  <a:pos x="8" y="2"/>
                </a:cxn>
                <a:cxn ang="0">
                  <a:pos x="12" y="0"/>
                </a:cxn>
                <a:cxn ang="0">
                  <a:pos x="22" y="8"/>
                </a:cxn>
                <a:cxn ang="0">
                  <a:pos x="16" y="18"/>
                </a:cxn>
                <a:cxn ang="0">
                  <a:pos x="14" y="20"/>
                </a:cxn>
                <a:cxn ang="0">
                  <a:pos x="14" y="22"/>
                </a:cxn>
                <a:cxn ang="0">
                  <a:pos x="12" y="24"/>
                </a:cxn>
                <a:cxn ang="0">
                  <a:pos x="12" y="26"/>
                </a:cxn>
                <a:cxn ang="0">
                  <a:pos x="8" y="26"/>
                </a:cxn>
                <a:cxn ang="0">
                  <a:pos x="0" y="12"/>
                </a:cxn>
              </a:cxnLst>
              <a:rect l="txL" t="txT" r="txR" b="txB"/>
              <a:pathLst>
                <a:path w="22" h="26">
                  <a:moveTo>
                    <a:pt x="0" y="12"/>
                  </a:moveTo>
                  <a:lnTo>
                    <a:pt x="4" y="6"/>
                  </a:lnTo>
                  <a:lnTo>
                    <a:pt x="4" y="6"/>
                  </a:ln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1" name="Freeform 115"/>
            <p:cNvSpPr/>
            <p:nvPr/>
          </p:nvSpPr>
          <p:spPr>
            <a:xfrm>
              <a:off x="1232" y="3062"/>
              <a:ext cx="100" cy="96"/>
            </a:xfrm>
            <a:custGeom>
              <a:avLst/>
              <a:gdLst>
                <a:gd name="txL" fmla="*/ 0 w 100"/>
                <a:gd name="txT" fmla="*/ 0 h 96"/>
                <a:gd name="txR" fmla="*/ 100 w 100"/>
                <a:gd name="txB" fmla="*/ 96 h 96"/>
              </a:gdLst>
              <a:ahLst/>
              <a:cxnLst>
                <a:cxn ang="0">
                  <a:pos x="18" y="26"/>
                </a:cxn>
                <a:cxn ang="0">
                  <a:pos x="34" y="16"/>
                </a:cxn>
                <a:cxn ang="0">
                  <a:pos x="36" y="10"/>
                </a:cxn>
                <a:cxn ang="0">
                  <a:pos x="78" y="8"/>
                </a:cxn>
                <a:cxn ang="0">
                  <a:pos x="100" y="18"/>
                </a:cxn>
                <a:cxn ang="0">
                  <a:pos x="100" y="48"/>
                </a:cxn>
                <a:cxn ang="0">
                  <a:pos x="90" y="76"/>
                </a:cxn>
                <a:cxn ang="0">
                  <a:pos x="72" y="92"/>
                </a:cxn>
                <a:cxn ang="0">
                  <a:pos x="42" y="96"/>
                </a:cxn>
                <a:cxn ang="0">
                  <a:pos x="40" y="94"/>
                </a:cxn>
                <a:cxn ang="0">
                  <a:pos x="34" y="88"/>
                </a:cxn>
                <a:cxn ang="0">
                  <a:pos x="32" y="88"/>
                </a:cxn>
                <a:cxn ang="0">
                  <a:pos x="28" y="86"/>
                </a:cxn>
                <a:cxn ang="0">
                  <a:pos x="26" y="80"/>
                </a:cxn>
                <a:cxn ang="0">
                  <a:pos x="20" y="74"/>
                </a:cxn>
                <a:cxn ang="0">
                  <a:pos x="20" y="74"/>
                </a:cxn>
                <a:cxn ang="0">
                  <a:pos x="18" y="68"/>
                </a:cxn>
                <a:cxn ang="0">
                  <a:pos x="12" y="58"/>
                </a:cxn>
                <a:cxn ang="0">
                  <a:pos x="4" y="46"/>
                </a:cxn>
                <a:cxn ang="0">
                  <a:pos x="0" y="28"/>
                </a:cxn>
                <a:cxn ang="0">
                  <a:pos x="2" y="38"/>
                </a:cxn>
                <a:cxn ang="0">
                  <a:pos x="6" y="50"/>
                </a:cxn>
                <a:cxn ang="0">
                  <a:pos x="10" y="56"/>
                </a:cxn>
                <a:cxn ang="0">
                  <a:pos x="12" y="58"/>
                </a:cxn>
                <a:cxn ang="0">
                  <a:pos x="16" y="64"/>
                </a:cxn>
                <a:cxn ang="0">
                  <a:pos x="20" y="72"/>
                </a:cxn>
                <a:cxn ang="0">
                  <a:pos x="20" y="74"/>
                </a:cxn>
                <a:cxn ang="0">
                  <a:pos x="26" y="80"/>
                </a:cxn>
                <a:cxn ang="0">
                  <a:pos x="28" y="86"/>
                </a:cxn>
                <a:cxn ang="0">
                  <a:pos x="32" y="88"/>
                </a:cxn>
                <a:cxn ang="0">
                  <a:pos x="34" y="88"/>
                </a:cxn>
                <a:cxn ang="0">
                  <a:pos x="40" y="94"/>
                </a:cxn>
                <a:cxn ang="0">
                  <a:pos x="42" y="96"/>
                </a:cxn>
              </a:cxnLst>
              <a:rect l="txL" t="txT" r="txR" b="txB"/>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2" y="96"/>
                  </a:lnTo>
                  <a:lnTo>
                    <a:pt x="40" y="94"/>
                  </a:lnTo>
                  <a:lnTo>
                    <a:pt x="38" y="90"/>
                  </a:lnTo>
                  <a:lnTo>
                    <a:pt x="34" y="88"/>
                  </a:lnTo>
                  <a:lnTo>
                    <a:pt x="34" y="88"/>
                  </a:lnTo>
                  <a:lnTo>
                    <a:pt x="32" y="88"/>
                  </a:lnTo>
                  <a:lnTo>
                    <a:pt x="30" y="88"/>
                  </a:lnTo>
                  <a:lnTo>
                    <a:pt x="28" y="86"/>
                  </a:lnTo>
                  <a:lnTo>
                    <a:pt x="26" y="84"/>
                  </a:lnTo>
                  <a:lnTo>
                    <a:pt x="26" y="80"/>
                  </a:lnTo>
                  <a:lnTo>
                    <a:pt x="24" y="76"/>
                  </a:lnTo>
                  <a:lnTo>
                    <a:pt x="20" y="74"/>
                  </a:lnTo>
                  <a:lnTo>
                    <a:pt x="20" y="74"/>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0" y="56"/>
                  </a:lnTo>
                  <a:lnTo>
                    <a:pt x="12" y="58"/>
                  </a:lnTo>
                  <a:lnTo>
                    <a:pt x="14" y="62"/>
                  </a:lnTo>
                  <a:lnTo>
                    <a:pt x="16" y="64"/>
                  </a:lnTo>
                  <a:lnTo>
                    <a:pt x="18" y="68"/>
                  </a:lnTo>
                  <a:lnTo>
                    <a:pt x="20" y="72"/>
                  </a:lnTo>
                  <a:lnTo>
                    <a:pt x="20" y="74"/>
                  </a:lnTo>
                  <a:lnTo>
                    <a:pt x="20" y="74"/>
                  </a:lnTo>
                  <a:lnTo>
                    <a:pt x="24" y="76"/>
                  </a:lnTo>
                  <a:lnTo>
                    <a:pt x="26" y="80"/>
                  </a:lnTo>
                  <a:lnTo>
                    <a:pt x="28" y="84"/>
                  </a:lnTo>
                  <a:lnTo>
                    <a:pt x="28" y="86"/>
                  </a:lnTo>
                  <a:lnTo>
                    <a:pt x="30" y="88"/>
                  </a:lnTo>
                  <a:lnTo>
                    <a:pt x="32" y="88"/>
                  </a:lnTo>
                  <a:lnTo>
                    <a:pt x="34" y="88"/>
                  </a:lnTo>
                  <a:lnTo>
                    <a:pt x="34" y="88"/>
                  </a:lnTo>
                  <a:lnTo>
                    <a:pt x="38" y="90"/>
                  </a:lnTo>
                  <a:lnTo>
                    <a:pt x="40" y="94"/>
                  </a:lnTo>
                  <a:lnTo>
                    <a:pt x="42" y="96"/>
                  </a:lnTo>
                  <a:lnTo>
                    <a:pt x="42" y="9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2" name="Freeform 116"/>
            <p:cNvSpPr/>
            <p:nvPr/>
          </p:nvSpPr>
          <p:spPr>
            <a:xfrm>
              <a:off x="736" y="2502"/>
              <a:ext cx="210" cy="200"/>
            </a:xfrm>
            <a:custGeom>
              <a:avLst/>
              <a:gdLst>
                <a:gd name="txL" fmla="*/ 0 w 210"/>
                <a:gd name="txT" fmla="*/ 0 h 200"/>
                <a:gd name="txR" fmla="*/ 210 w 210"/>
                <a:gd name="txB" fmla="*/ 200 h 200"/>
              </a:gdLst>
              <a:ahLst/>
              <a:cxnLst>
                <a:cxn ang="0">
                  <a:pos x="74" y="0"/>
                </a:cxn>
                <a:cxn ang="0">
                  <a:pos x="74" y="0"/>
                </a:cxn>
                <a:cxn ang="0">
                  <a:pos x="72" y="2"/>
                </a:cxn>
                <a:cxn ang="0">
                  <a:pos x="78" y="114"/>
                </a:cxn>
                <a:cxn ang="0">
                  <a:pos x="80" y="120"/>
                </a:cxn>
                <a:cxn ang="0">
                  <a:pos x="82" y="128"/>
                </a:cxn>
                <a:cxn ang="0">
                  <a:pos x="24" y="130"/>
                </a:cxn>
                <a:cxn ang="0">
                  <a:pos x="22" y="132"/>
                </a:cxn>
                <a:cxn ang="0">
                  <a:pos x="18" y="134"/>
                </a:cxn>
                <a:cxn ang="0">
                  <a:pos x="16" y="132"/>
                </a:cxn>
                <a:cxn ang="0">
                  <a:pos x="14" y="132"/>
                </a:cxn>
                <a:cxn ang="0">
                  <a:pos x="12" y="136"/>
                </a:cxn>
                <a:cxn ang="0">
                  <a:pos x="12" y="140"/>
                </a:cxn>
                <a:cxn ang="0">
                  <a:pos x="10" y="144"/>
                </a:cxn>
                <a:cxn ang="0">
                  <a:pos x="8" y="146"/>
                </a:cxn>
                <a:cxn ang="0">
                  <a:pos x="6" y="150"/>
                </a:cxn>
                <a:cxn ang="0">
                  <a:pos x="2" y="154"/>
                </a:cxn>
                <a:cxn ang="0">
                  <a:pos x="0" y="156"/>
                </a:cxn>
                <a:cxn ang="0">
                  <a:pos x="0" y="164"/>
                </a:cxn>
                <a:cxn ang="0">
                  <a:pos x="2" y="172"/>
                </a:cxn>
                <a:cxn ang="0">
                  <a:pos x="2" y="174"/>
                </a:cxn>
                <a:cxn ang="0">
                  <a:pos x="4" y="176"/>
                </a:cxn>
                <a:cxn ang="0">
                  <a:pos x="10" y="178"/>
                </a:cxn>
                <a:cxn ang="0">
                  <a:pos x="14" y="180"/>
                </a:cxn>
                <a:cxn ang="0">
                  <a:pos x="22" y="182"/>
                </a:cxn>
                <a:cxn ang="0">
                  <a:pos x="24" y="182"/>
                </a:cxn>
                <a:cxn ang="0">
                  <a:pos x="30" y="182"/>
                </a:cxn>
                <a:cxn ang="0">
                  <a:pos x="30" y="176"/>
                </a:cxn>
                <a:cxn ang="0">
                  <a:pos x="32" y="176"/>
                </a:cxn>
                <a:cxn ang="0">
                  <a:pos x="38" y="174"/>
                </a:cxn>
                <a:cxn ang="0">
                  <a:pos x="44" y="178"/>
                </a:cxn>
                <a:cxn ang="0">
                  <a:pos x="44" y="182"/>
                </a:cxn>
                <a:cxn ang="0">
                  <a:pos x="48" y="190"/>
                </a:cxn>
                <a:cxn ang="0">
                  <a:pos x="56" y="198"/>
                </a:cxn>
                <a:cxn ang="0">
                  <a:pos x="60" y="200"/>
                </a:cxn>
                <a:cxn ang="0">
                  <a:pos x="70" y="198"/>
                </a:cxn>
                <a:cxn ang="0">
                  <a:pos x="74" y="196"/>
                </a:cxn>
                <a:cxn ang="0">
                  <a:pos x="78" y="192"/>
                </a:cxn>
                <a:cxn ang="0">
                  <a:pos x="84" y="196"/>
                </a:cxn>
                <a:cxn ang="0">
                  <a:pos x="86" y="196"/>
                </a:cxn>
                <a:cxn ang="0">
                  <a:pos x="90" y="196"/>
                </a:cxn>
                <a:cxn ang="0">
                  <a:pos x="92" y="194"/>
                </a:cxn>
                <a:cxn ang="0">
                  <a:pos x="94" y="186"/>
                </a:cxn>
                <a:cxn ang="0">
                  <a:pos x="98" y="176"/>
                </a:cxn>
                <a:cxn ang="0">
                  <a:pos x="102" y="170"/>
                </a:cxn>
                <a:cxn ang="0">
                  <a:pos x="106" y="166"/>
                </a:cxn>
                <a:cxn ang="0">
                  <a:pos x="114" y="164"/>
                </a:cxn>
                <a:cxn ang="0">
                  <a:pos x="130" y="162"/>
                </a:cxn>
                <a:cxn ang="0">
                  <a:pos x="148" y="156"/>
                </a:cxn>
                <a:cxn ang="0">
                  <a:pos x="154" y="150"/>
                </a:cxn>
                <a:cxn ang="0">
                  <a:pos x="162" y="150"/>
                </a:cxn>
                <a:cxn ang="0">
                  <a:pos x="176" y="148"/>
                </a:cxn>
                <a:cxn ang="0">
                  <a:pos x="180" y="148"/>
                </a:cxn>
                <a:cxn ang="0">
                  <a:pos x="186" y="142"/>
                </a:cxn>
                <a:cxn ang="0">
                  <a:pos x="196" y="132"/>
                </a:cxn>
                <a:cxn ang="0">
                  <a:pos x="202" y="120"/>
                </a:cxn>
                <a:cxn ang="0">
                  <a:pos x="208" y="92"/>
                </a:cxn>
                <a:cxn ang="0">
                  <a:pos x="202" y="74"/>
                </a:cxn>
                <a:cxn ang="0">
                  <a:pos x="170" y="58"/>
                </a:cxn>
              </a:cxnLst>
              <a:rect l="txL" t="txT" r="txR" b="txB"/>
              <a:pathLst>
                <a:path w="210" h="200">
                  <a:moveTo>
                    <a:pt x="94" y="0"/>
                  </a:moveTo>
                  <a:lnTo>
                    <a:pt x="74" y="0"/>
                  </a:lnTo>
                  <a:lnTo>
                    <a:pt x="74" y="0"/>
                  </a:lnTo>
                  <a:lnTo>
                    <a:pt x="74" y="0"/>
                  </a:lnTo>
                  <a:lnTo>
                    <a:pt x="72" y="0"/>
                  </a:lnTo>
                  <a:lnTo>
                    <a:pt x="72" y="2"/>
                  </a:lnTo>
                  <a:lnTo>
                    <a:pt x="78" y="114"/>
                  </a:lnTo>
                  <a:lnTo>
                    <a:pt x="78" y="114"/>
                  </a:lnTo>
                  <a:lnTo>
                    <a:pt x="80" y="118"/>
                  </a:lnTo>
                  <a:lnTo>
                    <a:pt x="80" y="120"/>
                  </a:lnTo>
                  <a:lnTo>
                    <a:pt x="82" y="124"/>
                  </a:lnTo>
                  <a:lnTo>
                    <a:pt x="82" y="128"/>
                  </a:lnTo>
                  <a:lnTo>
                    <a:pt x="76" y="136"/>
                  </a:lnTo>
                  <a:lnTo>
                    <a:pt x="24" y="130"/>
                  </a:lnTo>
                  <a:lnTo>
                    <a:pt x="24" y="130"/>
                  </a:lnTo>
                  <a:lnTo>
                    <a:pt x="22" y="132"/>
                  </a:lnTo>
                  <a:lnTo>
                    <a:pt x="20" y="134"/>
                  </a:lnTo>
                  <a:lnTo>
                    <a:pt x="18" y="134"/>
                  </a:lnTo>
                  <a:lnTo>
                    <a:pt x="16" y="132"/>
                  </a:lnTo>
                  <a:lnTo>
                    <a:pt x="16" y="132"/>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4"/>
                  </a:lnTo>
                  <a:lnTo>
                    <a:pt x="2" y="176"/>
                  </a:lnTo>
                  <a:lnTo>
                    <a:pt x="4" y="176"/>
                  </a:lnTo>
                  <a:lnTo>
                    <a:pt x="6" y="178"/>
                  </a:lnTo>
                  <a:lnTo>
                    <a:pt x="10" y="178"/>
                  </a:lnTo>
                  <a:lnTo>
                    <a:pt x="10" y="178"/>
                  </a:lnTo>
                  <a:lnTo>
                    <a:pt x="14" y="180"/>
                  </a:lnTo>
                  <a:lnTo>
                    <a:pt x="18" y="182"/>
                  </a:lnTo>
                  <a:lnTo>
                    <a:pt x="22" y="182"/>
                  </a:lnTo>
                  <a:lnTo>
                    <a:pt x="22" y="182"/>
                  </a:lnTo>
                  <a:lnTo>
                    <a:pt x="24" y="182"/>
                  </a:lnTo>
                  <a:lnTo>
                    <a:pt x="28" y="182"/>
                  </a:lnTo>
                  <a:lnTo>
                    <a:pt x="30" y="182"/>
                  </a:lnTo>
                  <a:lnTo>
                    <a:pt x="30" y="180"/>
                  </a:lnTo>
                  <a:lnTo>
                    <a:pt x="30" y="176"/>
                  </a:lnTo>
                  <a:lnTo>
                    <a:pt x="32"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56" y="198"/>
                  </a:lnTo>
                  <a:lnTo>
                    <a:pt x="60" y="200"/>
                  </a:lnTo>
                  <a:lnTo>
                    <a:pt x="64" y="200"/>
                  </a:lnTo>
                  <a:lnTo>
                    <a:pt x="70" y="198"/>
                  </a:lnTo>
                  <a:lnTo>
                    <a:pt x="74" y="196"/>
                  </a:lnTo>
                  <a:lnTo>
                    <a:pt x="74" y="196"/>
                  </a:lnTo>
                  <a:lnTo>
                    <a:pt x="76" y="194"/>
                  </a:lnTo>
                  <a:lnTo>
                    <a:pt x="78" y="192"/>
                  </a:lnTo>
                  <a:lnTo>
                    <a:pt x="82" y="192"/>
                  </a:lnTo>
                  <a:lnTo>
                    <a:pt x="84" y="196"/>
                  </a:lnTo>
                  <a:lnTo>
                    <a:pt x="86" y="196"/>
                  </a:lnTo>
                  <a:lnTo>
                    <a:pt x="86" y="196"/>
                  </a:lnTo>
                  <a:lnTo>
                    <a:pt x="88" y="198"/>
                  </a:lnTo>
                  <a:lnTo>
                    <a:pt x="90" y="196"/>
                  </a:lnTo>
                  <a:lnTo>
                    <a:pt x="92" y="194"/>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3" name="Freeform 117"/>
            <p:cNvSpPr/>
            <p:nvPr/>
          </p:nvSpPr>
          <p:spPr>
            <a:xfrm>
              <a:off x="1224" y="2422"/>
              <a:ext cx="138" cy="150"/>
            </a:xfrm>
            <a:custGeom>
              <a:avLst/>
              <a:gdLst>
                <a:gd name="txL" fmla="*/ 0 w 138"/>
                <a:gd name="txT" fmla="*/ 0 h 150"/>
                <a:gd name="txR" fmla="*/ 138 w 138"/>
                <a:gd name="txB" fmla="*/ 150 h 150"/>
              </a:gdLst>
              <a:ahLst/>
              <a:cxnLst>
                <a:cxn ang="0">
                  <a:pos x="0" y="150"/>
                </a:cxn>
                <a:cxn ang="0">
                  <a:pos x="0" y="0"/>
                </a:cxn>
                <a:cxn ang="0">
                  <a:pos x="2" y="0"/>
                </a:cxn>
                <a:cxn ang="0">
                  <a:pos x="6" y="2"/>
                </a:cxn>
                <a:cxn ang="0">
                  <a:pos x="12" y="2"/>
                </a:cxn>
                <a:cxn ang="0">
                  <a:pos x="18" y="2"/>
                </a:cxn>
                <a:cxn ang="0">
                  <a:pos x="22" y="2"/>
                </a:cxn>
                <a:cxn ang="0">
                  <a:pos x="26" y="4"/>
                </a:cxn>
                <a:cxn ang="0">
                  <a:pos x="28" y="4"/>
                </a:cxn>
                <a:cxn ang="0">
                  <a:pos x="30" y="6"/>
                </a:cxn>
                <a:cxn ang="0">
                  <a:pos x="34" y="8"/>
                </a:cxn>
                <a:cxn ang="0">
                  <a:pos x="38" y="10"/>
                </a:cxn>
                <a:cxn ang="0">
                  <a:pos x="44" y="10"/>
                </a:cxn>
                <a:cxn ang="0">
                  <a:pos x="68" y="4"/>
                </a:cxn>
                <a:cxn ang="0">
                  <a:pos x="68" y="4"/>
                </a:cxn>
                <a:cxn ang="0">
                  <a:pos x="70" y="4"/>
                </a:cxn>
                <a:cxn ang="0">
                  <a:pos x="72" y="2"/>
                </a:cxn>
                <a:cxn ang="0">
                  <a:pos x="76" y="2"/>
                </a:cxn>
                <a:cxn ang="0">
                  <a:pos x="80" y="4"/>
                </a:cxn>
                <a:cxn ang="0">
                  <a:pos x="86" y="6"/>
                </a:cxn>
                <a:cxn ang="0">
                  <a:pos x="86" y="6"/>
                </a:cxn>
                <a:cxn ang="0">
                  <a:pos x="86" y="10"/>
                </a:cxn>
                <a:cxn ang="0">
                  <a:pos x="86" y="14"/>
                </a:cxn>
                <a:cxn ang="0">
                  <a:pos x="88" y="20"/>
                </a:cxn>
                <a:cxn ang="0">
                  <a:pos x="92" y="26"/>
                </a:cxn>
                <a:cxn ang="0">
                  <a:pos x="92" y="30"/>
                </a:cxn>
                <a:cxn ang="0">
                  <a:pos x="98" y="40"/>
                </a:cxn>
                <a:cxn ang="0">
                  <a:pos x="106" y="56"/>
                </a:cxn>
                <a:cxn ang="0">
                  <a:pos x="114" y="74"/>
                </a:cxn>
                <a:cxn ang="0">
                  <a:pos x="122" y="92"/>
                </a:cxn>
                <a:cxn ang="0">
                  <a:pos x="130" y="108"/>
                </a:cxn>
                <a:cxn ang="0">
                  <a:pos x="136" y="122"/>
                </a:cxn>
                <a:cxn ang="0">
                  <a:pos x="138" y="128"/>
                </a:cxn>
                <a:cxn ang="0">
                  <a:pos x="138" y="130"/>
                </a:cxn>
                <a:cxn ang="0">
                  <a:pos x="136" y="132"/>
                </a:cxn>
                <a:cxn ang="0">
                  <a:pos x="132" y="138"/>
                </a:cxn>
                <a:cxn ang="0">
                  <a:pos x="126" y="142"/>
                </a:cxn>
                <a:cxn ang="0">
                  <a:pos x="120" y="146"/>
                </a:cxn>
                <a:cxn ang="0">
                  <a:pos x="110" y="150"/>
                </a:cxn>
                <a:cxn ang="0">
                  <a:pos x="0" y="150"/>
                </a:cxn>
              </a:cxnLst>
              <a:rect l="txL" t="txT" r="txR" b="txB"/>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68" y="4"/>
                  </a:lnTo>
                  <a:lnTo>
                    <a:pt x="70" y="4"/>
                  </a:lnTo>
                  <a:lnTo>
                    <a:pt x="72" y="2"/>
                  </a:lnTo>
                  <a:lnTo>
                    <a:pt x="76" y="2"/>
                  </a:lnTo>
                  <a:lnTo>
                    <a:pt x="80" y="4"/>
                  </a:lnTo>
                  <a:lnTo>
                    <a:pt x="86" y="6"/>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4" name="Freeform 118"/>
            <p:cNvSpPr/>
            <p:nvPr/>
          </p:nvSpPr>
          <p:spPr>
            <a:xfrm>
              <a:off x="1310" y="2426"/>
              <a:ext cx="40" cy="50"/>
            </a:xfrm>
            <a:custGeom>
              <a:avLst/>
              <a:gdLst>
                <a:gd name="txL" fmla="*/ 0 w 40"/>
                <a:gd name="txT" fmla="*/ 0 h 50"/>
                <a:gd name="txR" fmla="*/ 40 w 40"/>
                <a:gd name="txB" fmla="*/ 50 h 50"/>
              </a:gdLst>
              <a:ahLst/>
              <a:cxnLst>
                <a:cxn ang="0">
                  <a:pos x="0" y="0"/>
                </a:cxn>
                <a:cxn ang="0">
                  <a:pos x="0" y="8"/>
                </a:cxn>
                <a:cxn ang="0">
                  <a:pos x="0" y="10"/>
                </a:cxn>
                <a:cxn ang="0">
                  <a:pos x="2" y="12"/>
                </a:cxn>
                <a:cxn ang="0">
                  <a:pos x="2" y="16"/>
                </a:cxn>
                <a:cxn ang="0">
                  <a:pos x="4" y="20"/>
                </a:cxn>
                <a:cxn ang="0">
                  <a:pos x="6" y="24"/>
                </a:cxn>
                <a:cxn ang="0">
                  <a:pos x="8" y="28"/>
                </a:cxn>
                <a:cxn ang="0">
                  <a:pos x="10" y="30"/>
                </a:cxn>
                <a:cxn ang="0">
                  <a:pos x="14" y="34"/>
                </a:cxn>
                <a:cxn ang="0">
                  <a:pos x="16" y="38"/>
                </a:cxn>
                <a:cxn ang="0">
                  <a:pos x="22" y="42"/>
                </a:cxn>
                <a:cxn ang="0">
                  <a:pos x="26" y="44"/>
                </a:cxn>
                <a:cxn ang="0">
                  <a:pos x="30" y="48"/>
                </a:cxn>
                <a:cxn ang="0">
                  <a:pos x="32" y="50"/>
                </a:cxn>
                <a:cxn ang="0">
                  <a:pos x="32" y="50"/>
                </a:cxn>
                <a:cxn ang="0">
                  <a:pos x="34" y="50"/>
                </a:cxn>
                <a:cxn ang="0">
                  <a:pos x="36" y="48"/>
                </a:cxn>
                <a:cxn ang="0">
                  <a:pos x="38" y="44"/>
                </a:cxn>
                <a:cxn ang="0">
                  <a:pos x="40" y="32"/>
                </a:cxn>
                <a:cxn ang="0">
                  <a:pos x="38" y="28"/>
                </a:cxn>
                <a:cxn ang="0">
                  <a:pos x="32" y="18"/>
                </a:cxn>
                <a:cxn ang="0">
                  <a:pos x="26" y="8"/>
                </a:cxn>
                <a:cxn ang="0">
                  <a:pos x="22" y="0"/>
                </a:cxn>
                <a:cxn ang="0">
                  <a:pos x="22" y="0"/>
                </a:cxn>
                <a:cxn ang="0">
                  <a:pos x="18" y="0"/>
                </a:cxn>
                <a:cxn ang="0">
                  <a:pos x="12" y="0"/>
                </a:cxn>
                <a:cxn ang="0">
                  <a:pos x="8" y="0"/>
                </a:cxn>
                <a:cxn ang="0">
                  <a:pos x="2" y="0"/>
                </a:cxn>
                <a:cxn ang="0">
                  <a:pos x="0" y="0"/>
                </a:cxn>
              </a:cxnLst>
              <a:rect l="txL" t="txT" r="txR" b="txB"/>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2" y="50"/>
                  </a:lnTo>
                  <a:lnTo>
                    <a:pt x="34" y="50"/>
                  </a:lnTo>
                  <a:lnTo>
                    <a:pt x="36" y="48"/>
                  </a:lnTo>
                  <a:lnTo>
                    <a:pt x="38" y="44"/>
                  </a:lnTo>
                  <a:lnTo>
                    <a:pt x="40" y="32"/>
                  </a:lnTo>
                  <a:lnTo>
                    <a:pt x="38" y="28"/>
                  </a:lnTo>
                  <a:lnTo>
                    <a:pt x="32" y="18"/>
                  </a:lnTo>
                  <a:lnTo>
                    <a:pt x="26" y="8"/>
                  </a:lnTo>
                  <a:lnTo>
                    <a:pt x="22" y="0"/>
                  </a:lnTo>
                  <a:lnTo>
                    <a:pt x="22" y="0"/>
                  </a:lnTo>
                  <a:lnTo>
                    <a:pt x="18" y="0"/>
                  </a:lnTo>
                  <a:lnTo>
                    <a:pt x="12" y="0"/>
                  </a:lnTo>
                  <a:lnTo>
                    <a:pt x="8" y="0"/>
                  </a:lnTo>
                  <a:lnTo>
                    <a:pt x="2" y="0"/>
                  </a:lnTo>
                  <a:lnTo>
                    <a:pt x="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5" name="Freeform 119"/>
            <p:cNvSpPr/>
            <p:nvPr/>
          </p:nvSpPr>
          <p:spPr>
            <a:xfrm>
              <a:off x="1448" y="3000"/>
              <a:ext cx="86" cy="182"/>
            </a:xfrm>
            <a:custGeom>
              <a:avLst/>
              <a:gdLst>
                <a:gd name="txL" fmla="*/ 0 w 86"/>
                <a:gd name="txT" fmla="*/ 0 h 182"/>
                <a:gd name="txR" fmla="*/ 86 w 86"/>
                <a:gd name="txB" fmla="*/ 182 h 182"/>
              </a:gdLst>
              <a:ahLst/>
              <a:cxnLst>
                <a:cxn ang="0">
                  <a:pos x="78" y="0"/>
                </a:cxn>
                <a:cxn ang="0">
                  <a:pos x="72" y="4"/>
                </a:cxn>
                <a:cxn ang="0">
                  <a:pos x="64" y="12"/>
                </a:cxn>
                <a:cxn ang="0">
                  <a:pos x="60" y="20"/>
                </a:cxn>
                <a:cxn ang="0">
                  <a:pos x="56" y="24"/>
                </a:cxn>
                <a:cxn ang="0">
                  <a:pos x="48" y="32"/>
                </a:cxn>
                <a:cxn ang="0">
                  <a:pos x="40" y="42"/>
                </a:cxn>
                <a:cxn ang="0">
                  <a:pos x="34" y="50"/>
                </a:cxn>
                <a:cxn ang="0">
                  <a:pos x="28" y="54"/>
                </a:cxn>
                <a:cxn ang="0">
                  <a:pos x="24" y="54"/>
                </a:cxn>
                <a:cxn ang="0">
                  <a:pos x="22" y="54"/>
                </a:cxn>
                <a:cxn ang="0">
                  <a:pos x="16" y="54"/>
                </a:cxn>
                <a:cxn ang="0">
                  <a:pos x="10" y="60"/>
                </a:cxn>
                <a:cxn ang="0">
                  <a:pos x="6" y="68"/>
                </a:cxn>
                <a:cxn ang="0">
                  <a:pos x="6" y="82"/>
                </a:cxn>
                <a:cxn ang="0">
                  <a:pos x="4" y="90"/>
                </a:cxn>
                <a:cxn ang="0">
                  <a:pos x="6" y="92"/>
                </a:cxn>
                <a:cxn ang="0">
                  <a:pos x="8" y="92"/>
                </a:cxn>
                <a:cxn ang="0">
                  <a:pos x="14" y="100"/>
                </a:cxn>
                <a:cxn ang="0">
                  <a:pos x="14" y="106"/>
                </a:cxn>
                <a:cxn ang="0">
                  <a:pos x="10" y="110"/>
                </a:cxn>
                <a:cxn ang="0">
                  <a:pos x="6" y="116"/>
                </a:cxn>
                <a:cxn ang="0">
                  <a:pos x="0" y="138"/>
                </a:cxn>
                <a:cxn ang="0">
                  <a:pos x="6" y="172"/>
                </a:cxn>
                <a:cxn ang="0">
                  <a:pos x="8" y="172"/>
                </a:cxn>
                <a:cxn ang="0">
                  <a:pos x="16" y="172"/>
                </a:cxn>
                <a:cxn ang="0">
                  <a:pos x="22" y="172"/>
                </a:cxn>
                <a:cxn ang="0">
                  <a:pos x="20" y="174"/>
                </a:cxn>
                <a:cxn ang="0">
                  <a:pos x="24" y="178"/>
                </a:cxn>
                <a:cxn ang="0">
                  <a:pos x="28" y="182"/>
                </a:cxn>
                <a:cxn ang="0">
                  <a:pos x="36" y="182"/>
                </a:cxn>
                <a:cxn ang="0">
                  <a:pos x="44" y="178"/>
                </a:cxn>
                <a:cxn ang="0">
                  <a:pos x="50" y="164"/>
                </a:cxn>
                <a:cxn ang="0">
                  <a:pos x="58" y="134"/>
                </a:cxn>
                <a:cxn ang="0">
                  <a:pos x="58" y="126"/>
                </a:cxn>
                <a:cxn ang="0">
                  <a:pos x="60" y="120"/>
                </a:cxn>
                <a:cxn ang="0">
                  <a:pos x="66" y="108"/>
                </a:cxn>
                <a:cxn ang="0">
                  <a:pos x="72" y="82"/>
                </a:cxn>
                <a:cxn ang="0">
                  <a:pos x="78" y="54"/>
                </a:cxn>
                <a:cxn ang="0">
                  <a:pos x="78" y="50"/>
                </a:cxn>
                <a:cxn ang="0">
                  <a:pos x="82" y="40"/>
                </a:cxn>
                <a:cxn ang="0">
                  <a:pos x="84" y="28"/>
                </a:cxn>
                <a:cxn ang="0">
                  <a:pos x="84" y="20"/>
                </a:cxn>
                <a:cxn ang="0">
                  <a:pos x="86" y="12"/>
                </a:cxn>
                <a:cxn ang="0">
                  <a:pos x="86" y="4"/>
                </a:cxn>
                <a:cxn ang="0">
                  <a:pos x="78" y="0"/>
                </a:cxn>
              </a:cxnLst>
              <a:rect l="txL" t="txT" r="txR" b="txB"/>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8" y="172"/>
                  </a:lnTo>
                  <a:lnTo>
                    <a:pt x="12" y="172"/>
                  </a:lnTo>
                  <a:lnTo>
                    <a:pt x="16" y="172"/>
                  </a:lnTo>
                  <a:lnTo>
                    <a:pt x="20" y="172"/>
                  </a:lnTo>
                  <a:lnTo>
                    <a:pt x="22"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6" name="Freeform 120"/>
            <p:cNvSpPr/>
            <p:nvPr/>
          </p:nvSpPr>
          <p:spPr>
            <a:xfrm>
              <a:off x="2732" y="3460"/>
              <a:ext cx="58" cy="56"/>
            </a:xfrm>
            <a:custGeom>
              <a:avLst/>
              <a:gdLst>
                <a:gd name="txL" fmla="*/ 0 w 58"/>
                <a:gd name="txT" fmla="*/ 0 h 56"/>
                <a:gd name="txR" fmla="*/ 58 w 58"/>
                <a:gd name="txB" fmla="*/ 56 h 56"/>
              </a:gdLst>
              <a:ahLst/>
              <a:cxnLst>
                <a:cxn ang="0">
                  <a:pos x="10" y="2"/>
                </a:cxn>
                <a:cxn ang="0">
                  <a:pos x="10" y="2"/>
                </a:cxn>
                <a:cxn ang="0">
                  <a:pos x="8" y="2"/>
                </a:cxn>
                <a:cxn ang="0">
                  <a:pos x="6" y="2"/>
                </a:cxn>
                <a:cxn ang="0">
                  <a:pos x="4" y="4"/>
                </a:cxn>
                <a:cxn ang="0">
                  <a:pos x="2" y="6"/>
                </a:cxn>
                <a:cxn ang="0">
                  <a:pos x="0" y="8"/>
                </a:cxn>
                <a:cxn ang="0">
                  <a:pos x="0" y="14"/>
                </a:cxn>
                <a:cxn ang="0">
                  <a:pos x="6" y="30"/>
                </a:cxn>
                <a:cxn ang="0">
                  <a:pos x="6" y="30"/>
                </a:cxn>
                <a:cxn ang="0">
                  <a:pos x="8" y="32"/>
                </a:cxn>
                <a:cxn ang="0">
                  <a:pos x="10" y="36"/>
                </a:cxn>
                <a:cxn ang="0">
                  <a:pos x="14" y="40"/>
                </a:cxn>
                <a:cxn ang="0">
                  <a:pos x="14" y="44"/>
                </a:cxn>
                <a:cxn ang="0">
                  <a:pos x="18" y="46"/>
                </a:cxn>
                <a:cxn ang="0">
                  <a:pos x="22" y="50"/>
                </a:cxn>
                <a:cxn ang="0">
                  <a:pos x="26" y="52"/>
                </a:cxn>
                <a:cxn ang="0">
                  <a:pos x="32" y="54"/>
                </a:cxn>
                <a:cxn ang="0">
                  <a:pos x="36" y="56"/>
                </a:cxn>
                <a:cxn ang="0">
                  <a:pos x="40" y="54"/>
                </a:cxn>
                <a:cxn ang="0">
                  <a:pos x="42" y="52"/>
                </a:cxn>
                <a:cxn ang="0">
                  <a:pos x="46" y="50"/>
                </a:cxn>
                <a:cxn ang="0">
                  <a:pos x="50" y="44"/>
                </a:cxn>
                <a:cxn ang="0">
                  <a:pos x="54" y="40"/>
                </a:cxn>
                <a:cxn ang="0">
                  <a:pos x="56" y="34"/>
                </a:cxn>
                <a:cxn ang="0">
                  <a:pos x="58" y="30"/>
                </a:cxn>
                <a:cxn ang="0">
                  <a:pos x="56" y="24"/>
                </a:cxn>
                <a:cxn ang="0">
                  <a:pos x="56" y="18"/>
                </a:cxn>
                <a:cxn ang="0">
                  <a:pos x="56" y="12"/>
                </a:cxn>
                <a:cxn ang="0">
                  <a:pos x="56" y="8"/>
                </a:cxn>
                <a:cxn ang="0">
                  <a:pos x="56" y="6"/>
                </a:cxn>
                <a:cxn ang="0">
                  <a:pos x="54" y="6"/>
                </a:cxn>
                <a:cxn ang="0">
                  <a:pos x="52" y="4"/>
                </a:cxn>
                <a:cxn ang="0">
                  <a:pos x="50" y="2"/>
                </a:cxn>
                <a:cxn ang="0">
                  <a:pos x="46" y="0"/>
                </a:cxn>
                <a:cxn ang="0">
                  <a:pos x="42" y="0"/>
                </a:cxn>
                <a:cxn ang="0">
                  <a:pos x="40" y="0"/>
                </a:cxn>
                <a:cxn ang="0">
                  <a:pos x="38" y="2"/>
                </a:cxn>
                <a:cxn ang="0">
                  <a:pos x="36" y="4"/>
                </a:cxn>
                <a:cxn ang="0">
                  <a:pos x="34" y="8"/>
                </a:cxn>
                <a:cxn ang="0">
                  <a:pos x="32" y="10"/>
                </a:cxn>
                <a:cxn ang="0">
                  <a:pos x="32" y="10"/>
                </a:cxn>
                <a:cxn ang="0">
                  <a:pos x="16" y="2"/>
                </a:cxn>
                <a:cxn ang="0">
                  <a:pos x="10" y="2"/>
                </a:cxn>
              </a:cxnLst>
              <a:rect l="txL" t="txT" r="txR" b="txB"/>
              <a:pathLst>
                <a:path w="58" h="56">
                  <a:moveTo>
                    <a:pt x="10" y="2"/>
                  </a:moveTo>
                  <a:lnTo>
                    <a:pt x="10" y="2"/>
                  </a:lnTo>
                  <a:lnTo>
                    <a:pt x="8" y="2"/>
                  </a:lnTo>
                  <a:lnTo>
                    <a:pt x="6" y="2"/>
                  </a:lnTo>
                  <a:lnTo>
                    <a:pt x="4" y="4"/>
                  </a:lnTo>
                  <a:lnTo>
                    <a:pt x="2" y="6"/>
                  </a:lnTo>
                  <a:lnTo>
                    <a:pt x="0" y="8"/>
                  </a:lnTo>
                  <a:lnTo>
                    <a:pt x="0" y="14"/>
                  </a:lnTo>
                  <a:lnTo>
                    <a:pt x="6" y="30"/>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32" y="10"/>
                  </a:lnTo>
                  <a:lnTo>
                    <a:pt x="16" y="2"/>
                  </a:lnTo>
                  <a:lnTo>
                    <a:pt x="10"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7" name="Freeform 121"/>
            <p:cNvSpPr/>
            <p:nvPr/>
          </p:nvSpPr>
          <p:spPr>
            <a:xfrm>
              <a:off x="2786" y="2872"/>
              <a:ext cx="70" cy="54"/>
            </a:xfrm>
            <a:custGeom>
              <a:avLst/>
              <a:gdLst>
                <a:gd name="txL" fmla="*/ 0 w 70"/>
                <a:gd name="txT" fmla="*/ 0 h 54"/>
                <a:gd name="txR" fmla="*/ 70 w 70"/>
                <a:gd name="txB" fmla="*/ 54 h 54"/>
              </a:gdLst>
              <a:ahLst/>
              <a:cxnLst>
                <a:cxn ang="0">
                  <a:pos x="2" y="44"/>
                </a:cxn>
                <a:cxn ang="0">
                  <a:pos x="34" y="28"/>
                </a:cxn>
                <a:cxn ang="0">
                  <a:pos x="34" y="28"/>
                </a:cxn>
                <a:cxn ang="0">
                  <a:pos x="38" y="26"/>
                </a:cxn>
                <a:cxn ang="0">
                  <a:pos x="40" y="22"/>
                </a:cxn>
                <a:cxn ang="0">
                  <a:pos x="44" y="18"/>
                </a:cxn>
                <a:cxn ang="0">
                  <a:pos x="48" y="14"/>
                </a:cxn>
                <a:cxn ang="0">
                  <a:pos x="52" y="10"/>
                </a:cxn>
                <a:cxn ang="0">
                  <a:pos x="54" y="4"/>
                </a:cxn>
                <a:cxn ang="0">
                  <a:pos x="54" y="0"/>
                </a:cxn>
                <a:cxn ang="0">
                  <a:pos x="64" y="0"/>
                </a:cxn>
                <a:cxn ang="0">
                  <a:pos x="70" y="8"/>
                </a:cxn>
                <a:cxn ang="0">
                  <a:pos x="68" y="12"/>
                </a:cxn>
                <a:cxn ang="0">
                  <a:pos x="64" y="22"/>
                </a:cxn>
                <a:cxn ang="0">
                  <a:pos x="56" y="32"/>
                </a:cxn>
                <a:cxn ang="0">
                  <a:pos x="46" y="42"/>
                </a:cxn>
                <a:cxn ang="0">
                  <a:pos x="28" y="50"/>
                </a:cxn>
                <a:cxn ang="0">
                  <a:pos x="16" y="54"/>
                </a:cxn>
                <a:cxn ang="0">
                  <a:pos x="10" y="54"/>
                </a:cxn>
                <a:cxn ang="0">
                  <a:pos x="10" y="54"/>
                </a:cxn>
                <a:cxn ang="0">
                  <a:pos x="8" y="54"/>
                </a:cxn>
                <a:cxn ang="0">
                  <a:pos x="6" y="54"/>
                </a:cxn>
                <a:cxn ang="0">
                  <a:pos x="4" y="52"/>
                </a:cxn>
                <a:cxn ang="0">
                  <a:pos x="2" y="52"/>
                </a:cxn>
                <a:cxn ang="0">
                  <a:pos x="0" y="50"/>
                </a:cxn>
                <a:cxn ang="0">
                  <a:pos x="0" y="48"/>
                </a:cxn>
                <a:cxn ang="0">
                  <a:pos x="2" y="44"/>
                </a:cxn>
              </a:cxnLst>
              <a:rect l="txL" t="txT" r="txR" b="txB"/>
              <a:pathLst>
                <a:path w="70" h="54">
                  <a:moveTo>
                    <a:pt x="2" y="44"/>
                  </a:moveTo>
                  <a:lnTo>
                    <a:pt x="34" y="28"/>
                  </a:ln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10" y="54"/>
                  </a:lnTo>
                  <a:lnTo>
                    <a:pt x="8" y="54"/>
                  </a:lnTo>
                  <a:lnTo>
                    <a:pt x="6" y="54"/>
                  </a:lnTo>
                  <a:lnTo>
                    <a:pt x="4" y="52"/>
                  </a:lnTo>
                  <a:lnTo>
                    <a:pt x="2" y="52"/>
                  </a:lnTo>
                  <a:lnTo>
                    <a:pt x="0" y="50"/>
                  </a:lnTo>
                  <a:lnTo>
                    <a:pt x="0" y="48"/>
                  </a:lnTo>
                  <a:lnTo>
                    <a:pt x="2" y="4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8" name="Freeform 122"/>
            <p:cNvSpPr/>
            <p:nvPr/>
          </p:nvSpPr>
          <p:spPr>
            <a:xfrm>
              <a:off x="3013" y="3440"/>
              <a:ext cx="74" cy="110"/>
            </a:xfrm>
            <a:custGeom>
              <a:avLst/>
              <a:gdLst>
                <a:gd name="txL" fmla="*/ 0 w 74"/>
                <a:gd name="txT" fmla="*/ 0 h 110"/>
                <a:gd name="txR" fmla="*/ 74 w 74"/>
                <a:gd name="txB" fmla="*/ 110 h 110"/>
              </a:gdLst>
              <a:ahLst/>
              <a:cxnLst>
                <a:cxn ang="0">
                  <a:pos x="8" y="0"/>
                </a:cxn>
                <a:cxn ang="0">
                  <a:pos x="4" y="2"/>
                </a:cxn>
                <a:cxn ang="0">
                  <a:pos x="2" y="4"/>
                </a:cxn>
                <a:cxn ang="0">
                  <a:pos x="2" y="12"/>
                </a:cxn>
                <a:cxn ang="0">
                  <a:pos x="8" y="20"/>
                </a:cxn>
                <a:cxn ang="0">
                  <a:pos x="14" y="30"/>
                </a:cxn>
                <a:cxn ang="0">
                  <a:pos x="20" y="38"/>
                </a:cxn>
                <a:cxn ang="0">
                  <a:pos x="22" y="40"/>
                </a:cxn>
                <a:cxn ang="0">
                  <a:pos x="22" y="54"/>
                </a:cxn>
                <a:cxn ang="0">
                  <a:pos x="18" y="74"/>
                </a:cxn>
                <a:cxn ang="0">
                  <a:pos x="18" y="78"/>
                </a:cxn>
                <a:cxn ang="0">
                  <a:pos x="22" y="84"/>
                </a:cxn>
                <a:cxn ang="0">
                  <a:pos x="28" y="92"/>
                </a:cxn>
                <a:cxn ang="0">
                  <a:pos x="32" y="102"/>
                </a:cxn>
                <a:cxn ang="0">
                  <a:pos x="36" y="110"/>
                </a:cxn>
                <a:cxn ang="0">
                  <a:pos x="38" y="110"/>
                </a:cxn>
                <a:cxn ang="0">
                  <a:pos x="40" y="102"/>
                </a:cxn>
                <a:cxn ang="0">
                  <a:pos x="46" y="90"/>
                </a:cxn>
                <a:cxn ang="0">
                  <a:pos x="54" y="82"/>
                </a:cxn>
                <a:cxn ang="0">
                  <a:pos x="60" y="78"/>
                </a:cxn>
                <a:cxn ang="0">
                  <a:pos x="66" y="68"/>
                </a:cxn>
                <a:cxn ang="0">
                  <a:pos x="70" y="58"/>
                </a:cxn>
                <a:cxn ang="0">
                  <a:pos x="72" y="50"/>
                </a:cxn>
                <a:cxn ang="0">
                  <a:pos x="72" y="50"/>
                </a:cxn>
                <a:cxn ang="0">
                  <a:pos x="64" y="52"/>
                </a:cxn>
                <a:cxn ang="0">
                  <a:pos x="54" y="52"/>
                </a:cxn>
                <a:cxn ang="0">
                  <a:pos x="46" y="48"/>
                </a:cxn>
                <a:cxn ang="0">
                  <a:pos x="38" y="40"/>
                </a:cxn>
                <a:cxn ang="0">
                  <a:pos x="34" y="32"/>
                </a:cxn>
                <a:cxn ang="0">
                  <a:pos x="32" y="28"/>
                </a:cxn>
                <a:cxn ang="0">
                  <a:pos x="18" y="10"/>
                </a:cxn>
                <a:cxn ang="0">
                  <a:pos x="18" y="6"/>
                </a:cxn>
                <a:cxn ang="0">
                  <a:pos x="12" y="2"/>
                </a:cxn>
              </a:cxnLst>
              <a:rect l="txL" t="txT" r="txR" b="txB"/>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0"/>
                  </a:lnTo>
                  <a:lnTo>
                    <a:pt x="22" y="44"/>
                  </a:lnTo>
                  <a:lnTo>
                    <a:pt x="22" y="54"/>
                  </a:lnTo>
                  <a:lnTo>
                    <a:pt x="20" y="64"/>
                  </a:lnTo>
                  <a:lnTo>
                    <a:pt x="18" y="74"/>
                  </a:lnTo>
                  <a:lnTo>
                    <a:pt x="18" y="74"/>
                  </a:lnTo>
                  <a:lnTo>
                    <a:pt x="18" y="78"/>
                  </a:lnTo>
                  <a:lnTo>
                    <a:pt x="18" y="80"/>
                  </a:lnTo>
                  <a:lnTo>
                    <a:pt x="22" y="84"/>
                  </a:lnTo>
                  <a:lnTo>
                    <a:pt x="24" y="88"/>
                  </a:lnTo>
                  <a:lnTo>
                    <a:pt x="28" y="92"/>
                  </a:lnTo>
                  <a:lnTo>
                    <a:pt x="30" y="96"/>
                  </a:lnTo>
                  <a:lnTo>
                    <a:pt x="32" y="102"/>
                  </a:lnTo>
                  <a:lnTo>
                    <a:pt x="34" y="106"/>
                  </a:lnTo>
                  <a:lnTo>
                    <a:pt x="36" y="110"/>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10"/>
                  </a:lnTo>
                  <a:lnTo>
                    <a:pt x="18" y="8"/>
                  </a:lnTo>
                  <a:lnTo>
                    <a:pt x="18" y="6"/>
                  </a:lnTo>
                  <a:lnTo>
                    <a:pt x="16" y="2"/>
                  </a:lnTo>
                  <a:lnTo>
                    <a:pt x="12" y="2"/>
                  </a:lnTo>
                  <a:lnTo>
                    <a:pt x="1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39" name="Freeform 123"/>
            <p:cNvSpPr/>
            <p:nvPr/>
          </p:nvSpPr>
          <p:spPr>
            <a:xfrm>
              <a:off x="2943" y="3544"/>
              <a:ext cx="92" cy="104"/>
            </a:xfrm>
            <a:custGeom>
              <a:avLst/>
              <a:gdLst>
                <a:gd name="txL" fmla="*/ 0 w 92"/>
                <a:gd name="txT" fmla="*/ 0 h 104"/>
                <a:gd name="txR" fmla="*/ 92 w 92"/>
                <a:gd name="txB" fmla="*/ 104 h 104"/>
              </a:gdLst>
              <a:ahLst/>
              <a:cxnLst>
                <a:cxn ang="0">
                  <a:pos x="4" y="80"/>
                </a:cxn>
                <a:cxn ang="0">
                  <a:pos x="4" y="80"/>
                </a:cxn>
                <a:cxn ang="0">
                  <a:pos x="2" y="82"/>
                </a:cxn>
                <a:cxn ang="0">
                  <a:pos x="0" y="84"/>
                </a:cxn>
                <a:cxn ang="0">
                  <a:pos x="0" y="88"/>
                </a:cxn>
                <a:cxn ang="0">
                  <a:pos x="0" y="90"/>
                </a:cxn>
                <a:cxn ang="0">
                  <a:pos x="0" y="94"/>
                </a:cxn>
                <a:cxn ang="0">
                  <a:pos x="4" y="96"/>
                </a:cxn>
                <a:cxn ang="0">
                  <a:pos x="10" y="98"/>
                </a:cxn>
                <a:cxn ang="0">
                  <a:pos x="16" y="100"/>
                </a:cxn>
                <a:cxn ang="0">
                  <a:pos x="22" y="102"/>
                </a:cxn>
                <a:cxn ang="0">
                  <a:pos x="28" y="104"/>
                </a:cxn>
                <a:cxn ang="0">
                  <a:pos x="34" y="104"/>
                </a:cxn>
                <a:cxn ang="0">
                  <a:pos x="36" y="104"/>
                </a:cxn>
                <a:cxn ang="0">
                  <a:pos x="40" y="102"/>
                </a:cxn>
                <a:cxn ang="0">
                  <a:pos x="44" y="98"/>
                </a:cxn>
                <a:cxn ang="0">
                  <a:pos x="48" y="94"/>
                </a:cxn>
                <a:cxn ang="0">
                  <a:pos x="50" y="90"/>
                </a:cxn>
                <a:cxn ang="0">
                  <a:pos x="52" y="86"/>
                </a:cxn>
                <a:cxn ang="0">
                  <a:pos x="52" y="82"/>
                </a:cxn>
                <a:cxn ang="0">
                  <a:pos x="52" y="78"/>
                </a:cxn>
                <a:cxn ang="0">
                  <a:pos x="50" y="74"/>
                </a:cxn>
                <a:cxn ang="0">
                  <a:pos x="52" y="70"/>
                </a:cxn>
                <a:cxn ang="0">
                  <a:pos x="54" y="66"/>
                </a:cxn>
                <a:cxn ang="0">
                  <a:pos x="58" y="64"/>
                </a:cxn>
                <a:cxn ang="0">
                  <a:pos x="62" y="60"/>
                </a:cxn>
                <a:cxn ang="0">
                  <a:pos x="66" y="54"/>
                </a:cxn>
                <a:cxn ang="0">
                  <a:pos x="70" y="50"/>
                </a:cxn>
                <a:cxn ang="0">
                  <a:pos x="72" y="46"/>
                </a:cxn>
                <a:cxn ang="0">
                  <a:pos x="74" y="44"/>
                </a:cxn>
                <a:cxn ang="0">
                  <a:pos x="74" y="42"/>
                </a:cxn>
                <a:cxn ang="0">
                  <a:pos x="80" y="30"/>
                </a:cxn>
                <a:cxn ang="0">
                  <a:pos x="82" y="28"/>
                </a:cxn>
                <a:cxn ang="0">
                  <a:pos x="84" y="26"/>
                </a:cxn>
                <a:cxn ang="0">
                  <a:pos x="86" y="24"/>
                </a:cxn>
                <a:cxn ang="0">
                  <a:pos x="88" y="20"/>
                </a:cxn>
                <a:cxn ang="0">
                  <a:pos x="90" y="16"/>
                </a:cxn>
                <a:cxn ang="0">
                  <a:pos x="92" y="12"/>
                </a:cxn>
                <a:cxn ang="0">
                  <a:pos x="92" y="8"/>
                </a:cxn>
                <a:cxn ang="0">
                  <a:pos x="90" y="6"/>
                </a:cxn>
                <a:cxn ang="0">
                  <a:pos x="86" y="4"/>
                </a:cxn>
                <a:cxn ang="0">
                  <a:pos x="82" y="2"/>
                </a:cxn>
                <a:cxn ang="0">
                  <a:pos x="78" y="0"/>
                </a:cxn>
                <a:cxn ang="0">
                  <a:pos x="74" y="0"/>
                </a:cxn>
                <a:cxn ang="0">
                  <a:pos x="70" y="0"/>
                </a:cxn>
                <a:cxn ang="0">
                  <a:pos x="68" y="2"/>
                </a:cxn>
                <a:cxn ang="0">
                  <a:pos x="66" y="4"/>
                </a:cxn>
                <a:cxn ang="0">
                  <a:pos x="64" y="8"/>
                </a:cxn>
                <a:cxn ang="0">
                  <a:pos x="62" y="10"/>
                </a:cxn>
                <a:cxn ang="0">
                  <a:pos x="60" y="12"/>
                </a:cxn>
                <a:cxn ang="0">
                  <a:pos x="60" y="12"/>
                </a:cxn>
                <a:cxn ang="0">
                  <a:pos x="58" y="26"/>
                </a:cxn>
                <a:cxn ang="0">
                  <a:pos x="42" y="36"/>
                </a:cxn>
                <a:cxn ang="0">
                  <a:pos x="32" y="44"/>
                </a:cxn>
                <a:cxn ang="0">
                  <a:pos x="20" y="62"/>
                </a:cxn>
                <a:cxn ang="0">
                  <a:pos x="14" y="72"/>
                </a:cxn>
                <a:cxn ang="0">
                  <a:pos x="14" y="72"/>
                </a:cxn>
                <a:cxn ang="0">
                  <a:pos x="12" y="72"/>
                </a:cxn>
                <a:cxn ang="0">
                  <a:pos x="8" y="72"/>
                </a:cxn>
                <a:cxn ang="0">
                  <a:pos x="6" y="76"/>
                </a:cxn>
                <a:cxn ang="0">
                  <a:pos x="4" y="80"/>
                </a:cxn>
              </a:cxnLst>
              <a:rect l="txL" t="txT" r="txR" b="txB"/>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60" y="12"/>
                  </a:lnTo>
                  <a:lnTo>
                    <a:pt x="58" y="26"/>
                  </a:lnTo>
                  <a:lnTo>
                    <a:pt x="42" y="36"/>
                  </a:lnTo>
                  <a:lnTo>
                    <a:pt x="32" y="44"/>
                  </a:lnTo>
                  <a:lnTo>
                    <a:pt x="20" y="62"/>
                  </a:lnTo>
                  <a:lnTo>
                    <a:pt x="14" y="72"/>
                  </a:lnTo>
                  <a:lnTo>
                    <a:pt x="14" y="72"/>
                  </a:lnTo>
                  <a:lnTo>
                    <a:pt x="12" y="72"/>
                  </a:lnTo>
                  <a:lnTo>
                    <a:pt x="8" y="72"/>
                  </a:lnTo>
                  <a:lnTo>
                    <a:pt x="6" y="76"/>
                  </a:lnTo>
                  <a:lnTo>
                    <a:pt x="4" y="8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0" name="Freeform 124"/>
            <p:cNvSpPr/>
            <p:nvPr/>
          </p:nvSpPr>
          <p:spPr>
            <a:xfrm>
              <a:off x="2418" y="2602"/>
              <a:ext cx="36" cy="96"/>
            </a:xfrm>
            <a:custGeom>
              <a:avLst/>
              <a:gdLst>
                <a:gd name="txL" fmla="*/ 0 w 36"/>
                <a:gd name="txT" fmla="*/ 0 h 96"/>
                <a:gd name="txR" fmla="*/ 36 w 36"/>
                <a:gd name="txB" fmla="*/ 96 h 96"/>
              </a:gdLst>
              <a:ahLst/>
              <a:cxnLst>
                <a:cxn ang="0">
                  <a:pos x="20" y="0"/>
                </a:cxn>
                <a:cxn ang="0">
                  <a:pos x="20" y="0"/>
                </a:cxn>
                <a:cxn ang="0">
                  <a:pos x="16" y="0"/>
                </a:cxn>
                <a:cxn ang="0">
                  <a:pos x="12" y="0"/>
                </a:cxn>
                <a:cxn ang="0">
                  <a:pos x="8" y="2"/>
                </a:cxn>
                <a:cxn ang="0">
                  <a:pos x="4" y="4"/>
                </a:cxn>
                <a:cxn ang="0">
                  <a:pos x="2" y="8"/>
                </a:cxn>
                <a:cxn ang="0">
                  <a:pos x="2" y="12"/>
                </a:cxn>
                <a:cxn ang="0">
                  <a:pos x="0" y="26"/>
                </a:cxn>
                <a:cxn ang="0">
                  <a:pos x="0" y="40"/>
                </a:cxn>
                <a:cxn ang="0">
                  <a:pos x="2" y="48"/>
                </a:cxn>
                <a:cxn ang="0">
                  <a:pos x="2" y="52"/>
                </a:cxn>
                <a:cxn ang="0">
                  <a:pos x="4" y="54"/>
                </a:cxn>
                <a:cxn ang="0">
                  <a:pos x="4" y="54"/>
                </a:cxn>
                <a:cxn ang="0">
                  <a:pos x="4" y="54"/>
                </a:cxn>
                <a:cxn ang="0">
                  <a:pos x="4" y="56"/>
                </a:cxn>
                <a:cxn ang="0">
                  <a:pos x="2" y="58"/>
                </a:cxn>
                <a:cxn ang="0">
                  <a:pos x="2" y="60"/>
                </a:cxn>
                <a:cxn ang="0">
                  <a:pos x="0" y="64"/>
                </a:cxn>
                <a:cxn ang="0">
                  <a:pos x="0" y="66"/>
                </a:cxn>
                <a:cxn ang="0">
                  <a:pos x="2" y="70"/>
                </a:cxn>
                <a:cxn ang="0">
                  <a:pos x="4" y="76"/>
                </a:cxn>
                <a:cxn ang="0">
                  <a:pos x="6" y="82"/>
                </a:cxn>
                <a:cxn ang="0">
                  <a:pos x="10" y="88"/>
                </a:cxn>
                <a:cxn ang="0">
                  <a:pos x="12" y="92"/>
                </a:cxn>
                <a:cxn ang="0">
                  <a:pos x="14" y="94"/>
                </a:cxn>
                <a:cxn ang="0">
                  <a:pos x="16" y="96"/>
                </a:cxn>
                <a:cxn ang="0">
                  <a:pos x="18" y="94"/>
                </a:cxn>
                <a:cxn ang="0">
                  <a:pos x="22" y="90"/>
                </a:cxn>
                <a:cxn ang="0">
                  <a:pos x="24" y="88"/>
                </a:cxn>
                <a:cxn ang="0">
                  <a:pos x="24" y="84"/>
                </a:cxn>
                <a:cxn ang="0">
                  <a:pos x="24" y="78"/>
                </a:cxn>
                <a:cxn ang="0">
                  <a:pos x="24" y="72"/>
                </a:cxn>
                <a:cxn ang="0">
                  <a:pos x="24" y="66"/>
                </a:cxn>
                <a:cxn ang="0">
                  <a:pos x="24" y="60"/>
                </a:cxn>
                <a:cxn ang="0">
                  <a:pos x="24" y="56"/>
                </a:cxn>
                <a:cxn ang="0">
                  <a:pos x="24" y="56"/>
                </a:cxn>
                <a:cxn ang="0">
                  <a:pos x="30" y="42"/>
                </a:cxn>
                <a:cxn ang="0">
                  <a:pos x="30" y="40"/>
                </a:cxn>
                <a:cxn ang="0">
                  <a:pos x="30" y="36"/>
                </a:cxn>
                <a:cxn ang="0">
                  <a:pos x="30" y="32"/>
                </a:cxn>
                <a:cxn ang="0">
                  <a:pos x="30" y="28"/>
                </a:cxn>
                <a:cxn ang="0">
                  <a:pos x="32" y="24"/>
                </a:cxn>
                <a:cxn ang="0">
                  <a:pos x="32" y="24"/>
                </a:cxn>
                <a:cxn ang="0">
                  <a:pos x="34" y="22"/>
                </a:cxn>
                <a:cxn ang="0">
                  <a:pos x="34" y="20"/>
                </a:cxn>
                <a:cxn ang="0">
                  <a:pos x="34" y="16"/>
                </a:cxn>
                <a:cxn ang="0">
                  <a:pos x="34" y="10"/>
                </a:cxn>
                <a:cxn ang="0">
                  <a:pos x="34" y="6"/>
                </a:cxn>
                <a:cxn ang="0">
                  <a:pos x="34" y="2"/>
                </a:cxn>
                <a:cxn ang="0">
                  <a:pos x="36" y="0"/>
                </a:cxn>
                <a:cxn ang="0">
                  <a:pos x="34" y="0"/>
                </a:cxn>
                <a:cxn ang="0">
                  <a:pos x="32" y="0"/>
                </a:cxn>
                <a:cxn ang="0">
                  <a:pos x="28" y="2"/>
                </a:cxn>
                <a:cxn ang="0">
                  <a:pos x="24" y="2"/>
                </a:cxn>
                <a:cxn ang="0">
                  <a:pos x="20" y="0"/>
                </a:cxn>
              </a:cxnLst>
              <a:rect l="txL" t="txT" r="txR" b="txB"/>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4"/>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24" y="56"/>
                  </a:lnTo>
                  <a:lnTo>
                    <a:pt x="30" y="42"/>
                  </a:lnTo>
                  <a:lnTo>
                    <a:pt x="30" y="40"/>
                  </a:lnTo>
                  <a:lnTo>
                    <a:pt x="30" y="36"/>
                  </a:lnTo>
                  <a:lnTo>
                    <a:pt x="30" y="32"/>
                  </a:lnTo>
                  <a:lnTo>
                    <a:pt x="30" y="28"/>
                  </a:lnTo>
                  <a:lnTo>
                    <a:pt x="32" y="24"/>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1" name="Freeform 125"/>
            <p:cNvSpPr/>
            <p:nvPr/>
          </p:nvSpPr>
          <p:spPr>
            <a:xfrm>
              <a:off x="2386" y="2702"/>
              <a:ext cx="32" cy="34"/>
            </a:xfrm>
            <a:custGeom>
              <a:avLst/>
              <a:gdLst>
                <a:gd name="txL" fmla="*/ 0 w 32"/>
                <a:gd name="txT" fmla="*/ 0 h 34"/>
                <a:gd name="txR" fmla="*/ 32 w 32"/>
                <a:gd name="txB" fmla="*/ 34 h 34"/>
              </a:gdLst>
              <a:ahLst/>
              <a:cxnLst>
                <a:cxn ang="0">
                  <a:pos x="2" y="28"/>
                </a:cxn>
                <a:cxn ang="0">
                  <a:pos x="2" y="28"/>
                </a:cxn>
                <a:cxn ang="0">
                  <a:pos x="0" y="30"/>
                </a:cxn>
                <a:cxn ang="0">
                  <a:pos x="0" y="30"/>
                </a:cxn>
                <a:cxn ang="0">
                  <a:pos x="2" y="32"/>
                </a:cxn>
                <a:cxn ang="0">
                  <a:pos x="4" y="34"/>
                </a:cxn>
                <a:cxn ang="0">
                  <a:pos x="6" y="32"/>
                </a:cxn>
                <a:cxn ang="0">
                  <a:pos x="10" y="32"/>
                </a:cxn>
                <a:cxn ang="0">
                  <a:pos x="12" y="30"/>
                </a:cxn>
                <a:cxn ang="0">
                  <a:pos x="16" y="26"/>
                </a:cxn>
                <a:cxn ang="0">
                  <a:pos x="20" y="24"/>
                </a:cxn>
                <a:cxn ang="0">
                  <a:pos x="22" y="22"/>
                </a:cxn>
                <a:cxn ang="0">
                  <a:pos x="22" y="22"/>
                </a:cxn>
                <a:cxn ang="0">
                  <a:pos x="22" y="22"/>
                </a:cxn>
                <a:cxn ang="0">
                  <a:pos x="24" y="20"/>
                </a:cxn>
                <a:cxn ang="0">
                  <a:pos x="26" y="16"/>
                </a:cxn>
                <a:cxn ang="0">
                  <a:pos x="28" y="12"/>
                </a:cxn>
                <a:cxn ang="0">
                  <a:pos x="30" y="10"/>
                </a:cxn>
                <a:cxn ang="0">
                  <a:pos x="32" y="6"/>
                </a:cxn>
                <a:cxn ang="0">
                  <a:pos x="32" y="4"/>
                </a:cxn>
                <a:cxn ang="0">
                  <a:pos x="32" y="4"/>
                </a:cxn>
                <a:cxn ang="0">
                  <a:pos x="32" y="2"/>
                </a:cxn>
                <a:cxn ang="0">
                  <a:pos x="30" y="0"/>
                </a:cxn>
                <a:cxn ang="0">
                  <a:pos x="28" y="0"/>
                </a:cxn>
                <a:cxn ang="0">
                  <a:pos x="26" y="0"/>
                </a:cxn>
                <a:cxn ang="0">
                  <a:pos x="22" y="2"/>
                </a:cxn>
                <a:cxn ang="0">
                  <a:pos x="20" y="6"/>
                </a:cxn>
                <a:cxn ang="0">
                  <a:pos x="16" y="10"/>
                </a:cxn>
                <a:cxn ang="0">
                  <a:pos x="12" y="14"/>
                </a:cxn>
                <a:cxn ang="0">
                  <a:pos x="8" y="20"/>
                </a:cxn>
                <a:cxn ang="0">
                  <a:pos x="4" y="24"/>
                </a:cxn>
                <a:cxn ang="0">
                  <a:pos x="2" y="26"/>
                </a:cxn>
                <a:cxn ang="0">
                  <a:pos x="2" y="28"/>
                </a:cxn>
              </a:cxnLst>
              <a:rect l="txL" t="txT" r="txR" b="txB"/>
              <a:pathLst>
                <a:path w="32" h="34">
                  <a:moveTo>
                    <a:pt x="2" y="28"/>
                  </a:moveTo>
                  <a:lnTo>
                    <a:pt x="2" y="28"/>
                  </a:lnTo>
                  <a:lnTo>
                    <a:pt x="0" y="30"/>
                  </a:lnTo>
                  <a:lnTo>
                    <a:pt x="0" y="30"/>
                  </a:lnTo>
                  <a:lnTo>
                    <a:pt x="2" y="32"/>
                  </a:lnTo>
                  <a:lnTo>
                    <a:pt x="4" y="34"/>
                  </a:lnTo>
                  <a:lnTo>
                    <a:pt x="6" y="32"/>
                  </a:lnTo>
                  <a:lnTo>
                    <a:pt x="10" y="32"/>
                  </a:lnTo>
                  <a:lnTo>
                    <a:pt x="12" y="30"/>
                  </a:lnTo>
                  <a:lnTo>
                    <a:pt x="16" y="26"/>
                  </a:lnTo>
                  <a:lnTo>
                    <a:pt x="20" y="24"/>
                  </a:lnTo>
                  <a:lnTo>
                    <a:pt x="22" y="22"/>
                  </a:lnTo>
                  <a:lnTo>
                    <a:pt x="22" y="22"/>
                  </a:lnTo>
                  <a:lnTo>
                    <a:pt x="22" y="22"/>
                  </a:lnTo>
                  <a:lnTo>
                    <a:pt x="24" y="20"/>
                  </a:lnTo>
                  <a:lnTo>
                    <a:pt x="26" y="16"/>
                  </a:lnTo>
                  <a:lnTo>
                    <a:pt x="28" y="12"/>
                  </a:lnTo>
                  <a:lnTo>
                    <a:pt x="30" y="10"/>
                  </a:lnTo>
                  <a:lnTo>
                    <a:pt x="32" y="6"/>
                  </a:lnTo>
                  <a:lnTo>
                    <a:pt x="32" y="4"/>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2" name="Freeform 126"/>
            <p:cNvSpPr/>
            <p:nvPr/>
          </p:nvSpPr>
          <p:spPr>
            <a:xfrm>
              <a:off x="2446" y="2726"/>
              <a:ext cx="60" cy="46"/>
            </a:xfrm>
            <a:custGeom>
              <a:avLst/>
              <a:gdLst>
                <a:gd name="txL" fmla="*/ 0 w 60"/>
                <a:gd name="txT" fmla="*/ 0 h 46"/>
                <a:gd name="txR" fmla="*/ 60 w 60"/>
                <a:gd name="txB" fmla="*/ 46 h 46"/>
              </a:gdLst>
              <a:ahLst/>
              <a:cxnLst>
                <a:cxn ang="0">
                  <a:pos x="42" y="2"/>
                </a:cxn>
                <a:cxn ang="0">
                  <a:pos x="30" y="8"/>
                </a:cxn>
                <a:cxn ang="0">
                  <a:pos x="20" y="10"/>
                </a:cxn>
                <a:cxn ang="0">
                  <a:pos x="6" y="16"/>
                </a:cxn>
                <a:cxn ang="0">
                  <a:pos x="6" y="18"/>
                </a:cxn>
                <a:cxn ang="0">
                  <a:pos x="4" y="20"/>
                </a:cxn>
                <a:cxn ang="0">
                  <a:pos x="2" y="22"/>
                </a:cxn>
                <a:cxn ang="0">
                  <a:pos x="2" y="26"/>
                </a:cxn>
                <a:cxn ang="0">
                  <a:pos x="0" y="30"/>
                </a:cxn>
                <a:cxn ang="0">
                  <a:pos x="0" y="32"/>
                </a:cxn>
                <a:cxn ang="0">
                  <a:pos x="0" y="34"/>
                </a:cxn>
                <a:cxn ang="0">
                  <a:pos x="2" y="36"/>
                </a:cxn>
                <a:cxn ang="0">
                  <a:pos x="8" y="34"/>
                </a:cxn>
                <a:cxn ang="0">
                  <a:pos x="12" y="34"/>
                </a:cxn>
                <a:cxn ang="0">
                  <a:pos x="16" y="32"/>
                </a:cxn>
                <a:cxn ang="0">
                  <a:pos x="20" y="32"/>
                </a:cxn>
                <a:cxn ang="0">
                  <a:pos x="20" y="32"/>
                </a:cxn>
                <a:cxn ang="0">
                  <a:pos x="20" y="32"/>
                </a:cxn>
                <a:cxn ang="0">
                  <a:pos x="20" y="34"/>
                </a:cxn>
                <a:cxn ang="0">
                  <a:pos x="20" y="38"/>
                </a:cxn>
                <a:cxn ang="0">
                  <a:pos x="22" y="40"/>
                </a:cxn>
                <a:cxn ang="0">
                  <a:pos x="24" y="42"/>
                </a:cxn>
                <a:cxn ang="0">
                  <a:pos x="26" y="44"/>
                </a:cxn>
                <a:cxn ang="0">
                  <a:pos x="30" y="44"/>
                </a:cxn>
                <a:cxn ang="0">
                  <a:pos x="32" y="46"/>
                </a:cxn>
                <a:cxn ang="0">
                  <a:pos x="36" y="46"/>
                </a:cxn>
                <a:cxn ang="0">
                  <a:pos x="40" y="46"/>
                </a:cxn>
                <a:cxn ang="0">
                  <a:pos x="42" y="46"/>
                </a:cxn>
                <a:cxn ang="0">
                  <a:pos x="44" y="42"/>
                </a:cxn>
                <a:cxn ang="0">
                  <a:pos x="44" y="38"/>
                </a:cxn>
                <a:cxn ang="0">
                  <a:pos x="44" y="34"/>
                </a:cxn>
                <a:cxn ang="0">
                  <a:pos x="42" y="32"/>
                </a:cxn>
                <a:cxn ang="0">
                  <a:pos x="42" y="30"/>
                </a:cxn>
                <a:cxn ang="0">
                  <a:pos x="44" y="28"/>
                </a:cxn>
                <a:cxn ang="0">
                  <a:pos x="46" y="28"/>
                </a:cxn>
                <a:cxn ang="0">
                  <a:pos x="48" y="30"/>
                </a:cxn>
                <a:cxn ang="0">
                  <a:pos x="50" y="32"/>
                </a:cxn>
                <a:cxn ang="0">
                  <a:pos x="52" y="34"/>
                </a:cxn>
                <a:cxn ang="0">
                  <a:pos x="54" y="36"/>
                </a:cxn>
                <a:cxn ang="0">
                  <a:pos x="56" y="34"/>
                </a:cxn>
                <a:cxn ang="0">
                  <a:pos x="58" y="30"/>
                </a:cxn>
                <a:cxn ang="0">
                  <a:pos x="60" y="24"/>
                </a:cxn>
                <a:cxn ang="0">
                  <a:pos x="60" y="20"/>
                </a:cxn>
                <a:cxn ang="0">
                  <a:pos x="60" y="16"/>
                </a:cxn>
                <a:cxn ang="0">
                  <a:pos x="58" y="12"/>
                </a:cxn>
                <a:cxn ang="0">
                  <a:pos x="56" y="8"/>
                </a:cxn>
                <a:cxn ang="0">
                  <a:pos x="52" y="4"/>
                </a:cxn>
                <a:cxn ang="0">
                  <a:pos x="48" y="2"/>
                </a:cxn>
                <a:cxn ang="0">
                  <a:pos x="46" y="0"/>
                </a:cxn>
                <a:cxn ang="0">
                  <a:pos x="42" y="2"/>
                </a:cxn>
              </a:cxnLst>
              <a:rect l="txL" t="txT" r="txR" b="txB"/>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3" name="Freeform 127"/>
            <p:cNvSpPr/>
            <p:nvPr/>
          </p:nvSpPr>
          <p:spPr>
            <a:xfrm>
              <a:off x="2304" y="2754"/>
              <a:ext cx="108" cy="96"/>
            </a:xfrm>
            <a:custGeom>
              <a:avLst/>
              <a:gdLst>
                <a:gd name="txL" fmla="*/ 0 w 108"/>
                <a:gd name="txT" fmla="*/ 0 h 96"/>
                <a:gd name="txR" fmla="*/ 108 w 108"/>
                <a:gd name="txB" fmla="*/ 96 h 96"/>
              </a:gdLst>
              <a:ahLst/>
              <a:cxnLst>
                <a:cxn ang="0">
                  <a:pos x="70" y="46"/>
                </a:cxn>
                <a:cxn ang="0">
                  <a:pos x="90" y="46"/>
                </a:cxn>
                <a:cxn ang="0">
                  <a:pos x="100" y="44"/>
                </a:cxn>
                <a:cxn ang="0">
                  <a:pos x="86" y="38"/>
                </a:cxn>
                <a:cxn ang="0">
                  <a:pos x="108" y="30"/>
                </a:cxn>
                <a:cxn ang="0">
                  <a:pos x="108" y="26"/>
                </a:cxn>
                <a:cxn ang="0">
                  <a:pos x="104" y="22"/>
                </a:cxn>
                <a:cxn ang="0">
                  <a:pos x="98" y="16"/>
                </a:cxn>
                <a:cxn ang="0">
                  <a:pos x="92" y="10"/>
                </a:cxn>
                <a:cxn ang="0">
                  <a:pos x="90" y="6"/>
                </a:cxn>
                <a:cxn ang="0">
                  <a:pos x="88" y="4"/>
                </a:cxn>
                <a:cxn ang="0">
                  <a:pos x="84" y="0"/>
                </a:cxn>
                <a:cxn ang="0">
                  <a:pos x="78" y="2"/>
                </a:cxn>
                <a:cxn ang="0">
                  <a:pos x="72" y="4"/>
                </a:cxn>
                <a:cxn ang="0">
                  <a:pos x="66" y="10"/>
                </a:cxn>
                <a:cxn ang="0">
                  <a:pos x="58" y="14"/>
                </a:cxn>
                <a:cxn ang="0">
                  <a:pos x="48" y="38"/>
                </a:cxn>
                <a:cxn ang="0">
                  <a:pos x="42" y="40"/>
                </a:cxn>
                <a:cxn ang="0">
                  <a:pos x="36" y="46"/>
                </a:cxn>
                <a:cxn ang="0">
                  <a:pos x="30" y="48"/>
                </a:cxn>
                <a:cxn ang="0">
                  <a:pos x="24" y="54"/>
                </a:cxn>
                <a:cxn ang="0">
                  <a:pos x="18" y="60"/>
                </a:cxn>
                <a:cxn ang="0">
                  <a:pos x="16" y="64"/>
                </a:cxn>
                <a:cxn ang="0">
                  <a:pos x="0" y="88"/>
                </a:cxn>
                <a:cxn ang="0">
                  <a:pos x="2" y="90"/>
                </a:cxn>
                <a:cxn ang="0">
                  <a:pos x="10" y="94"/>
                </a:cxn>
                <a:cxn ang="0">
                  <a:pos x="16" y="96"/>
                </a:cxn>
                <a:cxn ang="0">
                  <a:pos x="22" y="90"/>
                </a:cxn>
                <a:cxn ang="0">
                  <a:pos x="24" y="86"/>
                </a:cxn>
                <a:cxn ang="0">
                  <a:pos x="28" y="82"/>
                </a:cxn>
                <a:cxn ang="0">
                  <a:pos x="32" y="80"/>
                </a:cxn>
                <a:cxn ang="0">
                  <a:pos x="46" y="74"/>
                </a:cxn>
                <a:cxn ang="0">
                  <a:pos x="62" y="56"/>
                </a:cxn>
              </a:cxnLst>
              <a:rect l="txL" t="txT" r="txR" b="txB"/>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0" y="88"/>
                  </a:lnTo>
                  <a:lnTo>
                    <a:pt x="2" y="90"/>
                  </a:lnTo>
                  <a:lnTo>
                    <a:pt x="6" y="92"/>
                  </a:lnTo>
                  <a:lnTo>
                    <a:pt x="10" y="94"/>
                  </a:lnTo>
                  <a:lnTo>
                    <a:pt x="14" y="96"/>
                  </a:lnTo>
                  <a:lnTo>
                    <a:pt x="16" y="96"/>
                  </a:lnTo>
                  <a:lnTo>
                    <a:pt x="18" y="94"/>
                  </a:lnTo>
                  <a:lnTo>
                    <a:pt x="22" y="90"/>
                  </a:lnTo>
                  <a:lnTo>
                    <a:pt x="24" y="86"/>
                  </a:lnTo>
                  <a:lnTo>
                    <a:pt x="24" y="86"/>
                  </a:lnTo>
                  <a:lnTo>
                    <a:pt x="26" y="84"/>
                  </a:lnTo>
                  <a:lnTo>
                    <a:pt x="28" y="82"/>
                  </a:lnTo>
                  <a:lnTo>
                    <a:pt x="28" y="82"/>
                  </a:lnTo>
                  <a:lnTo>
                    <a:pt x="32" y="80"/>
                  </a:lnTo>
                  <a:lnTo>
                    <a:pt x="38" y="78"/>
                  </a:lnTo>
                  <a:lnTo>
                    <a:pt x="46" y="74"/>
                  </a:lnTo>
                  <a:lnTo>
                    <a:pt x="54" y="70"/>
                  </a:lnTo>
                  <a:lnTo>
                    <a:pt x="62" y="5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4" name="Freeform 128"/>
            <p:cNvSpPr/>
            <p:nvPr/>
          </p:nvSpPr>
          <p:spPr>
            <a:xfrm>
              <a:off x="2284" y="2796"/>
              <a:ext cx="120" cy="110"/>
            </a:xfrm>
            <a:custGeom>
              <a:avLst/>
              <a:gdLst>
                <a:gd name="txL" fmla="*/ 0 w 120"/>
                <a:gd name="txT" fmla="*/ 0 h 110"/>
                <a:gd name="txR" fmla="*/ 120 w 120"/>
                <a:gd name="txB" fmla="*/ 110 h 110"/>
              </a:gdLst>
              <a:ahLst/>
              <a:cxnLst>
                <a:cxn ang="0">
                  <a:pos x="102" y="32"/>
                </a:cxn>
                <a:cxn ang="0">
                  <a:pos x="104" y="34"/>
                </a:cxn>
                <a:cxn ang="0">
                  <a:pos x="112" y="36"/>
                </a:cxn>
                <a:cxn ang="0">
                  <a:pos x="120" y="42"/>
                </a:cxn>
                <a:cxn ang="0">
                  <a:pos x="116" y="46"/>
                </a:cxn>
                <a:cxn ang="0">
                  <a:pos x="114" y="48"/>
                </a:cxn>
                <a:cxn ang="0">
                  <a:pos x="106" y="50"/>
                </a:cxn>
                <a:cxn ang="0">
                  <a:pos x="102" y="54"/>
                </a:cxn>
                <a:cxn ang="0">
                  <a:pos x="100" y="56"/>
                </a:cxn>
                <a:cxn ang="0">
                  <a:pos x="94" y="70"/>
                </a:cxn>
                <a:cxn ang="0">
                  <a:pos x="88" y="76"/>
                </a:cxn>
                <a:cxn ang="0">
                  <a:pos x="86" y="80"/>
                </a:cxn>
                <a:cxn ang="0">
                  <a:pos x="84" y="84"/>
                </a:cxn>
                <a:cxn ang="0">
                  <a:pos x="82" y="94"/>
                </a:cxn>
                <a:cxn ang="0">
                  <a:pos x="78" y="102"/>
                </a:cxn>
                <a:cxn ang="0">
                  <a:pos x="74" y="106"/>
                </a:cxn>
                <a:cxn ang="0">
                  <a:pos x="66" y="108"/>
                </a:cxn>
                <a:cxn ang="0">
                  <a:pos x="60" y="100"/>
                </a:cxn>
                <a:cxn ang="0">
                  <a:pos x="50" y="98"/>
                </a:cxn>
                <a:cxn ang="0">
                  <a:pos x="46" y="96"/>
                </a:cxn>
                <a:cxn ang="0">
                  <a:pos x="40" y="96"/>
                </a:cxn>
                <a:cxn ang="0">
                  <a:pos x="34" y="96"/>
                </a:cxn>
                <a:cxn ang="0">
                  <a:pos x="26" y="94"/>
                </a:cxn>
                <a:cxn ang="0">
                  <a:pos x="22" y="90"/>
                </a:cxn>
                <a:cxn ang="0">
                  <a:pos x="16" y="86"/>
                </a:cxn>
                <a:cxn ang="0">
                  <a:pos x="6" y="82"/>
                </a:cxn>
                <a:cxn ang="0">
                  <a:pos x="0" y="78"/>
                </a:cxn>
                <a:cxn ang="0">
                  <a:pos x="0" y="74"/>
                </a:cxn>
                <a:cxn ang="0">
                  <a:pos x="4" y="72"/>
                </a:cxn>
                <a:cxn ang="0">
                  <a:pos x="2" y="60"/>
                </a:cxn>
                <a:cxn ang="0">
                  <a:pos x="2" y="52"/>
                </a:cxn>
                <a:cxn ang="0">
                  <a:pos x="6" y="44"/>
                </a:cxn>
                <a:cxn ang="0">
                  <a:pos x="8" y="42"/>
                </a:cxn>
                <a:cxn ang="0">
                  <a:pos x="20" y="46"/>
                </a:cxn>
                <a:cxn ang="0">
                  <a:pos x="22" y="48"/>
                </a:cxn>
                <a:cxn ang="0">
                  <a:pos x="28" y="52"/>
                </a:cxn>
                <a:cxn ang="0">
                  <a:pos x="36" y="52"/>
                </a:cxn>
                <a:cxn ang="0">
                  <a:pos x="44" y="44"/>
                </a:cxn>
                <a:cxn ang="0">
                  <a:pos x="48" y="42"/>
                </a:cxn>
                <a:cxn ang="0">
                  <a:pos x="56" y="38"/>
                </a:cxn>
                <a:cxn ang="0">
                  <a:pos x="62" y="34"/>
                </a:cxn>
                <a:cxn ang="0">
                  <a:pos x="70" y="30"/>
                </a:cxn>
                <a:cxn ang="0">
                  <a:pos x="74" y="28"/>
                </a:cxn>
                <a:cxn ang="0">
                  <a:pos x="90" y="4"/>
                </a:cxn>
                <a:cxn ang="0">
                  <a:pos x="94" y="4"/>
                </a:cxn>
                <a:cxn ang="0">
                  <a:pos x="106" y="4"/>
                </a:cxn>
                <a:cxn ang="0">
                  <a:pos x="116" y="2"/>
                </a:cxn>
                <a:cxn ang="0">
                  <a:pos x="120" y="2"/>
                </a:cxn>
                <a:cxn ang="0">
                  <a:pos x="116" y="6"/>
                </a:cxn>
                <a:cxn ang="0">
                  <a:pos x="108" y="12"/>
                </a:cxn>
                <a:cxn ang="0">
                  <a:pos x="102" y="28"/>
                </a:cxn>
              </a:cxnLst>
              <a:rect l="txL" t="txT" r="txR" b="txB"/>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14" y="48"/>
                  </a:lnTo>
                  <a:lnTo>
                    <a:pt x="108" y="48"/>
                  </a:lnTo>
                  <a:lnTo>
                    <a:pt x="106" y="50"/>
                  </a:lnTo>
                  <a:lnTo>
                    <a:pt x="102" y="52"/>
                  </a:lnTo>
                  <a:lnTo>
                    <a:pt x="102" y="54"/>
                  </a:lnTo>
                  <a:lnTo>
                    <a:pt x="100" y="56"/>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4" y="72"/>
                  </a:lnTo>
                  <a:lnTo>
                    <a:pt x="2" y="60"/>
                  </a:lnTo>
                  <a:lnTo>
                    <a:pt x="2" y="56"/>
                  </a:lnTo>
                  <a:lnTo>
                    <a:pt x="2" y="52"/>
                  </a:lnTo>
                  <a:lnTo>
                    <a:pt x="4" y="48"/>
                  </a:lnTo>
                  <a:lnTo>
                    <a:pt x="6" y="44"/>
                  </a:lnTo>
                  <a:lnTo>
                    <a:pt x="8" y="42"/>
                  </a:lnTo>
                  <a:lnTo>
                    <a:pt x="8" y="42"/>
                  </a:lnTo>
                  <a:lnTo>
                    <a:pt x="28" y="42"/>
                  </a:lnTo>
                  <a:lnTo>
                    <a:pt x="20" y="46"/>
                  </a:lnTo>
                  <a:lnTo>
                    <a:pt x="20" y="46"/>
                  </a:lnTo>
                  <a:lnTo>
                    <a:pt x="22" y="48"/>
                  </a:lnTo>
                  <a:lnTo>
                    <a:pt x="26" y="50"/>
                  </a:lnTo>
                  <a:lnTo>
                    <a:pt x="28" y="52"/>
                  </a:lnTo>
                  <a:lnTo>
                    <a:pt x="32" y="54"/>
                  </a:lnTo>
                  <a:lnTo>
                    <a:pt x="36" y="52"/>
                  </a:lnTo>
                  <a:lnTo>
                    <a:pt x="40" y="50"/>
                  </a:lnTo>
                  <a:lnTo>
                    <a:pt x="44" y="44"/>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5" name="Freeform 129"/>
            <p:cNvSpPr/>
            <p:nvPr/>
          </p:nvSpPr>
          <p:spPr>
            <a:xfrm>
              <a:off x="2688" y="2880"/>
              <a:ext cx="128" cy="108"/>
            </a:xfrm>
            <a:custGeom>
              <a:avLst/>
              <a:gdLst>
                <a:gd name="txL" fmla="*/ 0 w 128"/>
                <a:gd name="txT" fmla="*/ 0 h 108"/>
                <a:gd name="txR" fmla="*/ 128 w 128"/>
                <a:gd name="txB" fmla="*/ 108 h 108"/>
              </a:gdLst>
              <a:ahLst/>
              <a:cxnLst>
                <a:cxn ang="0">
                  <a:pos x="78" y="40"/>
                </a:cxn>
                <a:cxn ang="0">
                  <a:pos x="78" y="38"/>
                </a:cxn>
                <a:cxn ang="0">
                  <a:pos x="76" y="36"/>
                </a:cxn>
                <a:cxn ang="0">
                  <a:pos x="72" y="36"/>
                </a:cxn>
                <a:cxn ang="0">
                  <a:pos x="70" y="34"/>
                </a:cxn>
                <a:cxn ang="0">
                  <a:pos x="68" y="32"/>
                </a:cxn>
                <a:cxn ang="0">
                  <a:pos x="62" y="28"/>
                </a:cxn>
                <a:cxn ang="0">
                  <a:pos x="58" y="24"/>
                </a:cxn>
                <a:cxn ang="0">
                  <a:pos x="52" y="20"/>
                </a:cxn>
                <a:cxn ang="0">
                  <a:pos x="46" y="16"/>
                </a:cxn>
                <a:cxn ang="0">
                  <a:pos x="42" y="12"/>
                </a:cxn>
                <a:cxn ang="0">
                  <a:pos x="40" y="10"/>
                </a:cxn>
                <a:cxn ang="0">
                  <a:pos x="38" y="10"/>
                </a:cxn>
                <a:cxn ang="0">
                  <a:pos x="34" y="10"/>
                </a:cxn>
                <a:cxn ang="0">
                  <a:pos x="26" y="8"/>
                </a:cxn>
                <a:cxn ang="0">
                  <a:pos x="14" y="4"/>
                </a:cxn>
                <a:cxn ang="0">
                  <a:pos x="4" y="0"/>
                </a:cxn>
                <a:cxn ang="0">
                  <a:pos x="0" y="80"/>
                </a:cxn>
                <a:cxn ang="0">
                  <a:pos x="12" y="86"/>
                </a:cxn>
                <a:cxn ang="0">
                  <a:pos x="28" y="80"/>
                </a:cxn>
                <a:cxn ang="0">
                  <a:pos x="28" y="78"/>
                </a:cxn>
                <a:cxn ang="0">
                  <a:pos x="28" y="76"/>
                </a:cxn>
                <a:cxn ang="0">
                  <a:pos x="30" y="74"/>
                </a:cxn>
                <a:cxn ang="0">
                  <a:pos x="34" y="72"/>
                </a:cxn>
                <a:cxn ang="0">
                  <a:pos x="38" y="68"/>
                </a:cxn>
                <a:cxn ang="0">
                  <a:pos x="42" y="68"/>
                </a:cxn>
                <a:cxn ang="0">
                  <a:pos x="46" y="66"/>
                </a:cxn>
                <a:cxn ang="0">
                  <a:pos x="52" y="68"/>
                </a:cxn>
                <a:cxn ang="0">
                  <a:pos x="76" y="82"/>
                </a:cxn>
                <a:cxn ang="0">
                  <a:pos x="86" y="94"/>
                </a:cxn>
                <a:cxn ang="0">
                  <a:pos x="104" y="102"/>
                </a:cxn>
                <a:cxn ang="0">
                  <a:pos x="126" y="108"/>
                </a:cxn>
                <a:cxn ang="0">
                  <a:pos x="128" y="108"/>
                </a:cxn>
                <a:cxn ang="0">
                  <a:pos x="128" y="106"/>
                </a:cxn>
                <a:cxn ang="0">
                  <a:pos x="128" y="104"/>
                </a:cxn>
                <a:cxn ang="0">
                  <a:pos x="128" y="100"/>
                </a:cxn>
                <a:cxn ang="0">
                  <a:pos x="126" y="98"/>
                </a:cxn>
                <a:cxn ang="0">
                  <a:pos x="124" y="94"/>
                </a:cxn>
                <a:cxn ang="0">
                  <a:pos x="120" y="92"/>
                </a:cxn>
                <a:cxn ang="0">
                  <a:pos x="116" y="88"/>
                </a:cxn>
                <a:cxn ang="0">
                  <a:pos x="110" y="84"/>
                </a:cxn>
                <a:cxn ang="0">
                  <a:pos x="106" y="80"/>
                </a:cxn>
                <a:cxn ang="0">
                  <a:pos x="102" y="76"/>
                </a:cxn>
                <a:cxn ang="0">
                  <a:pos x="98" y="72"/>
                </a:cxn>
                <a:cxn ang="0">
                  <a:pos x="96" y="70"/>
                </a:cxn>
                <a:cxn ang="0">
                  <a:pos x="96" y="70"/>
                </a:cxn>
                <a:cxn ang="0">
                  <a:pos x="80" y="60"/>
                </a:cxn>
                <a:cxn ang="0">
                  <a:pos x="96" y="54"/>
                </a:cxn>
                <a:cxn ang="0">
                  <a:pos x="92" y="46"/>
                </a:cxn>
                <a:cxn ang="0">
                  <a:pos x="90" y="46"/>
                </a:cxn>
                <a:cxn ang="0">
                  <a:pos x="88" y="44"/>
                </a:cxn>
                <a:cxn ang="0">
                  <a:pos x="84" y="44"/>
                </a:cxn>
                <a:cxn ang="0">
                  <a:pos x="80" y="42"/>
                </a:cxn>
                <a:cxn ang="0">
                  <a:pos x="78" y="42"/>
                </a:cxn>
                <a:cxn ang="0">
                  <a:pos x="78" y="40"/>
                </a:cxn>
              </a:cxnLst>
              <a:rect l="txL" t="txT" r="txR" b="txB"/>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6" name="Freeform 130"/>
            <p:cNvSpPr/>
            <p:nvPr/>
          </p:nvSpPr>
          <p:spPr>
            <a:xfrm>
              <a:off x="2568" y="2852"/>
              <a:ext cx="122" cy="108"/>
            </a:xfrm>
            <a:custGeom>
              <a:avLst/>
              <a:gdLst>
                <a:gd name="txL" fmla="*/ 0 w 122"/>
                <a:gd name="txT" fmla="*/ 0 h 108"/>
                <a:gd name="txR" fmla="*/ 122 w 122"/>
                <a:gd name="txB" fmla="*/ 108 h 108"/>
              </a:gdLst>
              <a:ahLst/>
              <a:cxnLst>
                <a:cxn ang="0">
                  <a:pos x="122" y="28"/>
                </a:cxn>
                <a:cxn ang="0">
                  <a:pos x="114" y="24"/>
                </a:cxn>
                <a:cxn ang="0">
                  <a:pos x="102" y="18"/>
                </a:cxn>
                <a:cxn ang="0">
                  <a:pos x="92" y="14"/>
                </a:cxn>
                <a:cxn ang="0">
                  <a:pos x="80" y="14"/>
                </a:cxn>
                <a:cxn ang="0">
                  <a:pos x="72" y="20"/>
                </a:cxn>
                <a:cxn ang="0">
                  <a:pos x="72" y="20"/>
                </a:cxn>
                <a:cxn ang="0">
                  <a:pos x="72" y="24"/>
                </a:cxn>
                <a:cxn ang="0">
                  <a:pos x="72" y="28"/>
                </a:cxn>
                <a:cxn ang="0">
                  <a:pos x="70" y="32"/>
                </a:cxn>
                <a:cxn ang="0">
                  <a:pos x="70" y="36"/>
                </a:cxn>
                <a:cxn ang="0">
                  <a:pos x="66" y="40"/>
                </a:cxn>
                <a:cxn ang="0">
                  <a:pos x="64" y="42"/>
                </a:cxn>
                <a:cxn ang="0">
                  <a:pos x="58" y="42"/>
                </a:cxn>
                <a:cxn ang="0">
                  <a:pos x="52" y="42"/>
                </a:cxn>
                <a:cxn ang="0">
                  <a:pos x="48" y="40"/>
                </a:cxn>
                <a:cxn ang="0">
                  <a:pos x="42" y="38"/>
                </a:cxn>
                <a:cxn ang="0">
                  <a:pos x="40" y="32"/>
                </a:cxn>
                <a:cxn ang="0">
                  <a:pos x="38" y="28"/>
                </a:cxn>
                <a:cxn ang="0">
                  <a:pos x="34" y="22"/>
                </a:cxn>
                <a:cxn ang="0">
                  <a:pos x="34" y="18"/>
                </a:cxn>
                <a:cxn ang="0">
                  <a:pos x="32" y="14"/>
                </a:cxn>
                <a:cxn ang="0">
                  <a:pos x="32" y="12"/>
                </a:cxn>
                <a:cxn ang="0">
                  <a:pos x="30" y="12"/>
                </a:cxn>
                <a:cxn ang="0">
                  <a:pos x="28" y="10"/>
                </a:cxn>
                <a:cxn ang="0">
                  <a:pos x="26" y="6"/>
                </a:cxn>
                <a:cxn ang="0">
                  <a:pos x="22" y="4"/>
                </a:cxn>
                <a:cxn ang="0">
                  <a:pos x="18" y="2"/>
                </a:cxn>
                <a:cxn ang="0">
                  <a:pos x="12" y="0"/>
                </a:cxn>
                <a:cxn ang="0">
                  <a:pos x="8" y="2"/>
                </a:cxn>
                <a:cxn ang="0">
                  <a:pos x="2" y="4"/>
                </a:cxn>
                <a:cxn ang="0">
                  <a:pos x="2" y="6"/>
                </a:cxn>
                <a:cxn ang="0">
                  <a:pos x="0" y="8"/>
                </a:cxn>
                <a:cxn ang="0">
                  <a:pos x="0" y="10"/>
                </a:cxn>
                <a:cxn ang="0">
                  <a:pos x="2" y="14"/>
                </a:cxn>
                <a:cxn ang="0">
                  <a:pos x="6" y="18"/>
                </a:cxn>
                <a:cxn ang="0">
                  <a:pos x="10" y="26"/>
                </a:cxn>
                <a:cxn ang="0">
                  <a:pos x="12" y="32"/>
                </a:cxn>
                <a:cxn ang="0">
                  <a:pos x="14" y="38"/>
                </a:cxn>
                <a:cxn ang="0">
                  <a:pos x="14" y="42"/>
                </a:cxn>
                <a:cxn ang="0">
                  <a:pos x="16" y="46"/>
                </a:cxn>
                <a:cxn ang="0">
                  <a:pos x="18" y="48"/>
                </a:cxn>
                <a:cxn ang="0">
                  <a:pos x="20" y="50"/>
                </a:cxn>
                <a:cxn ang="0">
                  <a:pos x="24" y="50"/>
                </a:cxn>
                <a:cxn ang="0">
                  <a:pos x="28" y="48"/>
                </a:cxn>
                <a:cxn ang="0">
                  <a:pos x="34" y="48"/>
                </a:cxn>
                <a:cxn ang="0">
                  <a:pos x="38" y="50"/>
                </a:cxn>
                <a:cxn ang="0">
                  <a:pos x="42" y="52"/>
                </a:cxn>
                <a:cxn ang="0">
                  <a:pos x="46" y="54"/>
                </a:cxn>
                <a:cxn ang="0">
                  <a:pos x="50" y="54"/>
                </a:cxn>
                <a:cxn ang="0">
                  <a:pos x="56" y="56"/>
                </a:cxn>
                <a:cxn ang="0">
                  <a:pos x="62" y="56"/>
                </a:cxn>
                <a:cxn ang="0">
                  <a:pos x="68" y="58"/>
                </a:cxn>
                <a:cxn ang="0">
                  <a:pos x="70" y="58"/>
                </a:cxn>
                <a:cxn ang="0">
                  <a:pos x="72" y="58"/>
                </a:cxn>
                <a:cxn ang="0">
                  <a:pos x="88" y="72"/>
                </a:cxn>
                <a:cxn ang="0">
                  <a:pos x="98" y="90"/>
                </a:cxn>
                <a:cxn ang="0">
                  <a:pos x="114" y="104"/>
                </a:cxn>
                <a:cxn ang="0">
                  <a:pos x="118" y="108"/>
                </a:cxn>
                <a:cxn ang="0">
                  <a:pos x="122" y="28"/>
                </a:cxn>
              </a:cxnLst>
              <a:rect l="txL" t="txT" r="txR" b="txB"/>
              <a:pathLst>
                <a:path w="122" h="108">
                  <a:moveTo>
                    <a:pt x="122" y="28"/>
                  </a:moveTo>
                  <a:lnTo>
                    <a:pt x="114" y="24"/>
                  </a:lnTo>
                  <a:lnTo>
                    <a:pt x="102" y="18"/>
                  </a:lnTo>
                  <a:lnTo>
                    <a:pt x="92" y="14"/>
                  </a:lnTo>
                  <a:lnTo>
                    <a:pt x="80" y="14"/>
                  </a:lnTo>
                  <a:lnTo>
                    <a:pt x="72" y="20"/>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7" name="Freeform 131"/>
            <p:cNvSpPr/>
            <p:nvPr/>
          </p:nvSpPr>
          <p:spPr>
            <a:xfrm>
              <a:off x="2340" y="3030"/>
              <a:ext cx="508" cy="408"/>
            </a:xfrm>
            <a:custGeom>
              <a:avLst/>
              <a:gdLst>
                <a:gd name="txL" fmla="*/ 0 w 508"/>
                <a:gd name="txT" fmla="*/ 0 h 408"/>
                <a:gd name="txR" fmla="*/ 508 w 508"/>
                <a:gd name="txB" fmla="*/ 408 h 408"/>
              </a:gdLst>
              <a:ahLst/>
              <a:cxnLst>
                <a:cxn ang="0">
                  <a:pos x="98" y="124"/>
                </a:cxn>
                <a:cxn ang="0">
                  <a:pos x="110" y="100"/>
                </a:cxn>
                <a:cxn ang="0">
                  <a:pos x="128" y="86"/>
                </a:cxn>
                <a:cxn ang="0">
                  <a:pos x="134" y="70"/>
                </a:cxn>
                <a:cxn ang="0">
                  <a:pos x="170" y="48"/>
                </a:cxn>
                <a:cxn ang="0">
                  <a:pos x="190" y="60"/>
                </a:cxn>
                <a:cxn ang="0">
                  <a:pos x="202" y="56"/>
                </a:cxn>
                <a:cxn ang="0">
                  <a:pos x="196" y="44"/>
                </a:cxn>
                <a:cxn ang="0">
                  <a:pos x="204" y="28"/>
                </a:cxn>
                <a:cxn ang="0">
                  <a:pos x="230" y="18"/>
                </a:cxn>
                <a:cxn ang="0">
                  <a:pos x="222" y="8"/>
                </a:cxn>
                <a:cxn ang="0">
                  <a:pos x="238" y="0"/>
                </a:cxn>
                <a:cxn ang="0">
                  <a:pos x="246" y="8"/>
                </a:cxn>
                <a:cxn ang="0">
                  <a:pos x="252" y="12"/>
                </a:cxn>
                <a:cxn ang="0">
                  <a:pos x="256" y="4"/>
                </a:cxn>
                <a:cxn ang="0">
                  <a:pos x="268" y="20"/>
                </a:cxn>
                <a:cxn ang="0">
                  <a:pos x="298" y="18"/>
                </a:cxn>
                <a:cxn ang="0">
                  <a:pos x="300" y="32"/>
                </a:cxn>
                <a:cxn ang="0">
                  <a:pos x="286" y="52"/>
                </a:cxn>
                <a:cxn ang="0">
                  <a:pos x="326" y="82"/>
                </a:cxn>
                <a:cxn ang="0">
                  <a:pos x="344" y="78"/>
                </a:cxn>
                <a:cxn ang="0">
                  <a:pos x="358" y="10"/>
                </a:cxn>
                <a:cxn ang="0">
                  <a:pos x="364" y="0"/>
                </a:cxn>
                <a:cxn ang="0">
                  <a:pos x="378" y="20"/>
                </a:cxn>
                <a:cxn ang="0">
                  <a:pos x="376" y="36"/>
                </a:cxn>
                <a:cxn ang="0">
                  <a:pos x="390" y="42"/>
                </a:cxn>
                <a:cxn ang="0">
                  <a:pos x="404" y="66"/>
                </a:cxn>
                <a:cxn ang="0">
                  <a:pos x="412" y="80"/>
                </a:cxn>
                <a:cxn ang="0">
                  <a:pos x="424" y="100"/>
                </a:cxn>
                <a:cxn ang="0">
                  <a:pos x="454" y="136"/>
                </a:cxn>
                <a:cxn ang="0">
                  <a:pos x="506" y="210"/>
                </a:cxn>
                <a:cxn ang="0">
                  <a:pos x="508" y="272"/>
                </a:cxn>
                <a:cxn ang="0">
                  <a:pos x="488" y="294"/>
                </a:cxn>
                <a:cxn ang="0">
                  <a:pos x="472" y="332"/>
                </a:cxn>
                <a:cxn ang="0">
                  <a:pos x="460" y="352"/>
                </a:cxn>
                <a:cxn ang="0">
                  <a:pos x="460" y="384"/>
                </a:cxn>
                <a:cxn ang="0">
                  <a:pos x="414" y="408"/>
                </a:cxn>
                <a:cxn ang="0">
                  <a:pos x="394" y="392"/>
                </a:cxn>
                <a:cxn ang="0">
                  <a:pos x="376" y="396"/>
                </a:cxn>
                <a:cxn ang="0">
                  <a:pos x="344" y="388"/>
                </a:cxn>
                <a:cxn ang="0">
                  <a:pos x="274" y="318"/>
                </a:cxn>
                <a:cxn ang="0">
                  <a:pos x="214" y="294"/>
                </a:cxn>
                <a:cxn ang="0">
                  <a:pos x="134" y="326"/>
                </a:cxn>
                <a:cxn ang="0">
                  <a:pos x="120" y="340"/>
                </a:cxn>
                <a:cxn ang="0">
                  <a:pos x="80" y="338"/>
                </a:cxn>
                <a:cxn ang="0">
                  <a:pos x="64" y="352"/>
                </a:cxn>
                <a:cxn ang="0">
                  <a:pos x="36" y="350"/>
                </a:cxn>
                <a:cxn ang="0">
                  <a:pos x="30" y="340"/>
                </a:cxn>
                <a:cxn ang="0">
                  <a:pos x="20" y="342"/>
                </a:cxn>
                <a:cxn ang="0">
                  <a:pos x="26" y="326"/>
                </a:cxn>
                <a:cxn ang="0">
                  <a:pos x="24" y="284"/>
                </a:cxn>
                <a:cxn ang="0">
                  <a:pos x="4" y="228"/>
                </a:cxn>
                <a:cxn ang="0">
                  <a:pos x="4" y="194"/>
                </a:cxn>
                <a:cxn ang="0">
                  <a:pos x="12" y="154"/>
                </a:cxn>
                <a:cxn ang="0">
                  <a:pos x="30" y="138"/>
                </a:cxn>
              </a:cxnLst>
              <a:rect l="txL" t="txT" r="txR" b="txB"/>
              <a:pathLst>
                <a:path w="508" h="408">
                  <a:moveTo>
                    <a:pt x="30" y="138"/>
                  </a:moveTo>
                  <a:lnTo>
                    <a:pt x="60" y="136"/>
                  </a:lnTo>
                  <a:lnTo>
                    <a:pt x="92" y="130"/>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4" y="10"/>
                  </a:lnTo>
                  <a:lnTo>
                    <a:pt x="246" y="10"/>
                  </a:lnTo>
                  <a:lnTo>
                    <a:pt x="248" y="12"/>
                  </a:lnTo>
                  <a:lnTo>
                    <a:pt x="252"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2"/>
                  </a:lnTo>
                  <a:lnTo>
                    <a:pt x="508" y="276"/>
                  </a:lnTo>
                  <a:lnTo>
                    <a:pt x="504" y="280"/>
                  </a:lnTo>
                  <a:lnTo>
                    <a:pt x="502" y="284"/>
                  </a:lnTo>
                  <a:lnTo>
                    <a:pt x="498" y="288"/>
                  </a:lnTo>
                  <a:lnTo>
                    <a:pt x="494" y="292"/>
                  </a:lnTo>
                  <a:lnTo>
                    <a:pt x="488" y="294"/>
                  </a:lnTo>
                  <a:lnTo>
                    <a:pt x="480" y="312"/>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lnTo>
                    <a:pt x="30" y="13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8" name="Freeform 132"/>
            <p:cNvSpPr/>
            <p:nvPr/>
          </p:nvSpPr>
          <p:spPr>
            <a:xfrm>
              <a:off x="2408" y="2818"/>
              <a:ext cx="82" cy="96"/>
            </a:xfrm>
            <a:custGeom>
              <a:avLst/>
              <a:gdLst>
                <a:gd name="txL" fmla="*/ 0 w 82"/>
                <a:gd name="txT" fmla="*/ 0 h 96"/>
                <a:gd name="txR" fmla="*/ 82 w 82"/>
                <a:gd name="txB" fmla="*/ 96 h 96"/>
              </a:gdLst>
              <a:ahLst/>
              <a:cxnLst>
                <a:cxn ang="0">
                  <a:pos x="10" y="92"/>
                </a:cxn>
                <a:cxn ang="0">
                  <a:pos x="8" y="86"/>
                </a:cxn>
                <a:cxn ang="0">
                  <a:pos x="8" y="78"/>
                </a:cxn>
                <a:cxn ang="0">
                  <a:pos x="10" y="68"/>
                </a:cxn>
                <a:cxn ang="0">
                  <a:pos x="12" y="62"/>
                </a:cxn>
                <a:cxn ang="0">
                  <a:pos x="10" y="56"/>
                </a:cxn>
                <a:cxn ang="0">
                  <a:pos x="6" y="52"/>
                </a:cxn>
                <a:cxn ang="0">
                  <a:pos x="2" y="52"/>
                </a:cxn>
                <a:cxn ang="0">
                  <a:pos x="0" y="46"/>
                </a:cxn>
                <a:cxn ang="0">
                  <a:pos x="4" y="38"/>
                </a:cxn>
                <a:cxn ang="0">
                  <a:pos x="8" y="32"/>
                </a:cxn>
                <a:cxn ang="0">
                  <a:pos x="8" y="30"/>
                </a:cxn>
                <a:cxn ang="0">
                  <a:pos x="8" y="24"/>
                </a:cxn>
                <a:cxn ang="0">
                  <a:pos x="10" y="18"/>
                </a:cxn>
                <a:cxn ang="0">
                  <a:pos x="14" y="18"/>
                </a:cxn>
                <a:cxn ang="0">
                  <a:pos x="18" y="16"/>
                </a:cxn>
                <a:cxn ang="0">
                  <a:pos x="20" y="12"/>
                </a:cxn>
                <a:cxn ang="0">
                  <a:pos x="24" y="8"/>
                </a:cxn>
                <a:cxn ang="0">
                  <a:pos x="34" y="2"/>
                </a:cxn>
                <a:cxn ang="0">
                  <a:pos x="44" y="0"/>
                </a:cxn>
                <a:cxn ang="0">
                  <a:pos x="52" y="0"/>
                </a:cxn>
                <a:cxn ang="0">
                  <a:pos x="62" y="2"/>
                </a:cxn>
                <a:cxn ang="0">
                  <a:pos x="68" y="4"/>
                </a:cxn>
                <a:cxn ang="0">
                  <a:pos x="72" y="6"/>
                </a:cxn>
                <a:cxn ang="0">
                  <a:pos x="76" y="6"/>
                </a:cxn>
                <a:cxn ang="0">
                  <a:pos x="78" y="4"/>
                </a:cxn>
                <a:cxn ang="0">
                  <a:pos x="82" y="10"/>
                </a:cxn>
                <a:cxn ang="0">
                  <a:pos x="82" y="18"/>
                </a:cxn>
                <a:cxn ang="0">
                  <a:pos x="74" y="22"/>
                </a:cxn>
                <a:cxn ang="0">
                  <a:pos x="68" y="22"/>
                </a:cxn>
                <a:cxn ang="0">
                  <a:pos x="64" y="16"/>
                </a:cxn>
                <a:cxn ang="0">
                  <a:pos x="60" y="12"/>
                </a:cxn>
                <a:cxn ang="0">
                  <a:pos x="54" y="8"/>
                </a:cxn>
                <a:cxn ang="0">
                  <a:pos x="46" y="6"/>
                </a:cxn>
                <a:cxn ang="0">
                  <a:pos x="36" y="10"/>
                </a:cxn>
                <a:cxn ang="0">
                  <a:pos x="26" y="16"/>
                </a:cxn>
                <a:cxn ang="0">
                  <a:pos x="22" y="22"/>
                </a:cxn>
                <a:cxn ang="0">
                  <a:pos x="22" y="28"/>
                </a:cxn>
                <a:cxn ang="0">
                  <a:pos x="20" y="34"/>
                </a:cxn>
                <a:cxn ang="0">
                  <a:pos x="20" y="38"/>
                </a:cxn>
                <a:cxn ang="0">
                  <a:pos x="24" y="38"/>
                </a:cxn>
                <a:cxn ang="0">
                  <a:pos x="34" y="36"/>
                </a:cxn>
                <a:cxn ang="0">
                  <a:pos x="42" y="34"/>
                </a:cxn>
                <a:cxn ang="0">
                  <a:pos x="44" y="30"/>
                </a:cxn>
                <a:cxn ang="0">
                  <a:pos x="50" y="28"/>
                </a:cxn>
                <a:cxn ang="0">
                  <a:pos x="54" y="28"/>
                </a:cxn>
                <a:cxn ang="0">
                  <a:pos x="54" y="32"/>
                </a:cxn>
                <a:cxn ang="0">
                  <a:pos x="54" y="36"/>
                </a:cxn>
                <a:cxn ang="0">
                  <a:pos x="50" y="38"/>
                </a:cxn>
                <a:cxn ang="0">
                  <a:pos x="42" y="40"/>
                </a:cxn>
                <a:cxn ang="0">
                  <a:pos x="36" y="44"/>
                </a:cxn>
                <a:cxn ang="0">
                  <a:pos x="32" y="44"/>
                </a:cxn>
                <a:cxn ang="0">
                  <a:pos x="32" y="46"/>
                </a:cxn>
                <a:cxn ang="0">
                  <a:pos x="32" y="50"/>
                </a:cxn>
                <a:cxn ang="0">
                  <a:pos x="36" y="52"/>
                </a:cxn>
                <a:cxn ang="0">
                  <a:pos x="42" y="58"/>
                </a:cxn>
                <a:cxn ang="0">
                  <a:pos x="46" y="66"/>
                </a:cxn>
                <a:cxn ang="0">
                  <a:pos x="46" y="70"/>
                </a:cxn>
                <a:cxn ang="0">
                  <a:pos x="62" y="90"/>
                </a:cxn>
                <a:cxn ang="0">
                  <a:pos x="38" y="96"/>
                </a:cxn>
                <a:cxn ang="0">
                  <a:pos x="34" y="64"/>
                </a:cxn>
                <a:cxn ang="0">
                  <a:pos x="28" y="58"/>
                </a:cxn>
                <a:cxn ang="0">
                  <a:pos x="24" y="78"/>
                </a:cxn>
              </a:cxnLst>
              <a:rect l="txL" t="txT" r="txR" b="txB"/>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2" y="52"/>
                  </a:lnTo>
                  <a:lnTo>
                    <a:pt x="0" y="50"/>
                  </a:lnTo>
                  <a:lnTo>
                    <a:pt x="0" y="46"/>
                  </a:lnTo>
                  <a:lnTo>
                    <a:pt x="2" y="42"/>
                  </a:lnTo>
                  <a:lnTo>
                    <a:pt x="4" y="38"/>
                  </a:lnTo>
                  <a:lnTo>
                    <a:pt x="6" y="34"/>
                  </a:lnTo>
                  <a:lnTo>
                    <a:pt x="8" y="32"/>
                  </a:lnTo>
                  <a:lnTo>
                    <a:pt x="8" y="30"/>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4"/>
                  </a:lnTo>
                  <a:lnTo>
                    <a:pt x="32" y="46"/>
                  </a:lnTo>
                  <a:lnTo>
                    <a:pt x="32" y="46"/>
                  </a:lnTo>
                  <a:lnTo>
                    <a:pt x="30" y="48"/>
                  </a:lnTo>
                  <a:lnTo>
                    <a:pt x="32" y="50"/>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49" name="Freeform 133"/>
            <p:cNvSpPr/>
            <p:nvPr/>
          </p:nvSpPr>
          <p:spPr>
            <a:xfrm>
              <a:off x="2102" y="2776"/>
              <a:ext cx="136" cy="148"/>
            </a:xfrm>
            <a:custGeom>
              <a:avLst/>
              <a:gdLst>
                <a:gd name="txL" fmla="*/ 0 w 136"/>
                <a:gd name="txT" fmla="*/ 0 h 148"/>
                <a:gd name="txR" fmla="*/ 136 w 136"/>
                <a:gd name="txB" fmla="*/ 148 h 148"/>
              </a:gdLst>
              <a:ahLst/>
              <a:cxnLst>
                <a:cxn ang="0">
                  <a:pos x="2" y="2"/>
                </a:cxn>
                <a:cxn ang="0">
                  <a:pos x="8" y="4"/>
                </a:cxn>
                <a:cxn ang="0">
                  <a:pos x="18" y="2"/>
                </a:cxn>
                <a:cxn ang="0">
                  <a:pos x="24" y="0"/>
                </a:cxn>
                <a:cxn ang="0">
                  <a:pos x="32" y="4"/>
                </a:cxn>
                <a:cxn ang="0">
                  <a:pos x="38" y="14"/>
                </a:cxn>
                <a:cxn ang="0">
                  <a:pos x="42" y="18"/>
                </a:cxn>
                <a:cxn ang="0">
                  <a:pos x="42" y="20"/>
                </a:cxn>
                <a:cxn ang="0">
                  <a:pos x="66" y="42"/>
                </a:cxn>
                <a:cxn ang="0">
                  <a:pos x="72" y="42"/>
                </a:cxn>
                <a:cxn ang="0">
                  <a:pos x="92" y="60"/>
                </a:cxn>
                <a:cxn ang="0">
                  <a:pos x="110" y="74"/>
                </a:cxn>
                <a:cxn ang="0">
                  <a:pos x="108" y="74"/>
                </a:cxn>
                <a:cxn ang="0">
                  <a:pos x="104" y="76"/>
                </a:cxn>
                <a:cxn ang="0">
                  <a:pos x="104" y="78"/>
                </a:cxn>
                <a:cxn ang="0">
                  <a:pos x="114" y="88"/>
                </a:cxn>
                <a:cxn ang="0">
                  <a:pos x="126" y="100"/>
                </a:cxn>
                <a:cxn ang="0">
                  <a:pos x="128" y="102"/>
                </a:cxn>
                <a:cxn ang="0">
                  <a:pos x="132" y="108"/>
                </a:cxn>
                <a:cxn ang="0">
                  <a:pos x="136" y="116"/>
                </a:cxn>
                <a:cxn ang="0">
                  <a:pos x="134" y="116"/>
                </a:cxn>
                <a:cxn ang="0">
                  <a:pos x="134" y="120"/>
                </a:cxn>
                <a:cxn ang="0">
                  <a:pos x="136" y="128"/>
                </a:cxn>
                <a:cxn ang="0">
                  <a:pos x="136" y="132"/>
                </a:cxn>
                <a:cxn ang="0">
                  <a:pos x="136" y="140"/>
                </a:cxn>
                <a:cxn ang="0">
                  <a:pos x="132" y="146"/>
                </a:cxn>
                <a:cxn ang="0">
                  <a:pos x="126" y="148"/>
                </a:cxn>
                <a:cxn ang="0">
                  <a:pos x="122" y="148"/>
                </a:cxn>
                <a:cxn ang="0">
                  <a:pos x="100" y="138"/>
                </a:cxn>
                <a:cxn ang="0">
                  <a:pos x="82" y="116"/>
                </a:cxn>
                <a:cxn ang="0">
                  <a:pos x="62" y="88"/>
                </a:cxn>
                <a:cxn ang="0">
                  <a:pos x="52" y="68"/>
                </a:cxn>
                <a:cxn ang="0">
                  <a:pos x="44" y="60"/>
                </a:cxn>
                <a:cxn ang="0">
                  <a:pos x="40" y="54"/>
                </a:cxn>
                <a:cxn ang="0">
                  <a:pos x="34" y="46"/>
                </a:cxn>
                <a:cxn ang="0">
                  <a:pos x="14" y="18"/>
                </a:cxn>
                <a:cxn ang="0">
                  <a:pos x="12" y="16"/>
                </a:cxn>
                <a:cxn ang="0">
                  <a:pos x="6" y="12"/>
                </a:cxn>
                <a:cxn ang="0">
                  <a:pos x="0" y="6"/>
                </a:cxn>
                <a:cxn ang="0">
                  <a:pos x="0" y="0"/>
                </a:cxn>
              </a:cxnLst>
              <a:rect l="txL" t="txT" r="txR" b="txB"/>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42" y="20"/>
                  </a:lnTo>
                  <a:lnTo>
                    <a:pt x="42" y="20"/>
                  </a:lnTo>
                  <a:lnTo>
                    <a:pt x="66" y="42"/>
                  </a:lnTo>
                  <a:lnTo>
                    <a:pt x="68" y="40"/>
                  </a:lnTo>
                  <a:lnTo>
                    <a:pt x="72" y="42"/>
                  </a:lnTo>
                  <a:lnTo>
                    <a:pt x="82" y="50"/>
                  </a:lnTo>
                  <a:lnTo>
                    <a:pt x="92" y="60"/>
                  </a:lnTo>
                  <a:lnTo>
                    <a:pt x="104" y="68"/>
                  </a:lnTo>
                  <a:lnTo>
                    <a:pt x="110" y="74"/>
                  </a:lnTo>
                  <a:lnTo>
                    <a:pt x="108" y="74"/>
                  </a:lnTo>
                  <a:lnTo>
                    <a:pt x="108" y="74"/>
                  </a:lnTo>
                  <a:lnTo>
                    <a:pt x="106" y="74"/>
                  </a:lnTo>
                  <a:lnTo>
                    <a:pt x="104" y="76"/>
                  </a:lnTo>
                  <a:lnTo>
                    <a:pt x="102" y="76"/>
                  </a:lnTo>
                  <a:lnTo>
                    <a:pt x="104" y="78"/>
                  </a:lnTo>
                  <a:lnTo>
                    <a:pt x="106" y="82"/>
                  </a:lnTo>
                  <a:lnTo>
                    <a:pt x="114" y="88"/>
                  </a:lnTo>
                  <a:lnTo>
                    <a:pt x="114" y="100"/>
                  </a:lnTo>
                  <a:lnTo>
                    <a:pt x="126" y="100"/>
                  </a:lnTo>
                  <a:lnTo>
                    <a:pt x="126" y="100"/>
                  </a:lnTo>
                  <a:lnTo>
                    <a:pt x="128" y="102"/>
                  </a:lnTo>
                  <a:lnTo>
                    <a:pt x="130" y="104"/>
                  </a:lnTo>
                  <a:lnTo>
                    <a:pt x="132" y="108"/>
                  </a:lnTo>
                  <a:lnTo>
                    <a:pt x="134" y="112"/>
                  </a:lnTo>
                  <a:lnTo>
                    <a:pt x="136" y="116"/>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4" y="18"/>
                  </a:lnTo>
                  <a:lnTo>
                    <a:pt x="12" y="16"/>
                  </a:lnTo>
                  <a:lnTo>
                    <a:pt x="8" y="14"/>
                  </a:lnTo>
                  <a:lnTo>
                    <a:pt x="6" y="12"/>
                  </a:lnTo>
                  <a:lnTo>
                    <a:pt x="2" y="8"/>
                  </a:lnTo>
                  <a:lnTo>
                    <a:pt x="0" y="6"/>
                  </a:lnTo>
                  <a:lnTo>
                    <a:pt x="0" y="2"/>
                  </a:lnTo>
                  <a:lnTo>
                    <a:pt x="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0" name="Freeform 134"/>
            <p:cNvSpPr/>
            <p:nvPr/>
          </p:nvSpPr>
          <p:spPr>
            <a:xfrm>
              <a:off x="2234" y="2928"/>
              <a:ext cx="116" cy="32"/>
            </a:xfrm>
            <a:custGeom>
              <a:avLst/>
              <a:gdLst>
                <a:gd name="txL" fmla="*/ 0 w 116"/>
                <a:gd name="txT" fmla="*/ 0 h 32"/>
                <a:gd name="txR" fmla="*/ 116 w 116"/>
                <a:gd name="txB" fmla="*/ 32 h 32"/>
              </a:gdLst>
              <a:ahLst/>
              <a:cxnLst>
                <a:cxn ang="0">
                  <a:pos x="50" y="22"/>
                </a:cxn>
                <a:cxn ang="0">
                  <a:pos x="22" y="22"/>
                </a:cxn>
                <a:cxn ang="0">
                  <a:pos x="0" y="10"/>
                </a:cxn>
                <a:cxn ang="0">
                  <a:pos x="2" y="4"/>
                </a:cxn>
                <a:cxn ang="0">
                  <a:pos x="2" y="4"/>
                </a:cxn>
                <a:cxn ang="0">
                  <a:pos x="6" y="2"/>
                </a:cxn>
                <a:cxn ang="0">
                  <a:pos x="10" y="0"/>
                </a:cxn>
                <a:cxn ang="0">
                  <a:pos x="14" y="0"/>
                </a:cxn>
                <a:cxn ang="0">
                  <a:pos x="20" y="0"/>
                </a:cxn>
                <a:cxn ang="0">
                  <a:pos x="26" y="0"/>
                </a:cxn>
                <a:cxn ang="0">
                  <a:pos x="56" y="8"/>
                </a:cxn>
                <a:cxn ang="0">
                  <a:pos x="58" y="8"/>
                </a:cxn>
                <a:cxn ang="0">
                  <a:pos x="62" y="6"/>
                </a:cxn>
                <a:cxn ang="0">
                  <a:pos x="66" y="6"/>
                </a:cxn>
                <a:cxn ang="0">
                  <a:pos x="72" y="6"/>
                </a:cxn>
                <a:cxn ang="0">
                  <a:pos x="80" y="6"/>
                </a:cxn>
                <a:cxn ang="0">
                  <a:pos x="84" y="8"/>
                </a:cxn>
                <a:cxn ang="0">
                  <a:pos x="90" y="12"/>
                </a:cxn>
                <a:cxn ang="0">
                  <a:pos x="96" y="14"/>
                </a:cxn>
                <a:cxn ang="0">
                  <a:pos x="102" y="16"/>
                </a:cxn>
                <a:cxn ang="0">
                  <a:pos x="108" y="18"/>
                </a:cxn>
                <a:cxn ang="0">
                  <a:pos x="110" y="20"/>
                </a:cxn>
                <a:cxn ang="0">
                  <a:pos x="112" y="20"/>
                </a:cxn>
                <a:cxn ang="0">
                  <a:pos x="112" y="20"/>
                </a:cxn>
                <a:cxn ang="0">
                  <a:pos x="114" y="22"/>
                </a:cxn>
                <a:cxn ang="0">
                  <a:pos x="114" y="24"/>
                </a:cxn>
                <a:cxn ang="0">
                  <a:pos x="116" y="28"/>
                </a:cxn>
                <a:cxn ang="0">
                  <a:pos x="114" y="30"/>
                </a:cxn>
                <a:cxn ang="0">
                  <a:pos x="114" y="32"/>
                </a:cxn>
                <a:cxn ang="0">
                  <a:pos x="110" y="32"/>
                </a:cxn>
                <a:cxn ang="0">
                  <a:pos x="100" y="32"/>
                </a:cxn>
                <a:cxn ang="0">
                  <a:pos x="88" y="30"/>
                </a:cxn>
                <a:cxn ang="0">
                  <a:pos x="76" y="30"/>
                </a:cxn>
                <a:cxn ang="0">
                  <a:pos x="72" y="28"/>
                </a:cxn>
                <a:cxn ang="0">
                  <a:pos x="50" y="22"/>
                </a:cxn>
              </a:cxnLst>
              <a:rect l="txL" t="txT" r="txR" b="txB"/>
              <a:pathLst>
                <a:path w="116" h="32">
                  <a:moveTo>
                    <a:pt x="50" y="22"/>
                  </a:moveTo>
                  <a:lnTo>
                    <a:pt x="22" y="22"/>
                  </a:lnTo>
                  <a:lnTo>
                    <a:pt x="0" y="10"/>
                  </a:lnTo>
                  <a:lnTo>
                    <a:pt x="2" y="4"/>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1" name="Freeform 135"/>
            <p:cNvSpPr/>
            <p:nvPr/>
          </p:nvSpPr>
          <p:spPr>
            <a:xfrm>
              <a:off x="4607" y="2992"/>
              <a:ext cx="176" cy="204"/>
            </a:xfrm>
            <a:custGeom>
              <a:avLst/>
              <a:gdLst>
                <a:gd name="txL" fmla="*/ 0 w 176"/>
                <a:gd name="txT" fmla="*/ 0 h 204"/>
                <a:gd name="txR" fmla="*/ 176 w 176"/>
                <a:gd name="txB" fmla="*/ 204 h 204"/>
              </a:gdLst>
              <a:ahLst/>
              <a:cxnLst>
                <a:cxn ang="0">
                  <a:pos x="2" y="94"/>
                </a:cxn>
                <a:cxn ang="0">
                  <a:pos x="8" y="90"/>
                </a:cxn>
                <a:cxn ang="0">
                  <a:pos x="22" y="84"/>
                </a:cxn>
                <a:cxn ang="0">
                  <a:pos x="28" y="80"/>
                </a:cxn>
                <a:cxn ang="0">
                  <a:pos x="26" y="70"/>
                </a:cxn>
                <a:cxn ang="0">
                  <a:pos x="24" y="66"/>
                </a:cxn>
                <a:cxn ang="0">
                  <a:pos x="24" y="52"/>
                </a:cxn>
                <a:cxn ang="0">
                  <a:pos x="28" y="44"/>
                </a:cxn>
                <a:cxn ang="0">
                  <a:pos x="26" y="36"/>
                </a:cxn>
                <a:cxn ang="0">
                  <a:pos x="34" y="18"/>
                </a:cxn>
                <a:cxn ang="0">
                  <a:pos x="42" y="16"/>
                </a:cxn>
                <a:cxn ang="0">
                  <a:pos x="48" y="8"/>
                </a:cxn>
                <a:cxn ang="0">
                  <a:pos x="58" y="4"/>
                </a:cxn>
                <a:cxn ang="0">
                  <a:pos x="64" y="6"/>
                </a:cxn>
                <a:cxn ang="0">
                  <a:pos x="68" y="0"/>
                </a:cxn>
                <a:cxn ang="0">
                  <a:pos x="74" y="2"/>
                </a:cxn>
                <a:cxn ang="0">
                  <a:pos x="72" y="20"/>
                </a:cxn>
                <a:cxn ang="0">
                  <a:pos x="98" y="46"/>
                </a:cxn>
                <a:cxn ang="0">
                  <a:pos x="110" y="48"/>
                </a:cxn>
                <a:cxn ang="0">
                  <a:pos x="118" y="60"/>
                </a:cxn>
                <a:cxn ang="0">
                  <a:pos x="128" y="66"/>
                </a:cxn>
                <a:cxn ang="0">
                  <a:pos x="140" y="78"/>
                </a:cxn>
                <a:cxn ang="0">
                  <a:pos x="166" y="90"/>
                </a:cxn>
                <a:cxn ang="0">
                  <a:pos x="166" y="98"/>
                </a:cxn>
                <a:cxn ang="0">
                  <a:pos x="168" y="104"/>
                </a:cxn>
                <a:cxn ang="0">
                  <a:pos x="174" y="108"/>
                </a:cxn>
                <a:cxn ang="0">
                  <a:pos x="176" y="120"/>
                </a:cxn>
                <a:cxn ang="0">
                  <a:pos x="174" y="156"/>
                </a:cxn>
                <a:cxn ang="0">
                  <a:pos x="162" y="152"/>
                </a:cxn>
                <a:cxn ang="0">
                  <a:pos x="132" y="150"/>
                </a:cxn>
                <a:cxn ang="0">
                  <a:pos x="112" y="180"/>
                </a:cxn>
                <a:cxn ang="0">
                  <a:pos x="106" y="190"/>
                </a:cxn>
                <a:cxn ang="0">
                  <a:pos x="98" y="186"/>
                </a:cxn>
                <a:cxn ang="0">
                  <a:pos x="84" y="200"/>
                </a:cxn>
                <a:cxn ang="0">
                  <a:pos x="82" y="194"/>
                </a:cxn>
                <a:cxn ang="0">
                  <a:pos x="76" y="188"/>
                </a:cxn>
                <a:cxn ang="0">
                  <a:pos x="56" y="188"/>
                </a:cxn>
                <a:cxn ang="0">
                  <a:pos x="50" y="198"/>
                </a:cxn>
                <a:cxn ang="0">
                  <a:pos x="46" y="202"/>
                </a:cxn>
                <a:cxn ang="0">
                  <a:pos x="40" y="204"/>
                </a:cxn>
                <a:cxn ang="0">
                  <a:pos x="30" y="160"/>
                </a:cxn>
                <a:cxn ang="0">
                  <a:pos x="30" y="150"/>
                </a:cxn>
                <a:cxn ang="0">
                  <a:pos x="24" y="138"/>
                </a:cxn>
                <a:cxn ang="0">
                  <a:pos x="10" y="118"/>
                </a:cxn>
                <a:cxn ang="0">
                  <a:pos x="2" y="102"/>
                </a:cxn>
              </a:cxnLst>
              <a:rect l="txL" t="txT" r="txR" b="txB"/>
              <a:pathLst>
                <a:path w="176" h="204">
                  <a:moveTo>
                    <a:pt x="0" y="96"/>
                  </a:moveTo>
                  <a:lnTo>
                    <a:pt x="2" y="94"/>
                  </a:ln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2" name="Freeform 136"/>
            <p:cNvSpPr/>
            <p:nvPr/>
          </p:nvSpPr>
          <p:spPr>
            <a:xfrm>
              <a:off x="4457" y="2852"/>
              <a:ext cx="178" cy="244"/>
            </a:xfrm>
            <a:custGeom>
              <a:avLst/>
              <a:gdLst>
                <a:gd name="txL" fmla="*/ 0 w 178"/>
                <a:gd name="txT" fmla="*/ 0 h 244"/>
                <a:gd name="txR" fmla="*/ 178 w 178"/>
                <a:gd name="txB" fmla="*/ 244 h 244"/>
              </a:gdLst>
              <a:ahLst/>
              <a:cxnLst>
                <a:cxn ang="0">
                  <a:pos x="72" y="216"/>
                </a:cxn>
                <a:cxn ang="0">
                  <a:pos x="68" y="200"/>
                </a:cxn>
                <a:cxn ang="0">
                  <a:pos x="58" y="176"/>
                </a:cxn>
                <a:cxn ang="0">
                  <a:pos x="46" y="148"/>
                </a:cxn>
                <a:cxn ang="0">
                  <a:pos x="18" y="108"/>
                </a:cxn>
                <a:cxn ang="0">
                  <a:pos x="4" y="90"/>
                </a:cxn>
                <a:cxn ang="0">
                  <a:pos x="6" y="84"/>
                </a:cxn>
                <a:cxn ang="0">
                  <a:pos x="4" y="78"/>
                </a:cxn>
                <a:cxn ang="0">
                  <a:pos x="0" y="74"/>
                </a:cxn>
                <a:cxn ang="0">
                  <a:pos x="6" y="64"/>
                </a:cxn>
                <a:cxn ang="0">
                  <a:pos x="14" y="64"/>
                </a:cxn>
                <a:cxn ang="0">
                  <a:pos x="28" y="68"/>
                </a:cxn>
                <a:cxn ang="0">
                  <a:pos x="36" y="66"/>
                </a:cxn>
                <a:cxn ang="0">
                  <a:pos x="38" y="62"/>
                </a:cxn>
                <a:cxn ang="0">
                  <a:pos x="42" y="54"/>
                </a:cxn>
                <a:cxn ang="0">
                  <a:pos x="46" y="48"/>
                </a:cxn>
                <a:cxn ang="0">
                  <a:pos x="60" y="44"/>
                </a:cxn>
                <a:cxn ang="0">
                  <a:pos x="82" y="18"/>
                </a:cxn>
                <a:cxn ang="0">
                  <a:pos x="82" y="8"/>
                </a:cxn>
                <a:cxn ang="0">
                  <a:pos x="88" y="4"/>
                </a:cxn>
                <a:cxn ang="0">
                  <a:pos x="100" y="8"/>
                </a:cxn>
                <a:cxn ang="0">
                  <a:pos x="116" y="14"/>
                </a:cxn>
                <a:cxn ang="0">
                  <a:pos x="124" y="22"/>
                </a:cxn>
                <a:cxn ang="0">
                  <a:pos x="126" y="28"/>
                </a:cxn>
                <a:cxn ang="0">
                  <a:pos x="134" y="36"/>
                </a:cxn>
                <a:cxn ang="0">
                  <a:pos x="146" y="36"/>
                </a:cxn>
                <a:cxn ang="0">
                  <a:pos x="158" y="38"/>
                </a:cxn>
                <a:cxn ang="0">
                  <a:pos x="162" y="42"/>
                </a:cxn>
                <a:cxn ang="0">
                  <a:pos x="162" y="60"/>
                </a:cxn>
                <a:cxn ang="0">
                  <a:pos x="156" y="66"/>
                </a:cxn>
                <a:cxn ang="0">
                  <a:pos x="148" y="64"/>
                </a:cxn>
                <a:cxn ang="0">
                  <a:pos x="142" y="66"/>
                </a:cxn>
                <a:cxn ang="0">
                  <a:pos x="128" y="72"/>
                </a:cxn>
                <a:cxn ang="0">
                  <a:pos x="122" y="82"/>
                </a:cxn>
                <a:cxn ang="0">
                  <a:pos x="118" y="92"/>
                </a:cxn>
                <a:cxn ang="0">
                  <a:pos x="114" y="98"/>
                </a:cxn>
                <a:cxn ang="0">
                  <a:pos x="110" y="116"/>
                </a:cxn>
                <a:cxn ang="0">
                  <a:pos x="114" y="126"/>
                </a:cxn>
                <a:cxn ang="0">
                  <a:pos x="116" y="134"/>
                </a:cxn>
                <a:cxn ang="0">
                  <a:pos x="118" y="134"/>
                </a:cxn>
                <a:cxn ang="0">
                  <a:pos x="126" y="134"/>
                </a:cxn>
                <a:cxn ang="0">
                  <a:pos x="126" y="136"/>
                </a:cxn>
                <a:cxn ang="0">
                  <a:pos x="138" y="140"/>
                </a:cxn>
                <a:cxn ang="0">
                  <a:pos x="142" y="140"/>
                </a:cxn>
                <a:cxn ang="0">
                  <a:pos x="150" y="134"/>
                </a:cxn>
                <a:cxn ang="0">
                  <a:pos x="152" y="156"/>
                </a:cxn>
                <a:cxn ang="0">
                  <a:pos x="156" y="158"/>
                </a:cxn>
                <a:cxn ang="0">
                  <a:pos x="164" y="160"/>
                </a:cxn>
                <a:cxn ang="0">
                  <a:pos x="176" y="176"/>
                </a:cxn>
                <a:cxn ang="0">
                  <a:pos x="178" y="184"/>
                </a:cxn>
                <a:cxn ang="0">
                  <a:pos x="174" y="192"/>
                </a:cxn>
                <a:cxn ang="0">
                  <a:pos x="174" y="206"/>
                </a:cxn>
                <a:cxn ang="0">
                  <a:pos x="176" y="210"/>
                </a:cxn>
                <a:cxn ang="0">
                  <a:pos x="178" y="220"/>
                </a:cxn>
                <a:cxn ang="0">
                  <a:pos x="170" y="224"/>
                </a:cxn>
                <a:cxn ang="0">
                  <a:pos x="156" y="230"/>
                </a:cxn>
                <a:cxn ang="0">
                  <a:pos x="148" y="238"/>
                </a:cxn>
                <a:cxn ang="0">
                  <a:pos x="132" y="244"/>
                </a:cxn>
                <a:cxn ang="0">
                  <a:pos x="120" y="244"/>
                </a:cxn>
                <a:cxn ang="0">
                  <a:pos x="112" y="240"/>
                </a:cxn>
                <a:cxn ang="0">
                  <a:pos x="98" y="234"/>
                </a:cxn>
                <a:cxn ang="0">
                  <a:pos x="82" y="226"/>
                </a:cxn>
              </a:cxnLst>
              <a:rect l="txL" t="txT" r="txR" b="txB"/>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6" y="64"/>
                  </a:lnTo>
                  <a:lnTo>
                    <a:pt x="38" y="62"/>
                  </a:lnTo>
                  <a:lnTo>
                    <a:pt x="40" y="60"/>
                  </a:lnTo>
                  <a:lnTo>
                    <a:pt x="40" y="56"/>
                  </a:lnTo>
                  <a:lnTo>
                    <a:pt x="42" y="54"/>
                  </a:lnTo>
                  <a:lnTo>
                    <a:pt x="42" y="54"/>
                  </a:lnTo>
                  <a:lnTo>
                    <a:pt x="44" y="50"/>
                  </a:lnTo>
                  <a:lnTo>
                    <a:pt x="46" y="48"/>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58" y="38"/>
                  </a:lnTo>
                  <a:lnTo>
                    <a:pt x="160" y="40"/>
                  </a:lnTo>
                  <a:lnTo>
                    <a:pt x="162" y="42"/>
                  </a:lnTo>
                  <a:lnTo>
                    <a:pt x="162" y="44"/>
                  </a:lnTo>
                  <a:lnTo>
                    <a:pt x="156" y="60"/>
                  </a:lnTo>
                  <a:lnTo>
                    <a:pt x="162" y="60"/>
                  </a:lnTo>
                  <a:lnTo>
                    <a:pt x="162" y="66"/>
                  </a:lnTo>
                  <a:lnTo>
                    <a:pt x="156" y="66"/>
                  </a:lnTo>
                  <a:lnTo>
                    <a:pt x="156" y="66"/>
                  </a:lnTo>
                  <a:lnTo>
                    <a:pt x="154" y="64"/>
                  </a:lnTo>
                  <a:lnTo>
                    <a:pt x="152" y="64"/>
                  </a:lnTo>
                  <a:lnTo>
                    <a:pt x="148" y="64"/>
                  </a:lnTo>
                  <a:lnTo>
                    <a:pt x="146" y="66"/>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6" y="134"/>
                  </a:lnTo>
                  <a:lnTo>
                    <a:pt x="116" y="134"/>
                  </a:lnTo>
                  <a:lnTo>
                    <a:pt x="118" y="134"/>
                  </a:lnTo>
                  <a:lnTo>
                    <a:pt x="120" y="132"/>
                  </a:lnTo>
                  <a:lnTo>
                    <a:pt x="122" y="132"/>
                  </a:lnTo>
                  <a:lnTo>
                    <a:pt x="126" y="134"/>
                  </a:lnTo>
                  <a:lnTo>
                    <a:pt x="126" y="136"/>
                  </a:lnTo>
                  <a:lnTo>
                    <a:pt x="126" y="136"/>
                  </a:lnTo>
                  <a:lnTo>
                    <a:pt x="126" y="136"/>
                  </a:lnTo>
                  <a:lnTo>
                    <a:pt x="128" y="138"/>
                  </a:lnTo>
                  <a:lnTo>
                    <a:pt x="132" y="138"/>
                  </a:lnTo>
                  <a:lnTo>
                    <a:pt x="138" y="140"/>
                  </a:lnTo>
                  <a:lnTo>
                    <a:pt x="140" y="140"/>
                  </a:lnTo>
                  <a:lnTo>
                    <a:pt x="142" y="140"/>
                  </a:lnTo>
                  <a:lnTo>
                    <a:pt x="142" y="140"/>
                  </a:lnTo>
                  <a:lnTo>
                    <a:pt x="144" y="138"/>
                  </a:lnTo>
                  <a:lnTo>
                    <a:pt x="148" y="136"/>
                  </a:lnTo>
                  <a:lnTo>
                    <a:pt x="150" y="134"/>
                  </a:lnTo>
                  <a:lnTo>
                    <a:pt x="152" y="132"/>
                  </a:lnTo>
                  <a:lnTo>
                    <a:pt x="154" y="130"/>
                  </a:lnTo>
                  <a:lnTo>
                    <a:pt x="152" y="156"/>
                  </a:lnTo>
                  <a:lnTo>
                    <a:pt x="152" y="156"/>
                  </a:lnTo>
                  <a:lnTo>
                    <a:pt x="154" y="158"/>
                  </a:lnTo>
                  <a:lnTo>
                    <a:pt x="156" y="158"/>
                  </a:lnTo>
                  <a:lnTo>
                    <a:pt x="160" y="160"/>
                  </a:lnTo>
                  <a:lnTo>
                    <a:pt x="160" y="160"/>
                  </a:lnTo>
                  <a:lnTo>
                    <a:pt x="164" y="160"/>
                  </a:lnTo>
                  <a:lnTo>
                    <a:pt x="166" y="160"/>
                  </a:lnTo>
                  <a:lnTo>
                    <a:pt x="176" y="176"/>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3" name="Freeform 137"/>
            <p:cNvSpPr/>
            <p:nvPr/>
          </p:nvSpPr>
          <p:spPr>
            <a:xfrm>
              <a:off x="4581" y="2672"/>
              <a:ext cx="176" cy="172"/>
            </a:xfrm>
            <a:custGeom>
              <a:avLst/>
              <a:gdLst>
                <a:gd name="txL" fmla="*/ 0 w 176"/>
                <a:gd name="txT" fmla="*/ 0 h 172"/>
                <a:gd name="txR" fmla="*/ 176 w 176"/>
                <a:gd name="txB" fmla="*/ 172 h 172"/>
              </a:gdLst>
              <a:ahLst/>
              <a:cxnLst>
                <a:cxn ang="0">
                  <a:pos x="166" y="50"/>
                </a:cxn>
                <a:cxn ang="0">
                  <a:pos x="162" y="46"/>
                </a:cxn>
                <a:cxn ang="0">
                  <a:pos x="152" y="38"/>
                </a:cxn>
                <a:cxn ang="0">
                  <a:pos x="142" y="34"/>
                </a:cxn>
                <a:cxn ang="0">
                  <a:pos x="134" y="26"/>
                </a:cxn>
                <a:cxn ang="0">
                  <a:pos x="126" y="22"/>
                </a:cxn>
                <a:cxn ang="0">
                  <a:pos x="110" y="26"/>
                </a:cxn>
                <a:cxn ang="0">
                  <a:pos x="100" y="30"/>
                </a:cxn>
                <a:cxn ang="0">
                  <a:pos x="84" y="32"/>
                </a:cxn>
                <a:cxn ang="0">
                  <a:pos x="72" y="30"/>
                </a:cxn>
                <a:cxn ang="0">
                  <a:pos x="62" y="22"/>
                </a:cxn>
                <a:cxn ang="0">
                  <a:pos x="54" y="14"/>
                </a:cxn>
                <a:cxn ang="0">
                  <a:pos x="48" y="6"/>
                </a:cxn>
                <a:cxn ang="0">
                  <a:pos x="42" y="4"/>
                </a:cxn>
                <a:cxn ang="0">
                  <a:pos x="42" y="0"/>
                </a:cxn>
                <a:cxn ang="0">
                  <a:pos x="40" y="2"/>
                </a:cxn>
                <a:cxn ang="0">
                  <a:pos x="40" y="6"/>
                </a:cxn>
                <a:cxn ang="0">
                  <a:pos x="38" y="8"/>
                </a:cxn>
                <a:cxn ang="0">
                  <a:pos x="36" y="12"/>
                </a:cxn>
                <a:cxn ang="0">
                  <a:pos x="36" y="16"/>
                </a:cxn>
                <a:cxn ang="0">
                  <a:pos x="36" y="20"/>
                </a:cxn>
                <a:cxn ang="0">
                  <a:pos x="32" y="18"/>
                </a:cxn>
                <a:cxn ang="0">
                  <a:pos x="32" y="14"/>
                </a:cxn>
                <a:cxn ang="0">
                  <a:pos x="34" y="10"/>
                </a:cxn>
                <a:cxn ang="0">
                  <a:pos x="32" y="6"/>
                </a:cxn>
                <a:cxn ang="0">
                  <a:pos x="24" y="10"/>
                </a:cxn>
                <a:cxn ang="0">
                  <a:pos x="18" y="16"/>
                </a:cxn>
                <a:cxn ang="0">
                  <a:pos x="10" y="20"/>
                </a:cxn>
                <a:cxn ang="0">
                  <a:pos x="0" y="30"/>
                </a:cxn>
                <a:cxn ang="0">
                  <a:pos x="0" y="36"/>
                </a:cxn>
                <a:cxn ang="0">
                  <a:pos x="2" y="48"/>
                </a:cxn>
                <a:cxn ang="0">
                  <a:pos x="4" y="54"/>
                </a:cxn>
                <a:cxn ang="0">
                  <a:pos x="2" y="62"/>
                </a:cxn>
                <a:cxn ang="0">
                  <a:pos x="0" y="72"/>
                </a:cxn>
                <a:cxn ang="0">
                  <a:pos x="6" y="84"/>
                </a:cxn>
                <a:cxn ang="0">
                  <a:pos x="48" y="98"/>
                </a:cxn>
                <a:cxn ang="0">
                  <a:pos x="56" y="98"/>
                </a:cxn>
                <a:cxn ang="0">
                  <a:pos x="62" y="96"/>
                </a:cxn>
                <a:cxn ang="0">
                  <a:pos x="66" y="96"/>
                </a:cxn>
                <a:cxn ang="0">
                  <a:pos x="66" y="102"/>
                </a:cxn>
                <a:cxn ang="0">
                  <a:pos x="60" y="108"/>
                </a:cxn>
                <a:cxn ang="0">
                  <a:pos x="60" y="122"/>
                </a:cxn>
                <a:cxn ang="0">
                  <a:pos x="60" y="140"/>
                </a:cxn>
                <a:cxn ang="0">
                  <a:pos x="64" y="148"/>
                </a:cxn>
                <a:cxn ang="0">
                  <a:pos x="68" y="164"/>
                </a:cxn>
                <a:cxn ang="0">
                  <a:pos x="116" y="152"/>
                </a:cxn>
                <a:cxn ang="0">
                  <a:pos x="122" y="140"/>
                </a:cxn>
                <a:cxn ang="0">
                  <a:pos x="116" y="140"/>
                </a:cxn>
                <a:cxn ang="0">
                  <a:pos x="112" y="136"/>
                </a:cxn>
                <a:cxn ang="0">
                  <a:pos x="108" y="126"/>
                </a:cxn>
                <a:cxn ang="0">
                  <a:pos x="104" y="124"/>
                </a:cxn>
                <a:cxn ang="0">
                  <a:pos x="106" y="118"/>
                </a:cxn>
                <a:cxn ang="0">
                  <a:pos x="126" y="124"/>
                </a:cxn>
                <a:cxn ang="0">
                  <a:pos x="144" y="124"/>
                </a:cxn>
                <a:cxn ang="0">
                  <a:pos x="156" y="122"/>
                </a:cxn>
                <a:cxn ang="0">
                  <a:pos x="162" y="120"/>
                </a:cxn>
                <a:cxn ang="0">
                  <a:pos x="156" y="100"/>
                </a:cxn>
                <a:cxn ang="0">
                  <a:pos x="154" y="90"/>
                </a:cxn>
                <a:cxn ang="0">
                  <a:pos x="166" y="76"/>
                </a:cxn>
                <a:cxn ang="0">
                  <a:pos x="168" y="62"/>
                </a:cxn>
                <a:cxn ang="0">
                  <a:pos x="176" y="58"/>
                </a:cxn>
              </a:cxnLst>
              <a:rect l="txL" t="txT" r="txR" b="txB"/>
              <a:pathLst>
                <a:path w="176" h="172">
                  <a:moveTo>
                    <a:pt x="176" y="58"/>
                  </a:moveTo>
                  <a:lnTo>
                    <a:pt x="170" y="54"/>
                  </a:lnTo>
                  <a:lnTo>
                    <a:pt x="166" y="50"/>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62" y="22"/>
                  </a:lnTo>
                  <a:lnTo>
                    <a:pt x="56" y="18"/>
                  </a:lnTo>
                  <a:lnTo>
                    <a:pt x="54" y="14"/>
                  </a:lnTo>
                  <a:lnTo>
                    <a:pt x="50" y="10"/>
                  </a:lnTo>
                  <a:lnTo>
                    <a:pt x="50" y="8"/>
                  </a:lnTo>
                  <a:lnTo>
                    <a:pt x="48" y="6"/>
                  </a:lnTo>
                  <a:lnTo>
                    <a:pt x="46" y="4"/>
                  </a:lnTo>
                  <a:lnTo>
                    <a:pt x="44" y="4"/>
                  </a:lnTo>
                  <a:lnTo>
                    <a:pt x="42" y="4"/>
                  </a:lnTo>
                  <a:lnTo>
                    <a:pt x="42" y="2"/>
                  </a:lnTo>
                  <a:lnTo>
                    <a:pt x="42" y="2"/>
                  </a:lnTo>
                  <a:lnTo>
                    <a:pt x="42" y="0"/>
                  </a:lnTo>
                  <a:lnTo>
                    <a:pt x="42" y="0"/>
                  </a:lnTo>
                  <a:lnTo>
                    <a:pt x="40" y="0"/>
                  </a:lnTo>
                  <a:lnTo>
                    <a:pt x="40" y="2"/>
                  </a:lnTo>
                  <a:lnTo>
                    <a:pt x="42" y="4"/>
                  </a:lnTo>
                  <a:lnTo>
                    <a:pt x="40" y="4"/>
                  </a:lnTo>
                  <a:lnTo>
                    <a:pt x="40" y="6"/>
                  </a:lnTo>
                  <a:lnTo>
                    <a:pt x="40" y="8"/>
                  </a:lnTo>
                  <a:lnTo>
                    <a:pt x="38" y="8"/>
                  </a:lnTo>
                  <a:lnTo>
                    <a:pt x="38" y="8"/>
                  </a:lnTo>
                  <a:lnTo>
                    <a:pt x="38" y="10"/>
                  </a:lnTo>
                  <a:lnTo>
                    <a:pt x="36" y="12"/>
                  </a:lnTo>
                  <a:lnTo>
                    <a:pt x="36" y="12"/>
                  </a:lnTo>
                  <a:lnTo>
                    <a:pt x="36" y="12"/>
                  </a:lnTo>
                  <a:lnTo>
                    <a:pt x="36" y="14"/>
                  </a:lnTo>
                  <a:lnTo>
                    <a:pt x="36" y="16"/>
                  </a:lnTo>
                  <a:lnTo>
                    <a:pt x="36" y="16"/>
                  </a:lnTo>
                  <a:lnTo>
                    <a:pt x="36" y="18"/>
                  </a:lnTo>
                  <a:lnTo>
                    <a:pt x="36" y="20"/>
                  </a:lnTo>
                  <a:lnTo>
                    <a:pt x="34" y="20"/>
                  </a:lnTo>
                  <a:lnTo>
                    <a:pt x="34" y="20"/>
                  </a:lnTo>
                  <a:lnTo>
                    <a:pt x="32" y="18"/>
                  </a:lnTo>
                  <a:lnTo>
                    <a:pt x="32" y="16"/>
                  </a:lnTo>
                  <a:lnTo>
                    <a:pt x="32" y="16"/>
                  </a:lnTo>
                  <a:lnTo>
                    <a:pt x="32" y="14"/>
                  </a:lnTo>
                  <a:lnTo>
                    <a:pt x="34" y="14"/>
                  </a:lnTo>
                  <a:lnTo>
                    <a:pt x="34" y="12"/>
                  </a:lnTo>
                  <a:lnTo>
                    <a:pt x="34" y="10"/>
                  </a:lnTo>
                  <a:lnTo>
                    <a:pt x="32" y="8"/>
                  </a:lnTo>
                  <a:lnTo>
                    <a:pt x="32" y="6"/>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0"/>
                  </a:lnTo>
                  <a:lnTo>
                    <a:pt x="0" y="32"/>
                  </a:lnTo>
                  <a:lnTo>
                    <a:pt x="0" y="36"/>
                  </a:lnTo>
                  <a:lnTo>
                    <a:pt x="0" y="42"/>
                  </a:lnTo>
                  <a:lnTo>
                    <a:pt x="0" y="46"/>
                  </a:lnTo>
                  <a:lnTo>
                    <a:pt x="2" y="48"/>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48" y="98"/>
                  </a:lnTo>
                  <a:lnTo>
                    <a:pt x="52" y="98"/>
                  </a:lnTo>
                  <a:lnTo>
                    <a:pt x="56" y="98"/>
                  </a:lnTo>
                  <a:lnTo>
                    <a:pt x="60" y="98"/>
                  </a:lnTo>
                  <a:lnTo>
                    <a:pt x="60" y="98"/>
                  </a:lnTo>
                  <a:lnTo>
                    <a:pt x="62" y="96"/>
                  </a:lnTo>
                  <a:lnTo>
                    <a:pt x="62" y="96"/>
                  </a:lnTo>
                  <a:lnTo>
                    <a:pt x="64" y="96"/>
                  </a:lnTo>
                  <a:lnTo>
                    <a:pt x="66" y="96"/>
                  </a:lnTo>
                  <a:lnTo>
                    <a:pt x="66" y="98"/>
                  </a:lnTo>
                  <a:lnTo>
                    <a:pt x="66" y="102"/>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4" y="64"/>
                  </a:lnTo>
                  <a:lnTo>
                    <a:pt x="168" y="62"/>
                  </a:lnTo>
                  <a:lnTo>
                    <a:pt x="170" y="62"/>
                  </a:lnTo>
                  <a:lnTo>
                    <a:pt x="174" y="60"/>
                  </a:lnTo>
                  <a:lnTo>
                    <a:pt x="176" y="58"/>
                  </a:lnTo>
                  <a:lnTo>
                    <a:pt x="176" y="5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4" name="Freeform 138"/>
            <p:cNvSpPr/>
            <p:nvPr/>
          </p:nvSpPr>
          <p:spPr>
            <a:xfrm>
              <a:off x="4735" y="2730"/>
              <a:ext cx="52" cy="86"/>
            </a:xfrm>
            <a:custGeom>
              <a:avLst/>
              <a:gdLst>
                <a:gd name="txL" fmla="*/ 0 w 52"/>
                <a:gd name="txT" fmla="*/ 0 h 86"/>
                <a:gd name="txR" fmla="*/ 52 w 52"/>
                <a:gd name="txB" fmla="*/ 86 h 86"/>
              </a:gdLst>
              <a:ahLst/>
              <a:cxnLst>
                <a:cxn ang="0">
                  <a:pos x="52" y="28"/>
                </a:cxn>
                <a:cxn ang="0">
                  <a:pos x="52" y="28"/>
                </a:cxn>
                <a:cxn ang="0">
                  <a:pos x="48" y="26"/>
                </a:cxn>
                <a:cxn ang="0">
                  <a:pos x="46" y="22"/>
                </a:cxn>
                <a:cxn ang="0">
                  <a:pos x="40" y="16"/>
                </a:cxn>
                <a:cxn ang="0">
                  <a:pos x="34" y="12"/>
                </a:cxn>
                <a:cxn ang="0">
                  <a:pos x="28" y="6"/>
                </a:cxn>
                <a:cxn ang="0">
                  <a:pos x="22" y="0"/>
                </a:cxn>
                <a:cxn ang="0">
                  <a:pos x="22" y="0"/>
                </a:cxn>
                <a:cxn ang="0">
                  <a:pos x="20" y="2"/>
                </a:cxn>
                <a:cxn ang="0">
                  <a:pos x="16" y="4"/>
                </a:cxn>
                <a:cxn ang="0">
                  <a:pos x="14" y="4"/>
                </a:cxn>
                <a:cxn ang="0">
                  <a:pos x="10" y="6"/>
                </a:cxn>
                <a:cxn ang="0">
                  <a:pos x="10" y="6"/>
                </a:cxn>
                <a:cxn ang="0">
                  <a:pos x="12" y="18"/>
                </a:cxn>
                <a:cxn ang="0">
                  <a:pos x="2" y="20"/>
                </a:cxn>
                <a:cxn ang="0">
                  <a:pos x="0" y="26"/>
                </a:cxn>
                <a:cxn ang="0">
                  <a:pos x="0" y="32"/>
                </a:cxn>
                <a:cxn ang="0">
                  <a:pos x="0" y="38"/>
                </a:cxn>
                <a:cxn ang="0">
                  <a:pos x="2" y="40"/>
                </a:cxn>
                <a:cxn ang="0">
                  <a:pos x="2" y="42"/>
                </a:cxn>
                <a:cxn ang="0">
                  <a:pos x="10" y="58"/>
                </a:cxn>
                <a:cxn ang="0">
                  <a:pos x="14" y="58"/>
                </a:cxn>
                <a:cxn ang="0">
                  <a:pos x="16" y="60"/>
                </a:cxn>
                <a:cxn ang="0">
                  <a:pos x="16" y="62"/>
                </a:cxn>
                <a:cxn ang="0">
                  <a:pos x="18" y="66"/>
                </a:cxn>
                <a:cxn ang="0">
                  <a:pos x="18" y="70"/>
                </a:cxn>
                <a:cxn ang="0">
                  <a:pos x="18" y="72"/>
                </a:cxn>
                <a:cxn ang="0">
                  <a:pos x="16" y="74"/>
                </a:cxn>
                <a:cxn ang="0">
                  <a:pos x="16" y="78"/>
                </a:cxn>
                <a:cxn ang="0">
                  <a:pos x="16" y="80"/>
                </a:cxn>
                <a:cxn ang="0">
                  <a:pos x="16" y="84"/>
                </a:cxn>
                <a:cxn ang="0">
                  <a:pos x="18" y="86"/>
                </a:cxn>
                <a:cxn ang="0">
                  <a:pos x="24" y="84"/>
                </a:cxn>
                <a:cxn ang="0">
                  <a:pos x="26" y="84"/>
                </a:cxn>
                <a:cxn ang="0">
                  <a:pos x="36" y="82"/>
                </a:cxn>
                <a:cxn ang="0">
                  <a:pos x="40" y="82"/>
                </a:cxn>
                <a:cxn ang="0">
                  <a:pos x="46" y="82"/>
                </a:cxn>
                <a:cxn ang="0">
                  <a:pos x="46" y="82"/>
                </a:cxn>
                <a:cxn ang="0">
                  <a:pos x="44" y="80"/>
                </a:cxn>
                <a:cxn ang="0">
                  <a:pos x="42" y="78"/>
                </a:cxn>
                <a:cxn ang="0">
                  <a:pos x="42" y="74"/>
                </a:cxn>
                <a:cxn ang="0">
                  <a:pos x="40" y="64"/>
                </a:cxn>
                <a:cxn ang="0">
                  <a:pos x="36" y="62"/>
                </a:cxn>
                <a:cxn ang="0">
                  <a:pos x="36" y="62"/>
                </a:cxn>
                <a:cxn ang="0">
                  <a:pos x="34" y="58"/>
                </a:cxn>
                <a:cxn ang="0">
                  <a:pos x="32" y="54"/>
                </a:cxn>
                <a:cxn ang="0">
                  <a:pos x="32" y="50"/>
                </a:cxn>
                <a:cxn ang="0">
                  <a:pos x="32" y="44"/>
                </a:cxn>
                <a:cxn ang="0">
                  <a:pos x="34" y="40"/>
                </a:cxn>
                <a:cxn ang="0">
                  <a:pos x="38" y="40"/>
                </a:cxn>
                <a:cxn ang="0">
                  <a:pos x="40" y="40"/>
                </a:cxn>
                <a:cxn ang="0">
                  <a:pos x="42" y="42"/>
                </a:cxn>
                <a:cxn ang="0">
                  <a:pos x="44" y="42"/>
                </a:cxn>
                <a:cxn ang="0">
                  <a:pos x="44" y="40"/>
                </a:cxn>
                <a:cxn ang="0">
                  <a:pos x="46" y="38"/>
                </a:cxn>
                <a:cxn ang="0">
                  <a:pos x="46" y="38"/>
                </a:cxn>
                <a:cxn ang="0">
                  <a:pos x="46" y="36"/>
                </a:cxn>
                <a:cxn ang="0">
                  <a:pos x="48" y="34"/>
                </a:cxn>
                <a:cxn ang="0">
                  <a:pos x="48" y="32"/>
                </a:cxn>
                <a:cxn ang="0">
                  <a:pos x="52" y="28"/>
                </a:cxn>
              </a:cxnLst>
              <a:rect l="txL" t="txT" r="txR" b="txB"/>
              <a:pathLst>
                <a:path w="52" h="86">
                  <a:moveTo>
                    <a:pt x="52" y="28"/>
                  </a:moveTo>
                  <a:lnTo>
                    <a:pt x="52" y="28"/>
                  </a:lnTo>
                  <a:lnTo>
                    <a:pt x="48" y="26"/>
                  </a:lnTo>
                  <a:lnTo>
                    <a:pt x="46" y="22"/>
                  </a:lnTo>
                  <a:lnTo>
                    <a:pt x="40" y="16"/>
                  </a:lnTo>
                  <a:lnTo>
                    <a:pt x="34" y="12"/>
                  </a:lnTo>
                  <a:lnTo>
                    <a:pt x="28" y="6"/>
                  </a:lnTo>
                  <a:lnTo>
                    <a:pt x="22" y="0"/>
                  </a:lnTo>
                  <a:lnTo>
                    <a:pt x="22" y="0"/>
                  </a:lnTo>
                  <a:lnTo>
                    <a:pt x="20" y="2"/>
                  </a:lnTo>
                  <a:lnTo>
                    <a:pt x="16" y="4"/>
                  </a:lnTo>
                  <a:lnTo>
                    <a:pt x="14" y="4"/>
                  </a:lnTo>
                  <a:lnTo>
                    <a:pt x="10" y="6"/>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6" y="82"/>
                  </a:lnTo>
                  <a:lnTo>
                    <a:pt x="44" y="80"/>
                  </a:lnTo>
                  <a:lnTo>
                    <a:pt x="42" y="78"/>
                  </a:lnTo>
                  <a:lnTo>
                    <a:pt x="42" y="74"/>
                  </a:lnTo>
                  <a:lnTo>
                    <a:pt x="40" y="64"/>
                  </a:lnTo>
                  <a:lnTo>
                    <a:pt x="36" y="62"/>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8"/>
                  </a:lnTo>
                  <a:lnTo>
                    <a:pt x="46" y="36"/>
                  </a:lnTo>
                  <a:lnTo>
                    <a:pt x="48" y="34"/>
                  </a:lnTo>
                  <a:lnTo>
                    <a:pt x="48" y="32"/>
                  </a:lnTo>
                  <a:lnTo>
                    <a:pt x="52" y="2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5" name="Freeform 139"/>
            <p:cNvSpPr/>
            <p:nvPr/>
          </p:nvSpPr>
          <p:spPr>
            <a:xfrm>
              <a:off x="4767" y="2758"/>
              <a:ext cx="46" cy="56"/>
            </a:xfrm>
            <a:custGeom>
              <a:avLst/>
              <a:gdLst>
                <a:gd name="txL" fmla="*/ 0 w 46"/>
                <a:gd name="txT" fmla="*/ 0 h 56"/>
                <a:gd name="txR" fmla="*/ 46 w 46"/>
                <a:gd name="txB" fmla="*/ 56 h 56"/>
              </a:gdLst>
              <a:ahLst/>
              <a:cxnLst>
                <a:cxn ang="0">
                  <a:pos x="20" y="0"/>
                </a:cxn>
                <a:cxn ang="0">
                  <a:pos x="28" y="4"/>
                </a:cxn>
                <a:cxn ang="0">
                  <a:pos x="36" y="8"/>
                </a:cxn>
                <a:cxn ang="0">
                  <a:pos x="46" y="10"/>
                </a:cxn>
                <a:cxn ang="0">
                  <a:pos x="44" y="16"/>
                </a:cxn>
                <a:cxn ang="0">
                  <a:pos x="44" y="16"/>
                </a:cxn>
                <a:cxn ang="0">
                  <a:pos x="42" y="18"/>
                </a:cxn>
                <a:cxn ang="0">
                  <a:pos x="40" y="20"/>
                </a:cxn>
                <a:cxn ang="0">
                  <a:pos x="38" y="22"/>
                </a:cxn>
                <a:cxn ang="0">
                  <a:pos x="38" y="24"/>
                </a:cxn>
                <a:cxn ang="0">
                  <a:pos x="36" y="26"/>
                </a:cxn>
                <a:cxn ang="0">
                  <a:pos x="36" y="28"/>
                </a:cxn>
                <a:cxn ang="0">
                  <a:pos x="38" y="30"/>
                </a:cxn>
                <a:cxn ang="0">
                  <a:pos x="38" y="30"/>
                </a:cxn>
                <a:cxn ang="0">
                  <a:pos x="40" y="32"/>
                </a:cxn>
                <a:cxn ang="0">
                  <a:pos x="42" y="36"/>
                </a:cxn>
                <a:cxn ang="0">
                  <a:pos x="42" y="38"/>
                </a:cxn>
                <a:cxn ang="0">
                  <a:pos x="42" y="38"/>
                </a:cxn>
                <a:cxn ang="0">
                  <a:pos x="40" y="42"/>
                </a:cxn>
                <a:cxn ang="0">
                  <a:pos x="40" y="44"/>
                </a:cxn>
                <a:cxn ang="0">
                  <a:pos x="40" y="46"/>
                </a:cxn>
                <a:cxn ang="0">
                  <a:pos x="40" y="48"/>
                </a:cxn>
                <a:cxn ang="0">
                  <a:pos x="40" y="50"/>
                </a:cxn>
                <a:cxn ang="0">
                  <a:pos x="38" y="52"/>
                </a:cxn>
                <a:cxn ang="0">
                  <a:pos x="36" y="52"/>
                </a:cxn>
                <a:cxn ang="0">
                  <a:pos x="34" y="52"/>
                </a:cxn>
                <a:cxn ang="0">
                  <a:pos x="34" y="52"/>
                </a:cxn>
                <a:cxn ang="0">
                  <a:pos x="32" y="50"/>
                </a:cxn>
                <a:cxn ang="0">
                  <a:pos x="28" y="50"/>
                </a:cxn>
                <a:cxn ang="0">
                  <a:pos x="26" y="52"/>
                </a:cxn>
                <a:cxn ang="0">
                  <a:pos x="24" y="52"/>
                </a:cxn>
                <a:cxn ang="0">
                  <a:pos x="20" y="50"/>
                </a:cxn>
                <a:cxn ang="0">
                  <a:pos x="20" y="50"/>
                </a:cxn>
                <a:cxn ang="0">
                  <a:pos x="18" y="54"/>
                </a:cxn>
                <a:cxn ang="0">
                  <a:pos x="20" y="56"/>
                </a:cxn>
                <a:cxn ang="0">
                  <a:pos x="14" y="54"/>
                </a:cxn>
                <a:cxn ang="0">
                  <a:pos x="14" y="54"/>
                </a:cxn>
                <a:cxn ang="0">
                  <a:pos x="12" y="52"/>
                </a:cxn>
                <a:cxn ang="0">
                  <a:pos x="10" y="50"/>
                </a:cxn>
                <a:cxn ang="0">
                  <a:pos x="10" y="46"/>
                </a:cxn>
                <a:cxn ang="0">
                  <a:pos x="8" y="36"/>
                </a:cxn>
                <a:cxn ang="0">
                  <a:pos x="4" y="34"/>
                </a:cxn>
                <a:cxn ang="0">
                  <a:pos x="4" y="34"/>
                </a:cxn>
                <a:cxn ang="0">
                  <a:pos x="2" y="30"/>
                </a:cxn>
                <a:cxn ang="0">
                  <a:pos x="0" y="26"/>
                </a:cxn>
                <a:cxn ang="0">
                  <a:pos x="0" y="22"/>
                </a:cxn>
                <a:cxn ang="0">
                  <a:pos x="0" y="16"/>
                </a:cxn>
                <a:cxn ang="0">
                  <a:pos x="2" y="12"/>
                </a:cxn>
                <a:cxn ang="0">
                  <a:pos x="6" y="12"/>
                </a:cxn>
                <a:cxn ang="0">
                  <a:pos x="8" y="12"/>
                </a:cxn>
                <a:cxn ang="0">
                  <a:pos x="10" y="14"/>
                </a:cxn>
                <a:cxn ang="0">
                  <a:pos x="12" y="14"/>
                </a:cxn>
                <a:cxn ang="0">
                  <a:pos x="12" y="12"/>
                </a:cxn>
                <a:cxn ang="0">
                  <a:pos x="14" y="10"/>
                </a:cxn>
                <a:cxn ang="0">
                  <a:pos x="14" y="10"/>
                </a:cxn>
                <a:cxn ang="0">
                  <a:pos x="14" y="8"/>
                </a:cxn>
                <a:cxn ang="0">
                  <a:pos x="16" y="6"/>
                </a:cxn>
                <a:cxn ang="0">
                  <a:pos x="16" y="4"/>
                </a:cxn>
                <a:cxn ang="0">
                  <a:pos x="20" y="0"/>
                </a:cxn>
              </a:cxnLst>
              <a:rect l="txL" t="txT" r="txR" b="txB"/>
              <a:pathLst>
                <a:path w="46" h="56">
                  <a:moveTo>
                    <a:pt x="20" y="0"/>
                  </a:moveTo>
                  <a:lnTo>
                    <a:pt x="28" y="4"/>
                  </a:lnTo>
                  <a:lnTo>
                    <a:pt x="36" y="8"/>
                  </a:lnTo>
                  <a:lnTo>
                    <a:pt x="46" y="10"/>
                  </a:lnTo>
                  <a:lnTo>
                    <a:pt x="44" y="16"/>
                  </a:lnTo>
                  <a:lnTo>
                    <a:pt x="44" y="16"/>
                  </a:lnTo>
                  <a:lnTo>
                    <a:pt x="42" y="18"/>
                  </a:lnTo>
                  <a:lnTo>
                    <a:pt x="40" y="20"/>
                  </a:lnTo>
                  <a:lnTo>
                    <a:pt x="38" y="22"/>
                  </a:lnTo>
                  <a:lnTo>
                    <a:pt x="38" y="24"/>
                  </a:lnTo>
                  <a:lnTo>
                    <a:pt x="36" y="26"/>
                  </a:lnTo>
                  <a:lnTo>
                    <a:pt x="36" y="28"/>
                  </a:lnTo>
                  <a:lnTo>
                    <a:pt x="38" y="30"/>
                  </a:lnTo>
                  <a:lnTo>
                    <a:pt x="38" y="30"/>
                  </a:lnTo>
                  <a:lnTo>
                    <a:pt x="40" y="32"/>
                  </a:lnTo>
                  <a:lnTo>
                    <a:pt x="42" y="36"/>
                  </a:lnTo>
                  <a:lnTo>
                    <a:pt x="42" y="38"/>
                  </a:lnTo>
                  <a:lnTo>
                    <a:pt x="42" y="38"/>
                  </a:lnTo>
                  <a:lnTo>
                    <a:pt x="40" y="42"/>
                  </a:lnTo>
                  <a:lnTo>
                    <a:pt x="40" y="44"/>
                  </a:lnTo>
                  <a:lnTo>
                    <a:pt x="40" y="46"/>
                  </a:lnTo>
                  <a:lnTo>
                    <a:pt x="40" y="48"/>
                  </a:lnTo>
                  <a:lnTo>
                    <a:pt x="40" y="50"/>
                  </a:lnTo>
                  <a:lnTo>
                    <a:pt x="38" y="52"/>
                  </a:lnTo>
                  <a:lnTo>
                    <a:pt x="36" y="52"/>
                  </a:lnTo>
                  <a:lnTo>
                    <a:pt x="34" y="52"/>
                  </a:lnTo>
                  <a:lnTo>
                    <a:pt x="34" y="52"/>
                  </a:lnTo>
                  <a:lnTo>
                    <a:pt x="32" y="50"/>
                  </a:lnTo>
                  <a:lnTo>
                    <a:pt x="28" y="50"/>
                  </a:lnTo>
                  <a:lnTo>
                    <a:pt x="26" y="52"/>
                  </a:lnTo>
                  <a:lnTo>
                    <a:pt x="24" y="52"/>
                  </a:lnTo>
                  <a:lnTo>
                    <a:pt x="20" y="50"/>
                  </a:lnTo>
                  <a:lnTo>
                    <a:pt x="20" y="50"/>
                  </a:lnTo>
                  <a:lnTo>
                    <a:pt x="18" y="54"/>
                  </a:lnTo>
                  <a:lnTo>
                    <a:pt x="20" y="56"/>
                  </a:lnTo>
                  <a:lnTo>
                    <a:pt x="14" y="54"/>
                  </a:lnTo>
                  <a:lnTo>
                    <a:pt x="14" y="54"/>
                  </a:lnTo>
                  <a:lnTo>
                    <a:pt x="12" y="52"/>
                  </a:lnTo>
                  <a:lnTo>
                    <a:pt x="10" y="50"/>
                  </a:lnTo>
                  <a:lnTo>
                    <a:pt x="10" y="46"/>
                  </a:lnTo>
                  <a:lnTo>
                    <a:pt x="8" y="36"/>
                  </a:lnTo>
                  <a:lnTo>
                    <a:pt x="4" y="34"/>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10"/>
                  </a:lnTo>
                  <a:lnTo>
                    <a:pt x="14" y="8"/>
                  </a:lnTo>
                  <a:lnTo>
                    <a:pt x="16" y="6"/>
                  </a:lnTo>
                  <a:lnTo>
                    <a:pt x="16" y="4"/>
                  </a:lnTo>
                  <a:lnTo>
                    <a:pt x="2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6" name="Freeform 140"/>
            <p:cNvSpPr/>
            <p:nvPr/>
          </p:nvSpPr>
          <p:spPr>
            <a:xfrm>
              <a:off x="4803" y="2768"/>
              <a:ext cx="46" cy="42"/>
            </a:xfrm>
            <a:custGeom>
              <a:avLst/>
              <a:gdLst>
                <a:gd name="txL" fmla="*/ 0 w 46"/>
                <a:gd name="txT" fmla="*/ 0 h 42"/>
                <a:gd name="txR" fmla="*/ 46 w 46"/>
                <a:gd name="txB" fmla="*/ 42 h 42"/>
              </a:gdLst>
              <a:ahLst/>
              <a:cxnLst>
                <a:cxn ang="0">
                  <a:pos x="46" y="18"/>
                </a:cxn>
                <a:cxn ang="0">
                  <a:pos x="38" y="12"/>
                </a:cxn>
                <a:cxn ang="0">
                  <a:pos x="32" y="8"/>
                </a:cxn>
                <a:cxn ang="0">
                  <a:pos x="20" y="4"/>
                </a:cxn>
                <a:cxn ang="0">
                  <a:pos x="10" y="0"/>
                </a:cxn>
                <a:cxn ang="0">
                  <a:pos x="8" y="2"/>
                </a:cxn>
                <a:cxn ang="0">
                  <a:pos x="8" y="6"/>
                </a:cxn>
                <a:cxn ang="0">
                  <a:pos x="8" y="6"/>
                </a:cxn>
                <a:cxn ang="0">
                  <a:pos x="6" y="8"/>
                </a:cxn>
                <a:cxn ang="0">
                  <a:pos x="4" y="10"/>
                </a:cxn>
                <a:cxn ang="0">
                  <a:pos x="2" y="12"/>
                </a:cxn>
                <a:cxn ang="0">
                  <a:pos x="2" y="14"/>
                </a:cxn>
                <a:cxn ang="0">
                  <a:pos x="0" y="16"/>
                </a:cxn>
                <a:cxn ang="0">
                  <a:pos x="0" y="18"/>
                </a:cxn>
                <a:cxn ang="0">
                  <a:pos x="2" y="20"/>
                </a:cxn>
                <a:cxn ang="0">
                  <a:pos x="2" y="20"/>
                </a:cxn>
                <a:cxn ang="0">
                  <a:pos x="4" y="22"/>
                </a:cxn>
                <a:cxn ang="0">
                  <a:pos x="6" y="26"/>
                </a:cxn>
                <a:cxn ang="0">
                  <a:pos x="6" y="28"/>
                </a:cxn>
                <a:cxn ang="0">
                  <a:pos x="6" y="28"/>
                </a:cxn>
                <a:cxn ang="0">
                  <a:pos x="4" y="32"/>
                </a:cxn>
                <a:cxn ang="0">
                  <a:pos x="4" y="34"/>
                </a:cxn>
                <a:cxn ang="0">
                  <a:pos x="4" y="36"/>
                </a:cxn>
                <a:cxn ang="0">
                  <a:pos x="4" y="38"/>
                </a:cxn>
                <a:cxn ang="0">
                  <a:pos x="4" y="40"/>
                </a:cxn>
                <a:cxn ang="0">
                  <a:pos x="2" y="40"/>
                </a:cxn>
                <a:cxn ang="0">
                  <a:pos x="2" y="42"/>
                </a:cxn>
                <a:cxn ang="0">
                  <a:pos x="4" y="42"/>
                </a:cxn>
                <a:cxn ang="0">
                  <a:pos x="8" y="42"/>
                </a:cxn>
                <a:cxn ang="0">
                  <a:pos x="8" y="42"/>
                </a:cxn>
                <a:cxn ang="0">
                  <a:pos x="10" y="40"/>
                </a:cxn>
                <a:cxn ang="0">
                  <a:pos x="10" y="40"/>
                </a:cxn>
                <a:cxn ang="0">
                  <a:pos x="12" y="40"/>
                </a:cxn>
                <a:cxn ang="0">
                  <a:pos x="14" y="40"/>
                </a:cxn>
                <a:cxn ang="0">
                  <a:pos x="16" y="40"/>
                </a:cxn>
                <a:cxn ang="0">
                  <a:pos x="16" y="40"/>
                </a:cxn>
                <a:cxn ang="0">
                  <a:pos x="18" y="40"/>
                </a:cxn>
                <a:cxn ang="0">
                  <a:pos x="20" y="40"/>
                </a:cxn>
                <a:cxn ang="0">
                  <a:pos x="22" y="42"/>
                </a:cxn>
                <a:cxn ang="0">
                  <a:pos x="24" y="42"/>
                </a:cxn>
                <a:cxn ang="0">
                  <a:pos x="26" y="42"/>
                </a:cxn>
                <a:cxn ang="0">
                  <a:pos x="26" y="42"/>
                </a:cxn>
                <a:cxn ang="0">
                  <a:pos x="28" y="42"/>
                </a:cxn>
                <a:cxn ang="0">
                  <a:pos x="28" y="40"/>
                </a:cxn>
                <a:cxn ang="0">
                  <a:pos x="30" y="38"/>
                </a:cxn>
                <a:cxn ang="0">
                  <a:pos x="30" y="36"/>
                </a:cxn>
                <a:cxn ang="0">
                  <a:pos x="32" y="32"/>
                </a:cxn>
                <a:cxn ang="0">
                  <a:pos x="34" y="28"/>
                </a:cxn>
                <a:cxn ang="0">
                  <a:pos x="36" y="26"/>
                </a:cxn>
                <a:cxn ang="0">
                  <a:pos x="40" y="26"/>
                </a:cxn>
                <a:cxn ang="0">
                  <a:pos x="42" y="22"/>
                </a:cxn>
                <a:cxn ang="0">
                  <a:pos x="46" y="18"/>
                </a:cxn>
              </a:cxnLst>
              <a:rect l="txL" t="txT" r="txR" b="txB"/>
              <a:pathLst>
                <a:path w="46" h="42">
                  <a:moveTo>
                    <a:pt x="46" y="18"/>
                  </a:moveTo>
                  <a:lnTo>
                    <a:pt x="38" y="12"/>
                  </a:lnTo>
                  <a:lnTo>
                    <a:pt x="32" y="8"/>
                  </a:lnTo>
                  <a:lnTo>
                    <a:pt x="20" y="4"/>
                  </a:lnTo>
                  <a:lnTo>
                    <a:pt x="10" y="0"/>
                  </a:lnTo>
                  <a:lnTo>
                    <a:pt x="8" y="2"/>
                  </a:lnTo>
                  <a:lnTo>
                    <a:pt x="8" y="6"/>
                  </a:lnTo>
                  <a:lnTo>
                    <a:pt x="8" y="6"/>
                  </a:lnTo>
                  <a:lnTo>
                    <a:pt x="6" y="8"/>
                  </a:lnTo>
                  <a:lnTo>
                    <a:pt x="4" y="10"/>
                  </a:lnTo>
                  <a:lnTo>
                    <a:pt x="2" y="12"/>
                  </a:lnTo>
                  <a:lnTo>
                    <a:pt x="2" y="14"/>
                  </a:lnTo>
                  <a:lnTo>
                    <a:pt x="0" y="16"/>
                  </a:lnTo>
                  <a:lnTo>
                    <a:pt x="0" y="18"/>
                  </a:lnTo>
                  <a:lnTo>
                    <a:pt x="2" y="20"/>
                  </a:lnTo>
                  <a:lnTo>
                    <a:pt x="2" y="20"/>
                  </a:lnTo>
                  <a:lnTo>
                    <a:pt x="4" y="22"/>
                  </a:lnTo>
                  <a:lnTo>
                    <a:pt x="6" y="26"/>
                  </a:lnTo>
                  <a:lnTo>
                    <a:pt x="6" y="28"/>
                  </a:lnTo>
                  <a:lnTo>
                    <a:pt x="6" y="28"/>
                  </a:lnTo>
                  <a:lnTo>
                    <a:pt x="4" y="32"/>
                  </a:lnTo>
                  <a:lnTo>
                    <a:pt x="4" y="34"/>
                  </a:lnTo>
                  <a:lnTo>
                    <a:pt x="4" y="36"/>
                  </a:lnTo>
                  <a:lnTo>
                    <a:pt x="4" y="38"/>
                  </a:lnTo>
                  <a:lnTo>
                    <a:pt x="4" y="40"/>
                  </a:lnTo>
                  <a:lnTo>
                    <a:pt x="2" y="40"/>
                  </a:lnTo>
                  <a:lnTo>
                    <a:pt x="2" y="42"/>
                  </a:lnTo>
                  <a:lnTo>
                    <a:pt x="4" y="42"/>
                  </a:lnTo>
                  <a:lnTo>
                    <a:pt x="8" y="42"/>
                  </a:lnTo>
                  <a:lnTo>
                    <a:pt x="8" y="42"/>
                  </a:lnTo>
                  <a:lnTo>
                    <a:pt x="10" y="40"/>
                  </a:lnTo>
                  <a:lnTo>
                    <a:pt x="10" y="40"/>
                  </a:lnTo>
                  <a:lnTo>
                    <a:pt x="12" y="40"/>
                  </a:lnTo>
                  <a:lnTo>
                    <a:pt x="14" y="40"/>
                  </a:lnTo>
                  <a:lnTo>
                    <a:pt x="16" y="40"/>
                  </a:lnTo>
                  <a:lnTo>
                    <a:pt x="16" y="40"/>
                  </a:lnTo>
                  <a:lnTo>
                    <a:pt x="18" y="40"/>
                  </a:lnTo>
                  <a:lnTo>
                    <a:pt x="20" y="40"/>
                  </a:lnTo>
                  <a:lnTo>
                    <a:pt x="22" y="42"/>
                  </a:lnTo>
                  <a:lnTo>
                    <a:pt x="24" y="42"/>
                  </a:lnTo>
                  <a:lnTo>
                    <a:pt x="26"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7" name="Freeform 141"/>
            <p:cNvSpPr/>
            <p:nvPr/>
          </p:nvSpPr>
          <p:spPr>
            <a:xfrm>
              <a:off x="4501" y="2670"/>
              <a:ext cx="148" cy="242"/>
            </a:xfrm>
            <a:custGeom>
              <a:avLst/>
              <a:gdLst>
                <a:gd name="txL" fmla="*/ 0 w 148"/>
                <a:gd name="txT" fmla="*/ 0 h 242"/>
                <a:gd name="txR" fmla="*/ 148 w 148"/>
                <a:gd name="txB" fmla="*/ 242 h 242"/>
              </a:gdLst>
              <a:ahLst/>
              <a:cxnLst>
                <a:cxn ang="0">
                  <a:pos x="128" y="204"/>
                </a:cxn>
                <a:cxn ang="0">
                  <a:pos x="126" y="212"/>
                </a:cxn>
                <a:cxn ang="0">
                  <a:pos x="114" y="240"/>
                </a:cxn>
                <a:cxn ang="0">
                  <a:pos x="118" y="226"/>
                </a:cxn>
                <a:cxn ang="0">
                  <a:pos x="114" y="220"/>
                </a:cxn>
                <a:cxn ang="0">
                  <a:pos x="106" y="218"/>
                </a:cxn>
                <a:cxn ang="0">
                  <a:pos x="96" y="218"/>
                </a:cxn>
                <a:cxn ang="0">
                  <a:pos x="82" y="214"/>
                </a:cxn>
                <a:cxn ang="0">
                  <a:pos x="80" y="206"/>
                </a:cxn>
                <a:cxn ang="0">
                  <a:pos x="78" y="200"/>
                </a:cxn>
                <a:cxn ang="0">
                  <a:pos x="60" y="192"/>
                </a:cxn>
                <a:cxn ang="0">
                  <a:pos x="50" y="188"/>
                </a:cxn>
                <a:cxn ang="0">
                  <a:pos x="36" y="180"/>
                </a:cxn>
                <a:cxn ang="0">
                  <a:pos x="26" y="172"/>
                </a:cxn>
                <a:cxn ang="0">
                  <a:pos x="26" y="172"/>
                </a:cxn>
                <a:cxn ang="0">
                  <a:pos x="14" y="168"/>
                </a:cxn>
                <a:cxn ang="0">
                  <a:pos x="2" y="166"/>
                </a:cxn>
                <a:cxn ang="0">
                  <a:pos x="4" y="160"/>
                </a:cxn>
                <a:cxn ang="0">
                  <a:pos x="14" y="142"/>
                </a:cxn>
                <a:cxn ang="0">
                  <a:pos x="18" y="122"/>
                </a:cxn>
                <a:cxn ang="0">
                  <a:pos x="18" y="92"/>
                </a:cxn>
                <a:cxn ang="0">
                  <a:pos x="20" y="72"/>
                </a:cxn>
                <a:cxn ang="0">
                  <a:pos x="18" y="66"/>
                </a:cxn>
                <a:cxn ang="0">
                  <a:pos x="18" y="56"/>
                </a:cxn>
                <a:cxn ang="0">
                  <a:pos x="34" y="50"/>
                </a:cxn>
                <a:cxn ang="0">
                  <a:pos x="68" y="22"/>
                </a:cxn>
                <a:cxn ang="0">
                  <a:pos x="78" y="12"/>
                </a:cxn>
                <a:cxn ang="0">
                  <a:pos x="86" y="8"/>
                </a:cxn>
                <a:cxn ang="0">
                  <a:pos x="94" y="6"/>
                </a:cxn>
                <a:cxn ang="0">
                  <a:pos x="102" y="2"/>
                </a:cxn>
                <a:cxn ang="0">
                  <a:pos x="112" y="0"/>
                </a:cxn>
                <a:cxn ang="0">
                  <a:pos x="116" y="2"/>
                </a:cxn>
                <a:cxn ang="0">
                  <a:pos x="114" y="6"/>
                </a:cxn>
                <a:cxn ang="0">
                  <a:pos x="106" y="10"/>
                </a:cxn>
                <a:cxn ang="0">
                  <a:pos x="98" y="20"/>
                </a:cxn>
                <a:cxn ang="0">
                  <a:pos x="86" y="26"/>
                </a:cxn>
                <a:cxn ang="0">
                  <a:pos x="80" y="32"/>
                </a:cxn>
                <a:cxn ang="0">
                  <a:pos x="80" y="44"/>
                </a:cxn>
                <a:cxn ang="0">
                  <a:pos x="82" y="50"/>
                </a:cxn>
                <a:cxn ang="0">
                  <a:pos x="84" y="60"/>
                </a:cxn>
                <a:cxn ang="0">
                  <a:pos x="82" y="66"/>
                </a:cxn>
                <a:cxn ang="0">
                  <a:pos x="82" y="78"/>
                </a:cxn>
                <a:cxn ang="0">
                  <a:pos x="92" y="88"/>
                </a:cxn>
                <a:cxn ang="0">
                  <a:pos x="128" y="100"/>
                </a:cxn>
                <a:cxn ang="0">
                  <a:pos x="140" y="100"/>
                </a:cxn>
                <a:cxn ang="0">
                  <a:pos x="142" y="98"/>
                </a:cxn>
                <a:cxn ang="0">
                  <a:pos x="146" y="100"/>
                </a:cxn>
                <a:cxn ang="0">
                  <a:pos x="144" y="106"/>
                </a:cxn>
                <a:cxn ang="0">
                  <a:pos x="140" y="114"/>
                </a:cxn>
                <a:cxn ang="0">
                  <a:pos x="142" y="130"/>
                </a:cxn>
                <a:cxn ang="0">
                  <a:pos x="142" y="142"/>
                </a:cxn>
                <a:cxn ang="0">
                  <a:pos x="146" y="156"/>
                </a:cxn>
                <a:cxn ang="0">
                  <a:pos x="146" y="166"/>
                </a:cxn>
                <a:cxn ang="0">
                  <a:pos x="144" y="160"/>
                </a:cxn>
                <a:cxn ang="0">
                  <a:pos x="120" y="168"/>
                </a:cxn>
                <a:cxn ang="0">
                  <a:pos x="128" y="178"/>
                </a:cxn>
                <a:cxn ang="0">
                  <a:pos x="122" y="174"/>
                </a:cxn>
                <a:cxn ang="0">
                  <a:pos x="120" y="186"/>
                </a:cxn>
                <a:cxn ang="0">
                  <a:pos x="124" y="194"/>
                </a:cxn>
              </a:cxnLst>
              <a:rect l="txL" t="txT" r="txR" b="txB"/>
              <a:pathLst>
                <a:path w="148" h="242">
                  <a:moveTo>
                    <a:pt x="124" y="194"/>
                  </a:moveTo>
                  <a:lnTo>
                    <a:pt x="126" y="200"/>
                  </a:lnTo>
                  <a:lnTo>
                    <a:pt x="128" y="204"/>
                  </a:lnTo>
                  <a:lnTo>
                    <a:pt x="128" y="208"/>
                  </a:lnTo>
                  <a:lnTo>
                    <a:pt x="126" y="212"/>
                  </a:lnTo>
                  <a:lnTo>
                    <a:pt x="126" y="212"/>
                  </a:lnTo>
                  <a:lnTo>
                    <a:pt x="118" y="242"/>
                  </a:lnTo>
                  <a:lnTo>
                    <a:pt x="116" y="240"/>
                  </a:lnTo>
                  <a:lnTo>
                    <a:pt x="114" y="240"/>
                  </a:lnTo>
                  <a:lnTo>
                    <a:pt x="112" y="242"/>
                  </a:lnTo>
                  <a:lnTo>
                    <a:pt x="112" y="242"/>
                  </a:lnTo>
                  <a:lnTo>
                    <a:pt x="118" y="226"/>
                  </a:lnTo>
                  <a:lnTo>
                    <a:pt x="118" y="224"/>
                  </a:lnTo>
                  <a:lnTo>
                    <a:pt x="116" y="222"/>
                  </a:lnTo>
                  <a:lnTo>
                    <a:pt x="114" y="220"/>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6" y="172"/>
                  </a:lnTo>
                  <a:lnTo>
                    <a:pt x="26" y="172"/>
                  </a:lnTo>
                  <a:lnTo>
                    <a:pt x="26" y="172"/>
                  </a:lnTo>
                  <a:lnTo>
                    <a:pt x="26" y="172"/>
                  </a:lnTo>
                  <a:lnTo>
                    <a:pt x="20" y="170"/>
                  </a:lnTo>
                  <a:lnTo>
                    <a:pt x="14" y="168"/>
                  </a:lnTo>
                  <a:lnTo>
                    <a:pt x="10" y="168"/>
                  </a:lnTo>
                  <a:lnTo>
                    <a:pt x="4" y="166"/>
                  </a:lnTo>
                  <a:lnTo>
                    <a:pt x="2" y="166"/>
                  </a:lnTo>
                  <a:lnTo>
                    <a:pt x="0" y="166"/>
                  </a:lnTo>
                  <a:lnTo>
                    <a:pt x="2" y="162"/>
                  </a:lnTo>
                  <a:lnTo>
                    <a:pt x="4" y="160"/>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2"/>
                  </a:lnTo>
                  <a:lnTo>
                    <a:pt x="80" y="34"/>
                  </a:lnTo>
                  <a:lnTo>
                    <a:pt x="80" y="38"/>
                  </a:lnTo>
                  <a:lnTo>
                    <a:pt x="80" y="44"/>
                  </a:lnTo>
                  <a:lnTo>
                    <a:pt x="80" y="48"/>
                  </a:lnTo>
                  <a:lnTo>
                    <a:pt x="82" y="50"/>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28" y="100"/>
                  </a:lnTo>
                  <a:lnTo>
                    <a:pt x="132" y="100"/>
                  </a:lnTo>
                  <a:lnTo>
                    <a:pt x="136" y="100"/>
                  </a:lnTo>
                  <a:lnTo>
                    <a:pt x="140" y="100"/>
                  </a:lnTo>
                  <a:lnTo>
                    <a:pt x="140" y="100"/>
                  </a:lnTo>
                  <a:lnTo>
                    <a:pt x="142" y="98"/>
                  </a:lnTo>
                  <a:lnTo>
                    <a:pt x="142" y="98"/>
                  </a:lnTo>
                  <a:lnTo>
                    <a:pt x="144" y="98"/>
                  </a:lnTo>
                  <a:lnTo>
                    <a:pt x="146" y="98"/>
                  </a:lnTo>
                  <a:lnTo>
                    <a:pt x="146" y="100"/>
                  </a:lnTo>
                  <a:lnTo>
                    <a:pt x="146" y="104"/>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0" y="186"/>
                  </a:lnTo>
                  <a:lnTo>
                    <a:pt x="122" y="188"/>
                  </a:lnTo>
                  <a:lnTo>
                    <a:pt x="124" y="19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8" name="Freeform 142"/>
            <p:cNvSpPr/>
            <p:nvPr/>
          </p:nvSpPr>
          <p:spPr>
            <a:xfrm>
              <a:off x="4461" y="2836"/>
              <a:ext cx="80" cy="84"/>
            </a:xfrm>
            <a:custGeom>
              <a:avLst/>
              <a:gdLst>
                <a:gd name="txL" fmla="*/ 0 w 80"/>
                <a:gd name="txT" fmla="*/ 0 h 84"/>
                <a:gd name="txR" fmla="*/ 80 w 80"/>
                <a:gd name="txB" fmla="*/ 84 h 84"/>
              </a:gdLst>
              <a:ahLst/>
              <a:cxnLst>
                <a:cxn ang="0">
                  <a:pos x="10" y="80"/>
                </a:cxn>
                <a:cxn ang="0">
                  <a:pos x="10" y="74"/>
                </a:cxn>
                <a:cxn ang="0">
                  <a:pos x="6" y="74"/>
                </a:cxn>
                <a:cxn ang="0">
                  <a:pos x="4" y="72"/>
                </a:cxn>
                <a:cxn ang="0">
                  <a:pos x="2" y="70"/>
                </a:cxn>
                <a:cxn ang="0">
                  <a:pos x="0" y="68"/>
                </a:cxn>
                <a:cxn ang="0">
                  <a:pos x="0" y="66"/>
                </a:cxn>
                <a:cxn ang="0">
                  <a:pos x="6" y="54"/>
                </a:cxn>
                <a:cxn ang="0">
                  <a:pos x="14" y="44"/>
                </a:cxn>
                <a:cxn ang="0">
                  <a:pos x="24" y="36"/>
                </a:cxn>
                <a:cxn ang="0">
                  <a:pos x="28" y="34"/>
                </a:cxn>
                <a:cxn ang="0">
                  <a:pos x="30" y="22"/>
                </a:cxn>
                <a:cxn ang="0">
                  <a:pos x="32" y="20"/>
                </a:cxn>
                <a:cxn ang="0">
                  <a:pos x="34" y="18"/>
                </a:cxn>
                <a:cxn ang="0">
                  <a:pos x="36" y="18"/>
                </a:cxn>
                <a:cxn ang="0">
                  <a:pos x="38" y="16"/>
                </a:cxn>
                <a:cxn ang="0">
                  <a:pos x="38" y="12"/>
                </a:cxn>
                <a:cxn ang="0">
                  <a:pos x="38" y="8"/>
                </a:cxn>
                <a:cxn ang="0">
                  <a:pos x="38" y="6"/>
                </a:cxn>
                <a:cxn ang="0">
                  <a:pos x="40" y="2"/>
                </a:cxn>
                <a:cxn ang="0">
                  <a:pos x="40" y="0"/>
                </a:cxn>
                <a:cxn ang="0">
                  <a:pos x="42" y="0"/>
                </a:cxn>
                <a:cxn ang="0">
                  <a:pos x="44" y="0"/>
                </a:cxn>
                <a:cxn ang="0">
                  <a:pos x="50" y="2"/>
                </a:cxn>
                <a:cxn ang="0">
                  <a:pos x="54" y="2"/>
                </a:cxn>
                <a:cxn ang="0">
                  <a:pos x="60" y="4"/>
                </a:cxn>
                <a:cxn ang="0">
                  <a:pos x="66" y="6"/>
                </a:cxn>
                <a:cxn ang="0">
                  <a:pos x="66" y="6"/>
                </a:cxn>
                <a:cxn ang="0">
                  <a:pos x="66" y="6"/>
                </a:cxn>
                <a:cxn ang="0">
                  <a:pos x="66" y="6"/>
                </a:cxn>
                <a:cxn ang="0">
                  <a:pos x="68" y="6"/>
                </a:cxn>
                <a:cxn ang="0">
                  <a:pos x="70" y="10"/>
                </a:cxn>
                <a:cxn ang="0">
                  <a:pos x="74" y="12"/>
                </a:cxn>
                <a:cxn ang="0">
                  <a:pos x="78" y="16"/>
                </a:cxn>
                <a:cxn ang="0">
                  <a:pos x="78" y="18"/>
                </a:cxn>
                <a:cxn ang="0">
                  <a:pos x="78" y="20"/>
                </a:cxn>
                <a:cxn ang="0">
                  <a:pos x="78" y="24"/>
                </a:cxn>
                <a:cxn ang="0">
                  <a:pos x="80" y="26"/>
                </a:cxn>
                <a:cxn ang="0">
                  <a:pos x="80" y="30"/>
                </a:cxn>
                <a:cxn ang="0">
                  <a:pos x="78" y="34"/>
                </a:cxn>
                <a:cxn ang="0">
                  <a:pos x="74" y="44"/>
                </a:cxn>
                <a:cxn ang="0">
                  <a:pos x="66" y="52"/>
                </a:cxn>
                <a:cxn ang="0">
                  <a:pos x="56" y="60"/>
                </a:cxn>
                <a:cxn ang="0">
                  <a:pos x="44" y="64"/>
                </a:cxn>
                <a:cxn ang="0">
                  <a:pos x="42" y="64"/>
                </a:cxn>
                <a:cxn ang="0">
                  <a:pos x="42" y="64"/>
                </a:cxn>
                <a:cxn ang="0">
                  <a:pos x="40" y="66"/>
                </a:cxn>
                <a:cxn ang="0">
                  <a:pos x="38" y="70"/>
                </a:cxn>
                <a:cxn ang="0">
                  <a:pos x="38" y="70"/>
                </a:cxn>
                <a:cxn ang="0">
                  <a:pos x="36" y="72"/>
                </a:cxn>
                <a:cxn ang="0">
                  <a:pos x="36" y="76"/>
                </a:cxn>
                <a:cxn ang="0">
                  <a:pos x="34" y="78"/>
                </a:cxn>
                <a:cxn ang="0">
                  <a:pos x="32" y="80"/>
                </a:cxn>
                <a:cxn ang="0">
                  <a:pos x="32" y="80"/>
                </a:cxn>
                <a:cxn ang="0">
                  <a:pos x="32" y="82"/>
                </a:cxn>
                <a:cxn ang="0">
                  <a:pos x="30" y="84"/>
                </a:cxn>
                <a:cxn ang="0">
                  <a:pos x="26" y="84"/>
                </a:cxn>
                <a:cxn ang="0">
                  <a:pos x="24" y="84"/>
                </a:cxn>
                <a:cxn ang="0">
                  <a:pos x="22" y="82"/>
                </a:cxn>
                <a:cxn ang="0">
                  <a:pos x="12" y="82"/>
                </a:cxn>
                <a:cxn ang="0">
                  <a:pos x="10" y="80"/>
                </a:cxn>
              </a:cxnLst>
              <a:rect l="txL" t="txT" r="txR" b="txB"/>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6" y="6"/>
                  </a:lnTo>
                  <a:lnTo>
                    <a:pt x="66" y="6"/>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2" y="64"/>
                  </a:lnTo>
                  <a:lnTo>
                    <a:pt x="40" y="66"/>
                  </a:lnTo>
                  <a:lnTo>
                    <a:pt x="38" y="70"/>
                  </a:lnTo>
                  <a:lnTo>
                    <a:pt x="38" y="70"/>
                  </a:lnTo>
                  <a:lnTo>
                    <a:pt x="36" y="72"/>
                  </a:lnTo>
                  <a:lnTo>
                    <a:pt x="36" y="76"/>
                  </a:lnTo>
                  <a:lnTo>
                    <a:pt x="34" y="78"/>
                  </a:lnTo>
                  <a:lnTo>
                    <a:pt x="32" y="80"/>
                  </a:lnTo>
                  <a:lnTo>
                    <a:pt x="32" y="80"/>
                  </a:lnTo>
                  <a:lnTo>
                    <a:pt x="32" y="82"/>
                  </a:lnTo>
                  <a:lnTo>
                    <a:pt x="30" y="84"/>
                  </a:lnTo>
                  <a:lnTo>
                    <a:pt x="26" y="84"/>
                  </a:lnTo>
                  <a:lnTo>
                    <a:pt x="24" y="84"/>
                  </a:lnTo>
                  <a:lnTo>
                    <a:pt x="22" y="82"/>
                  </a:lnTo>
                  <a:lnTo>
                    <a:pt x="12" y="82"/>
                  </a:lnTo>
                  <a:lnTo>
                    <a:pt x="10" y="8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59" name="Freeform 143"/>
            <p:cNvSpPr/>
            <p:nvPr/>
          </p:nvSpPr>
          <p:spPr>
            <a:xfrm>
              <a:off x="4571" y="3176"/>
              <a:ext cx="268" cy="660"/>
            </a:xfrm>
            <a:custGeom>
              <a:avLst/>
              <a:gdLst>
                <a:gd name="txL" fmla="*/ 0 w 268"/>
                <a:gd name="txT" fmla="*/ 0 h 660"/>
                <a:gd name="txR" fmla="*/ 268 w 268"/>
                <a:gd name="txB" fmla="*/ 660 h 660"/>
              </a:gdLst>
              <a:ahLst/>
              <a:cxnLst>
                <a:cxn ang="0">
                  <a:pos x="82" y="28"/>
                </a:cxn>
                <a:cxn ang="0">
                  <a:pos x="78" y="38"/>
                </a:cxn>
                <a:cxn ang="0">
                  <a:pos x="68" y="58"/>
                </a:cxn>
                <a:cxn ang="0">
                  <a:pos x="52" y="90"/>
                </a:cxn>
                <a:cxn ang="0">
                  <a:pos x="46" y="126"/>
                </a:cxn>
                <a:cxn ang="0">
                  <a:pos x="44" y="238"/>
                </a:cxn>
                <a:cxn ang="0">
                  <a:pos x="32" y="256"/>
                </a:cxn>
                <a:cxn ang="0">
                  <a:pos x="22" y="282"/>
                </a:cxn>
                <a:cxn ang="0">
                  <a:pos x="24" y="310"/>
                </a:cxn>
                <a:cxn ang="0">
                  <a:pos x="20" y="332"/>
                </a:cxn>
                <a:cxn ang="0">
                  <a:pos x="20" y="370"/>
                </a:cxn>
                <a:cxn ang="0">
                  <a:pos x="18" y="382"/>
                </a:cxn>
                <a:cxn ang="0">
                  <a:pos x="22" y="390"/>
                </a:cxn>
                <a:cxn ang="0">
                  <a:pos x="20" y="428"/>
                </a:cxn>
                <a:cxn ang="0">
                  <a:pos x="10" y="438"/>
                </a:cxn>
                <a:cxn ang="0">
                  <a:pos x="2" y="466"/>
                </a:cxn>
                <a:cxn ang="0">
                  <a:pos x="2" y="530"/>
                </a:cxn>
                <a:cxn ang="0">
                  <a:pos x="2" y="554"/>
                </a:cxn>
                <a:cxn ang="0">
                  <a:pos x="54" y="570"/>
                </a:cxn>
                <a:cxn ang="0">
                  <a:pos x="56" y="588"/>
                </a:cxn>
                <a:cxn ang="0">
                  <a:pos x="114" y="660"/>
                </a:cxn>
                <a:cxn ang="0">
                  <a:pos x="106" y="624"/>
                </a:cxn>
                <a:cxn ang="0">
                  <a:pos x="82" y="616"/>
                </a:cxn>
                <a:cxn ang="0">
                  <a:pos x="56" y="568"/>
                </a:cxn>
                <a:cxn ang="0">
                  <a:pos x="54" y="534"/>
                </a:cxn>
                <a:cxn ang="0">
                  <a:pos x="78" y="506"/>
                </a:cxn>
                <a:cxn ang="0">
                  <a:pos x="92" y="492"/>
                </a:cxn>
                <a:cxn ang="0">
                  <a:pos x="96" y="482"/>
                </a:cxn>
                <a:cxn ang="0">
                  <a:pos x="96" y="466"/>
                </a:cxn>
                <a:cxn ang="0">
                  <a:pos x="82" y="456"/>
                </a:cxn>
                <a:cxn ang="0">
                  <a:pos x="74" y="436"/>
                </a:cxn>
                <a:cxn ang="0">
                  <a:pos x="82" y="424"/>
                </a:cxn>
                <a:cxn ang="0">
                  <a:pos x="88" y="424"/>
                </a:cxn>
                <a:cxn ang="0">
                  <a:pos x="124" y="368"/>
                </a:cxn>
                <a:cxn ang="0">
                  <a:pos x="112" y="346"/>
                </a:cxn>
                <a:cxn ang="0">
                  <a:pos x="112" y="334"/>
                </a:cxn>
                <a:cxn ang="0">
                  <a:pos x="142" y="314"/>
                </a:cxn>
                <a:cxn ang="0">
                  <a:pos x="148" y="300"/>
                </a:cxn>
                <a:cxn ang="0">
                  <a:pos x="164" y="294"/>
                </a:cxn>
                <a:cxn ang="0">
                  <a:pos x="210" y="282"/>
                </a:cxn>
                <a:cxn ang="0">
                  <a:pos x="218" y="250"/>
                </a:cxn>
                <a:cxn ang="0">
                  <a:pos x="206" y="216"/>
                </a:cxn>
                <a:cxn ang="0">
                  <a:pos x="200" y="202"/>
                </a:cxn>
                <a:cxn ang="0">
                  <a:pos x="200" y="180"/>
                </a:cxn>
                <a:cxn ang="0">
                  <a:pos x="214" y="134"/>
                </a:cxn>
                <a:cxn ang="0">
                  <a:pos x="220" y="120"/>
                </a:cxn>
                <a:cxn ang="0">
                  <a:pos x="230" y="110"/>
                </a:cxn>
                <a:cxn ang="0">
                  <a:pos x="262" y="84"/>
                </a:cxn>
                <a:cxn ang="0">
                  <a:pos x="268" y="68"/>
                </a:cxn>
                <a:cxn ang="0">
                  <a:pos x="262" y="62"/>
                </a:cxn>
                <a:cxn ang="0">
                  <a:pos x="258" y="58"/>
                </a:cxn>
                <a:cxn ang="0">
                  <a:pos x="252" y="58"/>
                </a:cxn>
                <a:cxn ang="0">
                  <a:pos x="250" y="72"/>
                </a:cxn>
                <a:cxn ang="0">
                  <a:pos x="246" y="86"/>
                </a:cxn>
                <a:cxn ang="0">
                  <a:pos x="176" y="34"/>
                </a:cxn>
                <a:cxn ang="0">
                  <a:pos x="146" y="18"/>
                </a:cxn>
                <a:cxn ang="0">
                  <a:pos x="144" y="6"/>
                </a:cxn>
                <a:cxn ang="0">
                  <a:pos x="138" y="2"/>
                </a:cxn>
                <a:cxn ang="0">
                  <a:pos x="120" y="16"/>
                </a:cxn>
                <a:cxn ang="0">
                  <a:pos x="118" y="8"/>
                </a:cxn>
                <a:cxn ang="0">
                  <a:pos x="94" y="0"/>
                </a:cxn>
                <a:cxn ang="0">
                  <a:pos x="86" y="14"/>
                </a:cxn>
              </a:cxnLst>
              <a:rect l="txL" t="txT" r="txR" b="txB"/>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88" y="424"/>
                  </a:lnTo>
                  <a:lnTo>
                    <a:pt x="104" y="402"/>
                  </a:lnTo>
                  <a:lnTo>
                    <a:pt x="112" y="382"/>
                  </a:lnTo>
                  <a:lnTo>
                    <a:pt x="112" y="370"/>
                  </a:lnTo>
                  <a:lnTo>
                    <a:pt x="124" y="368"/>
                  </a:lnTo>
                  <a:lnTo>
                    <a:pt x="124" y="354"/>
                  </a:lnTo>
                  <a:lnTo>
                    <a:pt x="112" y="348"/>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4" y="6"/>
                  </a:lnTo>
                  <a:lnTo>
                    <a:pt x="142" y="4"/>
                  </a:lnTo>
                  <a:lnTo>
                    <a:pt x="140" y="2"/>
                  </a:lnTo>
                  <a:lnTo>
                    <a:pt x="138" y="2"/>
                  </a:lnTo>
                  <a:lnTo>
                    <a:pt x="134" y="0"/>
                  </a:lnTo>
                  <a:lnTo>
                    <a:pt x="132" y="2"/>
                  </a:lnTo>
                  <a:lnTo>
                    <a:pt x="130" y="4"/>
                  </a:lnTo>
                  <a:lnTo>
                    <a:pt x="120" y="16"/>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0" name="Freeform 144"/>
            <p:cNvSpPr/>
            <p:nvPr/>
          </p:nvSpPr>
          <p:spPr>
            <a:xfrm>
              <a:off x="4567" y="2786"/>
              <a:ext cx="532" cy="572"/>
            </a:xfrm>
            <a:custGeom>
              <a:avLst/>
              <a:gdLst>
                <a:gd name="txL" fmla="*/ 0 w 532"/>
                <a:gd name="txT" fmla="*/ 0 h 572"/>
                <a:gd name="txR" fmla="*/ 532 w 532"/>
                <a:gd name="txB" fmla="*/ 572 h 572"/>
              </a:gdLst>
              <a:ahLst/>
              <a:cxnLst>
                <a:cxn ang="0">
                  <a:pos x="324" y="492"/>
                </a:cxn>
                <a:cxn ang="0">
                  <a:pos x="418" y="404"/>
                </a:cxn>
                <a:cxn ang="0">
                  <a:pos x="474" y="284"/>
                </a:cxn>
                <a:cxn ang="0">
                  <a:pos x="532" y="162"/>
                </a:cxn>
                <a:cxn ang="0">
                  <a:pos x="478" y="116"/>
                </a:cxn>
                <a:cxn ang="0">
                  <a:pos x="382" y="96"/>
                </a:cxn>
                <a:cxn ang="0">
                  <a:pos x="384" y="80"/>
                </a:cxn>
                <a:cxn ang="0">
                  <a:pos x="366" y="76"/>
                </a:cxn>
                <a:cxn ang="0">
                  <a:pos x="336" y="72"/>
                </a:cxn>
                <a:cxn ang="0">
                  <a:pos x="306" y="84"/>
                </a:cxn>
                <a:cxn ang="0">
                  <a:pos x="282" y="96"/>
                </a:cxn>
                <a:cxn ang="0">
                  <a:pos x="300" y="76"/>
                </a:cxn>
                <a:cxn ang="0">
                  <a:pos x="322" y="50"/>
                </a:cxn>
                <a:cxn ang="0">
                  <a:pos x="282" y="0"/>
                </a:cxn>
                <a:cxn ang="0">
                  <a:pos x="264" y="20"/>
                </a:cxn>
                <a:cxn ang="0">
                  <a:pos x="254" y="22"/>
                </a:cxn>
                <a:cxn ang="0">
                  <a:pos x="244" y="22"/>
                </a:cxn>
                <a:cxn ang="0">
                  <a:pos x="234" y="24"/>
                </a:cxn>
                <a:cxn ang="0">
                  <a:pos x="218" y="22"/>
                </a:cxn>
                <a:cxn ang="0">
                  <a:pos x="202" y="26"/>
                </a:cxn>
                <a:cxn ang="0">
                  <a:pos x="184" y="24"/>
                </a:cxn>
                <a:cxn ang="0">
                  <a:pos x="176" y="2"/>
                </a:cxn>
                <a:cxn ang="0">
                  <a:pos x="156" y="14"/>
                </a:cxn>
                <a:cxn ang="0">
                  <a:pos x="120" y="6"/>
                </a:cxn>
                <a:cxn ang="0">
                  <a:pos x="120" y="10"/>
                </a:cxn>
                <a:cxn ang="0">
                  <a:pos x="130" y="26"/>
                </a:cxn>
                <a:cxn ang="0">
                  <a:pos x="90" y="52"/>
                </a:cxn>
                <a:cxn ang="0">
                  <a:pos x="76" y="44"/>
                </a:cxn>
                <a:cxn ang="0">
                  <a:pos x="62" y="62"/>
                </a:cxn>
                <a:cxn ang="0">
                  <a:pos x="52" y="70"/>
                </a:cxn>
                <a:cxn ang="0">
                  <a:pos x="60" y="96"/>
                </a:cxn>
                <a:cxn ang="0">
                  <a:pos x="36" y="132"/>
                </a:cxn>
                <a:cxn ang="0">
                  <a:pos x="10" y="146"/>
                </a:cxn>
                <a:cxn ang="0">
                  <a:pos x="2" y="164"/>
                </a:cxn>
                <a:cxn ang="0">
                  <a:pos x="4" y="194"/>
                </a:cxn>
                <a:cxn ang="0">
                  <a:pos x="12" y="198"/>
                </a:cxn>
                <a:cxn ang="0">
                  <a:pos x="26" y="206"/>
                </a:cxn>
                <a:cxn ang="0">
                  <a:pos x="42" y="198"/>
                </a:cxn>
                <a:cxn ang="0">
                  <a:pos x="50" y="226"/>
                </a:cxn>
                <a:cxn ang="0">
                  <a:pos x="78" y="224"/>
                </a:cxn>
                <a:cxn ang="0">
                  <a:pos x="96" y="210"/>
                </a:cxn>
                <a:cxn ang="0">
                  <a:pos x="110" y="206"/>
                </a:cxn>
                <a:cxn ang="0">
                  <a:pos x="124" y="248"/>
                </a:cxn>
                <a:cxn ang="0">
                  <a:pos x="156" y="266"/>
                </a:cxn>
                <a:cxn ang="0">
                  <a:pos x="182" y="288"/>
                </a:cxn>
                <a:cxn ang="0">
                  <a:pos x="206" y="310"/>
                </a:cxn>
                <a:cxn ang="0">
                  <a:pos x="214" y="326"/>
                </a:cxn>
                <a:cxn ang="0">
                  <a:pos x="214" y="372"/>
                </a:cxn>
                <a:cxn ang="0">
                  <a:pos x="220" y="416"/>
                </a:cxn>
                <a:cxn ang="0">
                  <a:pos x="242" y="422"/>
                </a:cxn>
                <a:cxn ang="0">
                  <a:pos x="254" y="436"/>
                </a:cxn>
                <a:cxn ang="0">
                  <a:pos x="264" y="450"/>
                </a:cxn>
                <a:cxn ang="0">
                  <a:pos x="270" y="466"/>
                </a:cxn>
                <a:cxn ang="0">
                  <a:pos x="232" y="500"/>
                </a:cxn>
                <a:cxn ang="0">
                  <a:pos x="216" y="524"/>
                </a:cxn>
                <a:cxn ang="0">
                  <a:pos x="240" y="538"/>
                </a:cxn>
                <a:cxn ang="0">
                  <a:pos x="264" y="552"/>
                </a:cxn>
              </a:cxnLst>
              <a:rect l="txL" t="txT" r="txR" b="txB"/>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306" y="84"/>
                  </a:lnTo>
                  <a:lnTo>
                    <a:pt x="298" y="90"/>
                  </a:lnTo>
                  <a:lnTo>
                    <a:pt x="292" y="94"/>
                  </a:lnTo>
                  <a:lnTo>
                    <a:pt x="286" y="98"/>
                  </a:lnTo>
                  <a:lnTo>
                    <a:pt x="282" y="98"/>
                  </a:lnTo>
                  <a:lnTo>
                    <a:pt x="278" y="98"/>
                  </a:lnTo>
                  <a:lnTo>
                    <a:pt x="278" y="98"/>
                  </a:lnTo>
                  <a:lnTo>
                    <a:pt x="282" y="96"/>
                  </a:lnTo>
                  <a:lnTo>
                    <a:pt x="286" y="94"/>
                  </a:lnTo>
                  <a:lnTo>
                    <a:pt x="290" y="90"/>
                  </a:lnTo>
                  <a:lnTo>
                    <a:pt x="292" y="86"/>
                  </a:lnTo>
                  <a:lnTo>
                    <a:pt x="294" y="84"/>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22" y="46"/>
                  </a:lnTo>
                  <a:lnTo>
                    <a:pt x="312" y="26"/>
                  </a:lnTo>
                  <a:lnTo>
                    <a:pt x="296" y="8"/>
                  </a:lnTo>
                  <a:lnTo>
                    <a:pt x="290" y="4"/>
                  </a:lnTo>
                  <a:lnTo>
                    <a:pt x="282" y="0"/>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60" y="24"/>
                  </a:lnTo>
                  <a:lnTo>
                    <a:pt x="258" y="24"/>
                  </a:lnTo>
                  <a:lnTo>
                    <a:pt x="256" y="24"/>
                  </a:lnTo>
                  <a:lnTo>
                    <a:pt x="254" y="22"/>
                  </a:lnTo>
                  <a:lnTo>
                    <a:pt x="252" y="22"/>
                  </a:lnTo>
                  <a:lnTo>
                    <a:pt x="252" y="22"/>
                  </a:lnTo>
                  <a:lnTo>
                    <a:pt x="250" y="22"/>
                  </a:lnTo>
                  <a:lnTo>
                    <a:pt x="248" y="22"/>
                  </a:lnTo>
                  <a:lnTo>
                    <a:pt x="248" y="22"/>
                  </a:lnTo>
                  <a:lnTo>
                    <a:pt x="246" y="22"/>
                  </a:lnTo>
                  <a:lnTo>
                    <a:pt x="244" y="22"/>
                  </a:lnTo>
                  <a:lnTo>
                    <a:pt x="242" y="24"/>
                  </a:lnTo>
                  <a:lnTo>
                    <a:pt x="242" y="24"/>
                  </a:lnTo>
                  <a:lnTo>
                    <a:pt x="240" y="24"/>
                  </a:lnTo>
                  <a:lnTo>
                    <a:pt x="238" y="24"/>
                  </a:lnTo>
                  <a:lnTo>
                    <a:pt x="236" y="24"/>
                  </a:lnTo>
                  <a:lnTo>
                    <a:pt x="236" y="24"/>
                  </a:lnTo>
                  <a:lnTo>
                    <a:pt x="234" y="24"/>
                  </a:lnTo>
                  <a:lnTo>
                    <a:pt x="232" y="22"/>
                  </a:lnTo>
                  <a:lnTo>
                    <a:pt x="230" y="22"/>
                  </a:lnTo>
                  <a:lnTo>
                    <a:pt x="230" y="22"/>
                  </a:lnTo>
                  <a:lnTo>
                    <a:pt x="228" y="22"/>
                  </a:lnTo>
                  <a:lnTo>
                    <a:pt x="226" y="24"/>
                  </a:lnTo>
                  <a:lnTo>
                    <a:pt x="224" y="24"/>
                  </a:lnTo>
                  <a:lnTo>
                    <a:pt x="218" y="22"/>
                  </a:lnTo>
                  <a:lnTo>
                    <a:pt x="218" y="26"/>
                  </a:lnTo>
                  <a:lnTo>
                    <a:pt x="218" y="28"/>
                  </a:lnTo>
                  <a:lnTo>
                    <a:pt x="218" y="28"/>
                  </a:lnTo>
                  <a:lnTo>
                    <a:pt x="214" y="28"/>
                  </a:lnTo>
                  <a:lnTo>
                    <a:pt x="212" y="26"/>
                  </a:lnTo>
                  <a:lnTo>
                    <a:pt x="206" y="26"/>
                  </a:lnTo>
                  <a:lnTo>
                    <a:pt x="202" y="26"/>
                  </a:lnTo>
                  <a:lnTo>
                    <a:pt x="194" y="28"/>
                  </a:lnTo>
                  <a:lnTo>
                    <a:pt x="192" y="28"/>
                  </a:lnTo>
                  <a:lnTo>
                    <a:pt x="184" y="30"/>
                  </a:lnTo>
                  <a:lnTo>
                    <a:pt x="184" y="30"/>
                  </a:lnTo>
                  <a:lnTo>
                    <a:pt x="184" y="30"/>
                  </a:lnTo>
                  <a:lnTo>
                    <a:pt x="184" y="28"/>
                  </a:lnTo>
                  <a:lnTo>
                    <a:pt x="184" y="24"/>
                  </a:lnTo>
                  <a:lnTo>
                    <a:pt x="184" y="20"/>
                  </a:lnTo>
                  <a:lnTo>
                    <a:pt x="184" y="18"/>
                  </a:lnTo>
                  <a:lnTo>
                    <a:pt x="184" y="14"/>
                  </a:lnTo>
                  <a:lnTo>
                    <a:pt x="184" y="10"/>
                  </a:lnTo>
                  <a:lnTo>
                    <a:pt x="184" y="6"/>
                  </a:lnTo>
                  <a:lnTo>
                    <a:pt x="182" y="2"/>
                  </a:lnTo>
                  <a:lnTo>
                    <a:pt x="176"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50"/>
                  </a:lnTo>
                  <a:lnTo>
                    <a:pt x="78" y="46"/>
                  </a:lnTo>
                  <a:lnTo>
                    <a:pt x="76" y="44"/>
                  </a:lnTo>
                  <a:lnTo>
                    <a:pt x="76" y="42"/>
                  </a:lnTo>
                  <a:lnTo>
                    <a:pt x="76" y="42"/>
                  </a:lnTo>
                  <a:lnTo>
                    <a:pt x="74" y="40"/>
                  </a:lnTo>
                  <a:lnTo>
                    <a:pt x="52" y="44"/>
                  </a:lnTo>
                  <a:lnTo>
                    <a:pt x="52" y="52"/>
                  </a:lnTo>
                  <a:lnTo>
                    <a:pt x="60" y="52"/>
                  </a:lnTo>
                  <a:lnTo>
                    <a:pt x="62" y="6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4" y="200"/>
                  </a:lnTo>
                  <a:lnTo>
                    <a:pt x="6" y="200"/>
                  </a:lnTo>
                  <a:lnTo>
                    <a:pt x="10" y="198"/>
                  </a:lnTo>
                  <a:lnTo>
                    <a:pt x="12" y="198"/>
                  </a:lnTo>
                  <a:lnTo>
                    <a:pt x="14" y="200"/>
                  </a:lnTo>
                  <a:lnTo>
                    <a:pt x="16" y="202"/>
                  </a:lnTo>
                  <a:lnTo>
                    <a:pt x="16" y="202"/>
                  </a:lnTo>
                  <a:lnTo>
                    <a:pt x="16" y="202"/>
                  </a:lnTo>
                  <a:lnTo>
                    <a:pt x="18" y="204"/>
                  </a:lnTo>
                  <a:lnTo>
                    <a:pt x="22" y="204"/>
                  </a:lnTo>
                  <a:lnTo>
                    <a:pt x="26" y="206"/>
                  </a:lnTo>
                  <a:lnTo>
                    <a:pt x="30" y="206"/>
                  </a:lnTo>
                  <a:lnTo>
                    <a:pt x="30" y="206"/>
                  </a:lnTo>
                  <a:lnTo>
                    <a:pt x="30" y="206"/>
                  </a:lnTo>
                  <a:lnTo>
                    <a:pt x="34" y="204"/>
                  </a:lnTo>
                  <a:lnTo>
                    <a:pt x="36" y="202"/>
                  </a:lnTo>
                  <a:lnTo>
                    <a:pt x="38" y="200"/>
                  </a:lnTo>
                  <a:lnTo>
                    <a:pt x="42" y="198"/>
                  </a:lnTo>
                  <a:lnTo>
                    <a:pt x="42" y="196"/>
                  </a:lnTo>
                  <a:lnTo>
                    <a:pt x="42" y="222"/>
                  </a:lnTo>
                  <a:lnTo>
                    <a:pt x="42" y="222"/>
                  </a:lnTo>
                  <a:lnTo>
                    <a:pt x="42" y="224"/>
                  </a:lnTo>
                  <a:lnTo>
                    <a:pt x="44" y="224"/>
                  </a:lnTo>
                  <a:lnTo>
                    <a:pt x="48" y="226"/>
                  </a:lnTo>
                  <a:lnTo>
                    <a:pt x="50" y="226"/>
                  </a:lnTo>
                  <a:lnTo>
                    <a:pt x="54" y="226"/>
                  </a:lnTo>
                  <a:lnTo>
                    <a:pt x="58" y="226"/>
                  </a:lnTo>
                  <a:lnTo>
                    <a:pt x="64" y="226"/>
                  </a:lnTo>
                  <a:lnTo>
                    <a:pt x="70" y="226"/>
                  </a:lnTo>
                  <a:lnTo>
                    <a:pt x="74" y="224"/>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48" y="424"/>
                  </a:lnTo>
                  <a:lnTo>
                    <a:pt x="250" y="428"/>
                  </a:lnTo>
                  <a:lnTo>
                    <a:pt x="252" y="432"/>
                  </a:lnTo>
                  <a:lnTo>
                    <a:pt x="254" y="436"/>
                  </a:lnTo>
                  <a:lnTo>
                    <a:pt x="256" y="442"/>
                  </a:lnTo>
                  <a:lnTo>
                    <a:pt x="256" y="446"/>
                  </a:lnTo>
                  <a:lnTo>
                    <a:pt x="256" y="448"/>
                  </a:lnTo>
                  <a:lnTo>
                    <a:pt x="256" y="448"/>
                  </a:lnTo>
                  <a:lnTo>
                    <a:pt x="260" y="450"/>
                  </a:lnTo>
                  <a:lnTo>
                    <a:pt x="264" y="450"/>
                  </a:lnTo>
                  <a:lnTo>
                    <a:pt x="264" y="450"/>
                  </a:lnTo>
                  <a:lnTo>
                    <a:pt x="266" y="452"/>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1" name="Freeform 145"/>
            <p:cNvSpPr/>
            <p:nvPr/>
          </p:nvSpPr>
          <p:spPr>
            <a:xfrm>
              <a:off x="4535" y="3088"/>
              <a:ext cx="150" cy="756"/>
            </a:xfrm>
            <a:custGeom>
              <a:avLst/>
              <a:gdLst>
                <a:gd name="txL" fmla="*/ 0 w 150"/>
                <a:gd name="txT" fmla="*/ 0 h 756"/>
                <a:gd name="txR" fmla="*/ 150 w 150"/>
                <a:gd name="txB" fmla="*/ 756 h 756"/>
              </a:gdLst>
              <a:ahLst/>
              <a:cxnLst>
                <a:cxn ang="0">
                  <a:pos x="130" y="742"/>
                </a:cxn>
                <a:cxn ang="0">
                  <a:pos x="102" y="748"/>
                </a:cxn>
                <a:cxn ang="0">
                  <a:pos x="92" y="748"/>
                </a:cxn>
                <a:cxn ang="0">
                  <a:pos x="54" y="716"/>
                </a:cxn>
                <a:cxn ang="0">
                  <a:pos x="70" y="688"/>
                </a:cxn>
                <a:cxn ang="0">
                  <a:pos x="58" y="678"/>
                </a:cxn>
                <a:cxn ang="0">
                  <a:pos x="42" y="678"/>
                </a:cxn>
                <a:cxn ang="0">
                  <a:pos x="34" y="686"/>
                </a:cxn>
                <a:cxn ang="0">
                  <a:pos x="0" y="622"/>
                </a:cxn>
                <a:cxn ang="0">
                  <a:pos x="8" y="540"/>
                </a:cxn>
                <a:cxn ang="0">
                  <a:pos x="30" y="452"/>
                </a:cxn>
                <a:cxn ang="0">
                  <a:pos x="28" y="398"/>
                </a:cxn>
                <a:cxn ang="0">
                  <a:pos x="48" y="368"/>
                </a:cxn>
                <a:cxn ang="0">
                  <a:pos x="46" y="336"/>
                </a:cxn>
                <a:cxn ang="0">
                  <a:pos x="38" y="352"/>
                </a:cxn>
                <a:cxn ang="0">
                  <a:pos x="36" y="372"/>
                </a:cxn>
                <a:cxn ang="0">
                  <a:pos x="30" y="380"/>
                </a:cxn>
                <a:cxn ang="0">
                  <a:pos x="50" y="260"/>
                </a:cxn>
                <a:cxn ang="0">
                  <a:pos x="56" y="214"/>
                </a:cxn>
                <a:cxn ang="0">
                  <a:pos x="66" y="184"/>
                </a:cxn>
                <a:cxn ang="0">
                  <a:pos x="66" y="166"/>
                </a:cxn>
                <a:cxn ang="0">
                  <a:pos x="68" y="150"/>
                </a:cxn>
                <a:cxn ang="0">
                  <a:pos x="70" y="134"/>
                </a:cxn>
                <a:cxn ang="0">
                  <a:pos x="68" y="110"/>
                </a:cxn>
                <a:cxn ang="0">
                  <a:pos x="72" y="88"/>
                </a:cxn>
                <a:cxn ang="0">
                  <a:pos x="64" y="30"/>
                </a:cxn>
                <a:cxn ang="0">
                  <a:pos x="46" y="10"/>
                </a:cxn>
                <a:cxn ang="0">
                  <a:pos x="60" y="6"/>
                </a:cxn>
                <a:cxn ang="0">
                  <a:pos x="74" y="8"/>
                </a:cxn>
                <a:cxn ang="0">
                  <a:pos x="100" y="46"/>
                </a:cxn>
                <a:cxn ang="0">
                  <a:pos x="110" y="106"/>
                </a:cxn>
                <a:cxn ang="0">
                  <a:pos x="116" y="108"/>
                </a:cxn>
                <a:cxn ang="0">
                  <a:pos x="118" y="116"/>
                </a:cxn>
                <a:cxn ang="0">
                  <a:pos x="114" y="126"/>
                </a:cxn>
                <a:cxn ang="0">
                  <a:pos x="104" y="146"/>
                </a:cxn>
                <a:cxn ang="0">
                  <a:pos x="88" y="178"/>
                </a:cxn>
                <a:cxn ang="0">
                  <a:pos x="82" y="214"/>
                </a:cxn>
                <a:cxn ang="0">
                  <a:pos x="80" y="326"/>
                </a:cxn>
                <a:cxn ang="0">
                  <a:pos x="68" y="344"/>
                </a:cxn>
                <a:cxn ang="0">
                  <a:pos x="58" y="370"/>
                </a:cxn>
                <a:cxn ang="0">
                  <a:pos x="60" y="398"/>
                </a:cxn>
                <a:cxn ang="0">
                  <a:pos x="56" y="420"/>
                </a:cxn>
                <a:cxn ang="0">
                  <a:pos x="56" y="458"/>
                </a:cxn>
                <a:cxn ang="0">
                  <a:pos x="54" y="470"/>
                </a:cxn>
                <a:cxn ang="0">
                  <a:pos x="58" y="478"/>
                </a:cxn>
                <a:cxn ang="0">
                  <a:pos x="56" y="516"/>
                </a:cxn>
                <a:cxn ang="0">
                  <a:pos x="46" y="526"/>
                </a:cxn>
                <a:cxn ang="0">
                  <a:pos x="38" y="554"/>
                </a:cxn>
                <a:cxn ang="0">
                  <a:pos x="38" y="618"/>
                </a:cxn>
                <a:cxn ang="0">
                  <a:pos x="38" y="642"/>
                </a:cxn>
                <a:cxn ang="0">
                  <a:pos x="90" y="658"/>
                </a:cxn>
                <a:cxn ang="0">
                  <a:pos x="92" y="676"/>
                </a:cxn>
                <a:cxn ang="0">
                  <a:pos x="150" y="748"/>
                </a:cxn>
              </a:cxnLst>
              <a:rect l="txL" t="txT" r="txR" b="txB"/>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2" name="Freeform 146"/>
            <p:cNvSpPr/>
            <p:nvPr/>
          </p:nvSpPr>
          <p:spPr>
            <a:xfrm>
              <a:off x="4715" y="3138"/>
              <a:ext cx="110" cy="126"/>
            </a:xfrm>
            <a:custGeom>
              <a:avLst/>
              <a:gdLst>
                <a:gd name="txL" fmla="*/ 0 w 110"/>
                <a:gd name="txT" fmla="*/ 0 h 126"/>
                <a:gd name="txR" fmla="*/ 110 w 110"/>
                <a:gd name="txB" fmla="*/ 126 h 126"/>
              </a:gdLst>
              <a:ahLst/>
              <a:cxnLst>
                <a:cxn ang="0">
                  <a:pos x="110" y="94"/>
                </a:cxn>
                <a:cxn ang="0">
                  <a:pos x="108" y="84"/>
                </a:cxn>
                <a:cxn ang="0">
                  <a:pos x="104" y="76"/>
                </a:cxn>
                <a:cxn ang="0">
                  <a:pos x="102" y="72"/>
                </a:cxn>
                <a:cxn ang="0">
                  <a:pos x="98" y="70"/>
                </a:cxn>
                <a:cxn ang="0">
                  <a:pos x="92" y="70"/>
                </a:cxn>
                <a:cxn ang="0">
                  <a:pos x="90" y="72"/>
                </a:cxn>
                <a:cxn ang="0">
                  <a:pos x="76" y="68"/>
                </a:cxn>
                <a:cxn ang="0">
                  <a:pos x="72" y="64"/>
                </a:cxn>
                <a:cxn ang="0">
                  <a:pos x="72" y="54"/>
                </a:cxn>
                <a:cxn ang="0">
                  <a:pos x="68" y="32"/>
                </a:cxn>
                <a:cxn ang="0">
                  <a:pos x="68" y="24"/>
                </a:cxn>
                <a:cxn ang="0">
                  <a:pos x="68" y="18"/>
                </a:cxn>
                <a:cxn ang="0">
                  <a:pos x="68" y="18"/>
                </a:cxn>
                <a:cxn ang="0">
                  <a:pos x="64" y="16"/>
                </a:cxn>
                <a:cxn ang="0">
                  <a:pos x="56" y="8"/>
                </a:cxn>
                <a:cxn ang="0">
                  <a:pos x="46" y="2"/>
                </a:cxn>
                <a:cxn ang="0">
                  <a:pos x="36" y="0"/>
                </a:cxn>
                <a:cxn ang="0">
                  <a:pos x="30" y="4"/>
                </a:cxn>
                <a:cxn ang="0">
                  <a:pos x="18" y="10"/>
                </a:cxn>
                <a:cxn ang="0">
                  <a:pos x="8" y="24"/>
                </a:cxn>
                <a:cxn ang="0">
                  <a:pos x="6" y="28"/>
                </a:cxn>
                <a:cxn ang="0">
                  <a:pos x="2" y="38"/>
                </a:cxn>
                <a:cxn ang="0">
                  <a:pos x="0" y="52"/>
                </a:cxn>
                <a:cxn ang="0">
                  <a:pos x="2" y="56"/>
                </a:cxn>
                <a:cxn ang="0">
                  <a:pos x="10" y="60"/>
                </a:cxn>
                <a:cxn ang="0">
                  <a:pos x="32" y="72"/>
                </a:cxn>
                <a:cxn ang="0">
                  <a:pos x="50" y="126"/>
                </a:cxn>
                <a:cxn ang="0">
                  <a:pos x="102" y="124"/>
                </a:cxn>
                <a:cxn ang="0">
                  <a:pos x="104" y="116"/>
                </a:cxn>
                <a:cxn ang="0">
                  <a:pos x="106" y="110"/>
                </a:cxn>
                <a:cxn ang="0">
                  <a:pos x="106" y="104"/>
                </a:cxn>
                <a:cxn ang="0">
                  <a:pos x="108" y="96"/>
                </a:cxn>
              </a:cxnLst>
              <a:rect l="txL" t="txT" r="txR" b="txB"/>
              <a:pathLst>
                <a:path w="110" h="126">
                  <a:moveTo>
                    <a:pt x="108" y="96"/>
                  </a:moveTo>
                  <a:lnTo>
                    <a:pt x="110" y="94"/>
                  </a:lnTo>
                  <a:lnTo>
                    <a:pt x="108" y="90"/>
                  </a:lnTo>
                  <a:lnTo>
                    <a:pt x="108" y="84"/>
                  </a:lnTo>
                  <a:lnTo>
                    <a:pt x="106" y="80"/>
                  </a:lnTo>
                  <a:lnTo>
                    <a:pt x="104" y="76"/>
                  </a:lnTo>
                  <a:lnTo>
                    <a:pt x="102" y="72"/>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64"/>
                  </a:lnTo>
                  <a:lnTo>
                    <a:pt x="72" y="54"/>
                  </a:lnTo>
                  <a:lnTo>
                    <a:pt x="70" y="42"/>
                  </a:lnTo>
                  <a:lnTo>
                    <a:pt x="68" y="32"/>
                  </a:lnTo>
                  <a:lnTo>
                    <a:pt x="68" y="28"/>
                  </a:lnTo>
                  <a:lnTo>
                    <a:pt x="68" y="24"/>
                  </a:lnTo>
                  <a:lnTo>
                    <a:pt x="68" y="20"/>
                  </a:lnTo>
                  <a:lnTo>
                    <a:pt x="68" y="18"/>
                  </a:lnTo>
                  <a:lnTo>
                    <a:pt x="68" y="18"/>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3" name="Freeform 147"/>
            <p:cNvSpPr/>
            <p:nvPr/>
          </p:nvSpPr>
          <p:spPr>
            <a:xfrm>
              <a:off x="4391" y="2662"/>
              <a:ext cx="52" cy="70"/>
            </a:xfrm>
            <a:custGeom>
              <a:avLst/>
              <a:gdLst>
                <a:gd name="txL" fmla="*/ 0 w 52"/>
                <a:gd name="txT" fmla="*/ 0 h 70"/>
                <a:gd name="txR" fmla="*/ 52 w 52"/>
                <a:gd name="txB" fmla="*/ 70 h 70"/>
              </a:gdLst>
              <a:ahLst/>
              <a:cxnLst>
                <a:cxn ang="0">
                  <a:pos x="50" y="64"/>
                </a:cxn>
                <a:cxn ang="0">
                  <a:pos x="46" y="60"/>
                </a:cxn>
                <a:cxn ang="0">
                  <a:pos x="44" y="54"/>
                </a:cxn>
                <a:cxn ang="0">
                  <a:pos x="46" y="46"/>
                </a:cxn>
                <a:cxn ang="0">
                  <a:pos x="48" y="42"/>
                </a:cxn>
                <a:cxn ang="0">
                  <a:pos x="48" y="36"/>
                </a:cxn>
                <a:cxn ang="0">
                  <a:pos x="48" y="32"/>
                </a:cxn>
                <a:cxn ang="0">
                  <a:pos x="50" y="20"/>
                </a:cxn>
                <a:cxn ang="0">
                  <a:pos x="52" y="10"/>
                </a:cxn>
                <a:cxn ang="0">
                  <a:pos x="52" y="6"/>
                </a:cxn>
                <a:cxn ang="0">
                  <a:pos x="52" y="0"/>
                </a:cxn>
                <a:cxn ang="0">
                  <a:pos x="48" y="0"/>
                </a:cxn>
                <a:cxn ang="0">
                  <a:pos x="44" y="0"/>
                </a:cxn>
                <a:cxn ang="0">
                  <a:pos x="40" y="2"/>
                </a:cxn>
                <a:cxn ang="0">
                  <a:pos x="36" y="0"/>
                </a:cxn>
                <a:cxn ang="0">
                  <a:pos x="34" y="2"/>
                </a:cxn>
                <a:cxn ang="0">
                  <a:pos x="30" y="10"/>
                </a:cxn>
                <a:cxn ang="0">
                  <a:pos x="28" y="14"/>
                </a:cxn>
                <a:cxn ang="0">
                  <a:pos x="24" y="20"/>
                </a:cxn>
                <a:cxn ang="0">
                  <a:pos x="20" y="22"/>
                </a:cxn>
                <a:cxn ang="0">
                  <a:pos x="16" y="24"/>
                </a:cxn>
                <a:cxn ang="0">
                  <a:pos x="14" y="28"/>
                </a:cxn>
                <a:cxn ang="0">
                  <a:pos x="14" y="32"/>
                </a:cxn>
                <a:cxn ang="0">
                  <a:pos x="10" y="36"/>
                </a:cxn>
                <a:cxn ang="0">
                  <a:pos x="8" y="38"/>
                </a:cxn>
                <a:cxn ang="0">
                  <a:pos x="6" y="40"/>
                </a:cxn>
                <a:cxn ang="0">
                  <a:pos x="6" y="42"/>
                </a:cxn>
                <a:cxn ang="0">
                  <a:pos x="4" y="44"/>
                </a:cxn>
                <a:cxn ang="0">
                  <a:pos x="2" y="44"/>
                </a:cxn>
                <a:cxn ang="0">
                  <a:pos x="0" y="42"/>
                </a:cxn>
                <a:cxn ang="0">
                  <a:pos x="0" y="44"/>
                </a:cxn>
                <a:cxn ang="0">
                  <a:pos x="8" y="52"/>
                </a:cxn>
                <a:cxn ang="0">
                  <a:pos x="12" y="60"/>
                </a:cxn>
                <a:cxn ang="0">
                  <a:pos x="16" y="64"/>
                </a:cxn>
                <a:cxn ang="0">
                  <a:pos x="20" y="62"/>
                </a:cxn>
                <a:cxn ang="0">
                  <a:pos x="26" y="66"/>
                </a:cxn>
                <a:cxn ang="0">
                  <a:pos x="30" y="66"/>
                </a:cxn>
                <a:cxn ang="0">
                  <a:pos x="36" y="66"/>
                </a:cxn>
                <a:cxn ang="0">
                  <a:pos x="40" y="66"/>
                </a:cxn>
                <a:cxn ang="0">
                  <a:pos x="44" y="68"/>
                </a:cxn>
                <a:cxn ang="0">
                  <a:pos x="48" y="70"/>
                </a:cxn>
                <a:cxn ang="0">
                  <a:pos x="50" y="70"/>
                </a:cxn>
                <a:cxn ang="0">
                  <a:pos x="52" y="70"/>
                </a:cxn>
              </a:cxnLst>
              <a:rect l="txL" t="txT" r="txR" b="txB"/>
              <a:pathLst>
                <a:path w="52" h="70">
                  <a:moveTo>
                    <a:pt x="52" y="70"/>
                  </a:moveTo>
                  <a:lnTo>
                    <a:pt x="50" y="64"/>
                  </a:lnTo>
                  <a:lnTo>
                    <a:pt x="46" y="60"/>
                  </a:lnTo>
                  <a:lnTo>
                    <a:pt x="46" y="60"/>
                  </a:lnTo>
                  <a:lnTo>
                    <a:pt x="44" y="58"/>
                  </a:lnTo>
                  <a:lnTo>
                    <a:pt x="44" y="54"/>
                  </a:lnTo>
                  <a:lnTo>
                    <a:pt x="44" y="50"/>
                  </a:lnTo>
                  <a:lnTo>
                    <a:pt x="46" y="46"/>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6" y="0"/>
                  </a:lnTo>
                  <a:lnTo>
                    <a:pt x="34" y="2"/>
                  </a:lnTo>
                  <a:lnTo>
                    <a:pt x="32" y="4"/>
                  </a:lnTo>
                  <a:lnTo>
                    <a:pt x="30" y="10"/>
                  </a:lnTo>
                  <a:lnTo>
                    <a:pt x="30" y="10"/>
                  </a:lnTo>
                  <a:lnTo>
                    <a:pt x="28" y="14"/>
                  </a:lnTo>
                  <a:lnTo>
                    <a:pt x="26" y="16"/>
                  </a:lnTo>
                  <a:lnTo>
                    <a:pt x="24" y="20"/>
                  </a:lnTo>
                  <a:lnTo>
                    <a:pt x="20" y="22"/>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0"/>
                  </a:lnTo>
                  <a:lnTo>
                    <a:pt x="6" y="40"/>
                  </a:lnTo>
                  <a:lnTo>
                    <a:pt x="6" y="42"/>
                  </a:lnTo>
                  <a:lnTo>
                    <a:pt x="6" y="42"/>
                  </a:lnTo>
                  <a:lnTo>
                    <a:pt x="4" y="44"/>
                  </a:lnTo>
                  <a:lnTo>
                    <a:pt x="2" y="44"/>
                  </a:lnTo>
                  <a:lnTo>
                    <a:pt x="2" y="44"/>
                  </a:lnTo>
                  <a:lnTo>
                    <a:pt x="0" y="42"/>
                  </a:lnTo>
                  <a:lnTo>
                    <a:pt x="0" y="42"/>
                  </a:lnTo>
                  <a:lnTo>
                    <a:pt x="0" y="44"/>
                  </a:lnTo>
                  <a:lnTo>
                    <a:pt x="0" y="44"/>
                  </a:lnTo>
                  <a:lnTo>
                    <a:pt x="8" y="52"/>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0" y="66"/>
                  </a:lnTo>
                  <a:lnTo>
                    <a:pt x="42" y="66"/>
                  </a:lnTo>
                  <a:lnTo>
                    <a:pt x="44" y="68"/>
                  </a:lnTo>
                  <a:lnTo>
                    <a:pt x="48" y="68"/>
                  </a:lnTo>
                  <a:lnTo>
                    <a:pt x="48" y="70"/>
                  </a:lnTo>
                  <a:lnTo>
                    <a:pt x="50" y="70"/>
                  </a:lnTo>
                  <a:lnTo>
                    <a:pt x="50" y="70"/>
                  </a:lnTo>
                  <a:lnTo>
                    <a:pt x="52" y="70"/>
                  </a:lnTo>
                  <a:lnTo>
                    <a:pt x="52" y="7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4" name="Freeform 148"/>
            <p:cNvSpPr/>
            <p:nvPr/>
          </p:nvSpPr>
          <p:spPr>
            <a:xfrm>
              <a:off x="4331" y="2614"/>
              <a:ext cx="60" cy="74"/>
            </a:xfrm>
            <a:custGeom>
              <a:avLst/>
              <a:gdLst>
                <a:gd name="txL" fmla="*/ 0 w 60"/>
                <a:gd name="txT" fmla="*/ 0 h 74"/>
                <a:gd name="txR" fmla="*/ 60 w 60"/>
                <a:gd name="txB" fmla="*/ 74 h 74"/>
              </a:gdLst>
              <a:ahLst/>
              <a:cxnLst>
                <a:cxn ang="0">
                  <a:pos x="60" y="40"/>
                </a:cxn>
                <a:cxn ang="0">
                  <a:pos x="60" y="40"/>
                </a:cxn>
                <a:cxn ang="0">
                  <a:pos x="58" y="42"/>
                </a:cxn>
                <a:cxn ang="0">
                  <a:pos x="56" y="46"/>
                </a:cxn>
                <a:cxn ang="0">
                  <a:pos x="54" y="48"/>
                </a:cxn>
                <a:cxn ang="0">
                  <a:pos x="50" y="50"/>
                </a:cxn>
                <a:cxn ang="0">
                  <a:pos x="46" y="52"/>
                </a:cxn>
                <a:cxn ang="0">
                  <a:pos x="46" y="52"/>
                </a:cxn>
                <a:cxn ang="0">
                  <a:pos x="44" y="52"/>
                </a:cxn>
                <a:cxn ang="0">
                  <a:pos x="42" y="54"/>
                </a:cxn>
                <a:cxn ang="0">
                  <a:pos x="40" y="58"/>
                </a:cxn>
                <a:cxn ang="0">
                  <a:pos x="40" y="58"/>
                </a:cxn>
                <a:cxn ang="0">
                  <a:pos x="38" y="60"/>
                </a:cxn>
                <a:cxn ang="0">
                  <a:pos x="36" y="62"/>
                </a:cxn>
                <a:cxn ang="0">
                  <a:pos x="32" y="62"/>
                </a:cxn>
                <a:cxn ang="0">
                  <a:pos x="32" y="62"/>
                </a:cxn>
                <a:cxn ang="0">
                  <a:pos x="30" y="64"/>
                </a:cxn>
                <a:cxn ang="0">
                  <a:pos x="26" y="66"/>
                </a:cxn>
                <a:cxn ang="0">
                  <a:pos x="24" y="68"/>
                </a:cxn>
                <a:cxn ang="0">
                  <a:pos x="16" y="74"/>
                </a:cxn>
                <a:cxn ang="0">
                  <a:pos x="10" y="70"/>
                </a:cxn>
                <a:cxn ang="0">
                  <a:pos x="6" y="66"/>
                </a:cxn>
                <a:cxn ang="0">
                  <a:pos x="4" y="62"/>
                </a:cxn>
                <a:cxn ang="0">
                  <a:pos x="0" y="54"/>
                </a:cxn>
                <a:cxn ang="0">
                  <a:pos x="2" y="54"/>
                </a:cxn>
                <a:cxn ang="0">
                  <a:pos x="2" y="50"/>
                </a:cxn>
                <a:cxn ang="0">
                  <a:pos x="4" y="48"/>
                </a:cxn>
                <a:cxn ang="0">
                  <a:pos x="6" y="44"/>
                </a:cxn>
                <a:cxn ang="0">
                  <a:pos x="8" y="42"/>
                </a:cxn>
                <a:cxn ang="0">
                  <a:pos x="8" y="40"/>
                </a:cxn>
                <a:cxn ang="0">
                  <a:pos x="8" y="38"/>
                </a:cxn>
                <a:cxn ang="0">
                  <a:pos x="8" y="36"/>
                </a:cxn>
                <a:cxn ang="0">
                  <a:pos x="6" y="34"/>
                </a:cxn>
                <a:cxn ang="0">
                  <a:pos x="6" y="32"/>
                </a:cxn>
                <a:cxn ang="0">
                  <a:pos x="6" y="32"/>
                </a:cxn>
                <a:cxn ang="0">
                  <a:pos x="6" y="30"/>
                </a:cxn>
                <a:cxn ang="0">
                  <a:pos x="6" y="28"/>
                </a:cxn>
                <a:cxn ang="0">
                  <a:pos x="8" y="28"/>
                </a:cxn>
                <a:cxn ang="0">
                  <a:pos x="32" y="28"/>
                </a:cxn>
                <a:cxn ang="0">
                  <a:pos x="32" y="18"/>
                </a:cxn>
                <a:cxn ang="0">
                  <a:pos x="22" y="8"/>
                </a:cxn>
                <a:cxn ang="0">
                  <a:pos x="26" y="8"/>
                </a:cxn>
                <a:cxn ang="0">
                  <a:pos x="26" y="0"/>
                </a:cxn>
                <a:cxn ang="0">
                  <a:pos x="46" y="0"/>
                </a:cxn>
                <a:cxn ang="0">
                  <a:pos x="46" y="2"/>
                </a:cxn>
                <a:cxn ang="0">
                  <a:pos x="46" y="32"/>
                </a:cxn>
                <a:cxn ang="0">
                  <a:pos x="54" y="32"/>
                </a:cxn>
                <a:cxn ang="0">
                  <a:pos x="54" y="34"/>
                </a:cxn>
                <a:cxn ang="0">
                  <a:pos x="54" y="34"/>
                </a:cxn>
                <a:cxn ang="0">
                  <a:pos x="54" y="36"/>
                </a:cxn>
                <a:cxn ang="0">
                  <a:pos x="56" y="38"/>
                </a:cxn>
                <a:cxn ang="0">
                  <a:pos x="60" y="40"/>
                </a:cxn>
              </a:cxnLst>
              <a:rect l="txL" t="txT" r="txR" b="txB"/>
              <a:pathLst>
                <a:path w="60" h="74">
                  <a:moveTo>
                    <a:pt x="60" y="40"/>
                  </a:moveTo>
                  <a:lnTo>
                    <a:pt x="60" y="40"/>
                  </a:lnTo>
                  <a:lnTo>
                    <a:pt x="58" y="42"/>
                  </a:lnTo>
                  <a:lnTo>
                    <a:pt x="56" y="46"/>
                  </a:lnTo>
                  <a:lnTo>
                    <a:pt x="54" y="48"/>
                  </a:lnTo>
                  <a:lnTo>
                    <a:pt x="50" y="50"/>
                  </a:lnTo>
                  <a:lnTo>
                    <a:pt x="46" y="52"/>
                  </a:lnTo>
                  <a:lnTo>
                    <a:pt x="46" y="52"/>
                  </a:lnTo>
                  <a:lnTo>
                    <a:pt x="44" y="52"/>
                  </a:lnTo>
                  <a:lnTo>
                    <a:pt x="42" y="54"/>
                  </a:lnTo>
                  <a:lnTo>
                    <a:pt x="40" y="58"/>
                  </a:lnTo>
                  <a:lnTo>
                    <a:pt x="40" y="58"/>
                  </a:lnTo>
                  <a:lnTo>
                    <a:pt x="38" y="60"/>
                  </a:lnTo>
                  <a:lnTo>
                    <a:pt x="36" y="62"/>
                  </a:lnTo>
                  <a:lnTo>
                    <a:pt x="32"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4"/>
                  </a:lnTo>
                  <a:lnTo>
                    <a:pt x="54" y="36"/>
                  </a:lnTo>
                  <a:lnTo>
                    <a:pt x="56" y="38"/>
                  </a:lnTo>
                  <a:lnTo>
                    <a:pt x="60" y="4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5" name="Freeform 149"/>
            <p:cNvSpPr/>
            <p:nvPr/>
          </p:nvSpPr>
          <p:spPr>
            <a:xfrm>
              <a:off x="4377" y="2606"/>
              <a:ext cx="14" cy="40"/>
            </a:xfrm>
            <a:custGeom>
              <a:avLst/>
              <a:gdLst>
                <a:gd name="txL" fmla="*/ 0 w 14"/>
                <a:gd name="txT" fmla="*/ 0 h 40"/>
                <a:gd name="txR" fmla="*/ 14 w 14"/>
                <a:gd name="txB" fmla="*/ 40 h 40"/>
              </a:gdLst>
              <a:ahLst/>
              <a:cxnLst>
                <a:cxn ang="0">
                  <a:pos x="14" y="0"/>
                </a:cxn>
                <a:cxn ang="0">
                  <a:pos x="14" y="0"/>
                </a:cxn>
                <a:cxn ang="0">
                  <a:pos x="12" y="0"/>
                </a:cxn>
                <a:cxn ang="0">
                  <a:pos x="10" y="0"/>
                </a:cxn>
                <a:cxn ang="0">
                  <a:pos x="10" y="2"/>
                </a:cxn>
                <a:cxn ang="0">
                  <a:pos x="8" y="2"/>
                </a:cxn>
                <a:cxn ang="0">
                  <a:pos x="6" y="4"/>
                </a:cxn>
                <a:cxn ang="0">
                  <a:pos x="6" y="4"/>
                </a:cxn>
                <a:cxn ang="0">
                  <a:pos x="4" y="6"/>
                </a:cxn>
                <a:cxn ang="0">
                  <a:pos x="2" y="4"/>
                </a:cxn>
                <a:cxn ang="0">
                  <a:pos x="0" y="4"/>
                </a:cxn>
                <a:cxn ang="0">
                  <a:pos x="0" y="6"/>
                </a:cxn>
                <a:cxn ang="0">
                  <a:pos x="0" y="8"/>
                </a:cxn>
                <a:cxn ang="0">
                  <a:pos x="0" y="8"/>
                </a:cxn>
                <a:cxn ang="0">
                  <a:pos x="0" y="40"/>
                </a:cxn>
                <a:cxn ang="0">
                  <a:pos x="8" y="40"/>
                </a:cxn>
                <a:cxn ang="0">
                  <a:pos x="8" y="40"/>
                </a:cxn>
                <a:cxn ang="0">
                  <a:pos x="8" y="38"/>
                </a:cxn>
                <a:cxn ang="0">
                  <a:pos x="10" y="36"/>
                </a:cxn>
                <a:cxn ang="0">
                  <a:pos x="12" y="34"/>
                </a:cxn>
                <a:cxn ang="0">
                  <a:pos x="12" y="32"/>
                </a:cxn>
                <a:cxn ang="0">
                  <a:pos x="12" y="30"/>
                </a:cxn>
                <a:cxn ang="0">
                  <a:pos x="12" y="28"/>
                </a:cxn>
                <a:cxn ang="0">
                  <a:pos x="10" y="24"/>
                </a:cxn>
                <a:cxn ang="0">
                  <a:pos x="10" y="18"/>
                </a:cxn>
                <a:cxn ang="0">
                  <a:pos x="10" y="14"/>
                </a:cxn>
                <a:cxn ang="0">
                  <a:pos x="10" y="12"/>
                </a:cxn>
                <a:cxn ang="0">
                  <a:pos x="12" y="10"/>
                </a:cxn>
                <a:cxn ang="0">
                  <a:pos x="12" y="8"/>
                </a:cxn>
                <a:cxn ang="0">
                  <a:pos x="14" y="4"/>
                </a:cxn>
                <a:cxn ang="0">
                  <a:pos x="14" y="0"/>
                </a:cxn>
              </a:cxnLst>
              <a:rect l="txL" t="txT" r="txR" b="txB"/>
              <a:pathLst>
                <a:path w="14" h="40">
                  <a:moveTo>
                    <a:pt x="14" y="0"/>
                  </a:moveTo>
                  <a:lnTo>
                    <a:pt x="14" y="0"/>
                  </a:lnTo>
                  <a:lnTo>
                    <a:pt x="12" y="0"/>
                  </a:lnTo>
                  <a:lnTo>
                    <a:pt x="10" y="0"/>
                  </a:lnTo>
                  <a:lnTo>
                    <a:pt x="10" y="2"/>
                  </a:lnTo>
                  <a:lnTo>
                    <a:pt x="8" y="2"/>
                  </a:lnTo>
                  <a:lnTo>
                    <a:pt x="6" y="4"/>
                  </a:lnTo>
                  <a:lnTo>
                    <a:pt x="6" y="4"/>
                  </a:lnTo>
                  <a:lnTo>
                    <a:pt x="4" y="6"/>
                  </a:lnTo>
                  <a:lnTo>
                    <a:pt x="2" y="4"/>
                  </a:lnTo>
                  <a:lnTo>
                    <a:pt x="0" y="4"/>
                  </a:lnTo>
                  <a:lnTo>
                    <a:pt x="0" y="6"/>
                  </a:lnTo>
                  <a:lnTo>
                    <a:pt x="0" y="8"/>
                  </a:lnTo>
                  <a:lnTo>
                    <a:pt x="0" y="8"/>
                  </a:lnTo>
                  <a:lnTo>
                    <a:pt x="0" y="40"/>
                  </a:lnTo>
                  <a:lnTo>
                    <a:pt x="8"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6" name="Freeform 150"/>
            <p:cNvSpPr/>
            <p:nvPr/>
          </p:nvSpPr>
          <p:spPr>
            <a:xfrm>
              <a:off x="4405" y="2726"/>
              <a:ext cx="48" cy="40"/>
            </a:xfrm>
            <a:custGeom>
              <a:avLst/>
              <a:gdLst>
                <a:gd name="txL" fmla="*/ 0 w 48"/>
                <a:gd name="txT" fmla="*/ 0 h 40"/>
                <a:gd name="txR" fmla="*/ 48 w 48"/>
                <a:gd name="txB" fmla="*/ 40 h 40"/>
              </a:gdLst>
              <a:ahLst/>
              <a:cxnLst>
                <a:cxn ang="0">
                  <a:pos x="48" y="16"/>
                </a:cxn>
                <a:cxn ang="0">
                  <a:pos x="46" y="14"/>
                </a:cxn>
                <a:cxn ang="0">
                  <a:pos x="42" y="12"/>
                </a:cxn>
                <a:cxn ang="0">
                  <a:pos x="40" y="8"/>
                </a:cxn>
                <a:cxn ang="0">
                  <a:pos x="38" y="6"/>
                </a:cxn>
                <a:cxn ang="0">
                  <a:pos x="36" y="6"/>
                </a:cxn>
                <a:cxn ang="0">
                  <a:pos x="34" y="6"/>
                </a:cxn>
                <a:cxn ang="0">
                  <a:pos x="30" y="4"/>
                </a:cxn>
                <a:cxn ang="0">
                  <a:pos x="26" y="2"/>
                </a:cxn>
                <a:cxn ang="0">
                  <a:pos x="22" y="2"/>
                </a:cxn>
                <a:cxn ang="0">
                  <a:pos x="16" y="2"/>
                </a:cxn>
                <a:cxn ang="0">
                  <a:pos x="12" y="2"/>
                </a:cxn>
                <a:cxn ang="0">
                  <a:pos x="6" y="0"/>
                </a:cxn>
                <a:cxn ang="0">
                  <a:pos x="2" y="0"/>
                </a:cxn>
                <a:cxn ang="0">
                  <a:pos x="2" y="2"/>
                </a:cxn>
                <a:cxn ang="0">
                  <a:pos x="2" y="6"/>
                </a:cxn>
                <a:cxn ang="0">
                  <a:pos x="2" y="10"/>
                </a:cxn>
                <a:cxn ang="0">
                  <a:pos x="2" y="16"/>
                </a:cxn>
                <a:cxn ang="0">
                  <a:pos x="8" y="24"/>
                </a:cxn>
                <a:cxn ang="0">
                  <a:pos x="8" y="20"/>
                </a:cxn>
                <a:cxn ang="0">
                  <a:pos x="6" y="18"/>
                </a:cxn>
                <a:cxn ang="0">
                  <a:pos x="8" y="16"/>
                </a:cxn>
                <a:cxn ang="0">
                  <a:pos x="14" y="20"/>
                </a:cxn>
                <a:cxn ang="0">
                  <a:pos x="24" y="30"/>
                </a:cxn>
                <a:cxn ang="0">
                  <a:pos x="22" y="32"/>
                </a:cxn>
                <a:cxn ang="0">
                  <a:pos x="24" y="36"/>
                </a:cxn>
                <a:cxn ang="0">
                  <a:pos x="24" y="36"/>
                </a:cxn>
                <a:cxn ang="0">
                  <a:pos x="26" y="34"/>
                </a:cxn>
                <a:cxn ang="0">
                  <a:pos x="26" y="34"/>
                </a:cxn>
                <a:cxn ang="0">
                  <a:pos x="28" y="34"/>
                </a:cxn>
                <a:cxn ang="0">
                  <a:pos x="28" y="36"/>
                </a:cxn>
                <a:cxn ang="0">
                  <a:pos x="32" y="40"/>
                </a:cxn>
                <a:cxn ang="0">
                  <a:pos x="36" y="38"/>
                </a:cxn>
                <a:cxn ang="0">
                  <a:pos x="40" y="32"/>
                </a:cxn>
                <a:cxn ang="0">
                  <a:pos x="40" y="28"/>
                </a:cxn>
                <a:cxn ang="0">
                  <a:pos x="44" y="22"/>
                </a:cxn>
              </a:cxnLst>
              <a:rect l="txL" t="txT" r="txR" b="txB"/>
              <a:pathLst>
                <a:path w="48" h="40">
                  <a:moveTo>
                    <a:pt x="48" y="16"/>
                  </a:moveTo>
                  <a:lnTo>
                    <a:pt x="48" y="16"/>
                  </a:lnTo>
                  <a:lnTo>
                    <a:pt x="48" y="16"/>
                  </a:lnTo>
                  <a:lnTo>
                    <a:pt x="46" y="14"/>
                  </a:lnTo>
                  <a:lnTo>
                    <a:pt x="44" y="14"/>
                  </a:lnTo>
                  <a:lnTo>
                    <a:pt x="42" y="12"/>
                  </a:lnTo>
                  <a:lnTo>
                    <a:pt x="40" y="10"/>
                  </a:lnTo>
                  <a:lnTo>
                    <a:pt x="40" y="8"/>
                  </a:lnTo>
                  <a:lnTo>
                    <a:pt x="38" y="6"/>
                  </a:lnTo>
                  <a:lnTo>
                    <a:pt x="38" y="6"/>
                  </a:lnTo>
                  <a:lnTo>
                    <a:pt x="38" y="6"/>
                  </a:lnTo>
                  <a:lnTo>
                    <a:pt x="36" y="6"/>
                  </a:lnTo>
                  <a:lnTo>
                    <a:pt x="36" y="6"/>
                  </a:lnTo>
                  <a:lnTo>
                    <a:pt x="34" y="6"/>
                  </a:lnTo>
                  <a:lnTo>
                    <a:pt x="34" y="6"/>
                  </a:lnTo>
                  <a:lnTo>
                    <a:pt x="30" y="4"/>
                  </a:lnTo>
                  <a:lnTo>
                    <a:pt x="28" y="4"/>
                  </a:lnTo>
                  <a:lnTo>
                    <a:pt x="26" y="2"/>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8" y="16"/>
                  </a:lnTo>
                  <a:lnTo>
                    <a:pt x="10" y="18"/>
                  </a:lnTo>
                  <a:lnTo>
                    <a:pt x="14" y="20"/>
                  </a:lnTo>
                  <a:lnTo>
                    <a:pt x="18" y="24"/>
                  </a:lnTo>
                  <a:lnTo>
                    <a:pt x="24" y="30"/>
                  </a:lnTo>
                  <a:lnTo>
                    <a:pt x="22" y="30"/>
                  </a:lnTo>
                  <a:lnTo>
                    <a:pt x="22" y="32"/>
                  </a:lnTo>
                  <a:lnTo>
                    <a:pt x="22" y="34"/>
                  </a:lnTo>
                  <a:lnTo>
                    <a:pt x="24" y="36"/>
                  </a:lnTo>
                  <a:lnTo>
                    <a:pt x="24" y="36"/>
                  </a:lnTo>
                  <a:lnTo>
                    <a:pt x="24" y="36"/>
                  </a:lnTo>
                  <a:lnTo>
                    <a:pt x="26" y="36"/>
                  </a:lnTo>
                  <a:lnTo>
                    <a:pt x="26" y="34"/>
                  </a:lnTo>
                  <a:lnTo>
                    <a:pt x="26" y="34"/>
                  </a:lnTo>
                  <a:lnTo>
                    <a:pt x="26" y="34"/>
                  </a:lnTo>
                  <a:lnTo>
                    <a:pt x="28" y="34"/>
                  </a:lnTo>
                  <a:lnTo>
                    <a:pt x="28" y="34"/>
                  </a:lnTo>
                  <a:lnTo>
                    <a:pt x="28" y="36"/>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7" name="Freeform 151"/>
            <p:cNvSpPr/>
            <p:nvPr/>
          </p:nvSpPr>
          <p:spPr>
            <a:xfrm>
              <a:off x="4439" y="2744"/>
              <a:ext cx="82" cy="30"/>
            </a:xfrm>
            <a:custGeom>
              <a:avLst/>
              <a:gdLst>
                <a:gd name="txL" fmla="*/ 0 w 82"/>
                <a:gd name="txT" fmla="*/ 0 h 30"/>
                <a:gd name="txR" fmla="*/ 82 w 82"/>
                <a:gd name="txB" fmla="*/ 30 h 30"/>
              </a:gdLst>
              <a:ahLst/>
              <a:cxnLst>
                <a:cxn ang="0">
                  <a:pos x="12" y="6"/>
                </a:cxn>
                <a:cxn ang="0">
                  <a:pos x="8" y="10"/>
                </a:cxn>
                <a:cxn ang="0">
                  <a:pos x="6" y="14"/>
                </a:cxn>
                <a:cxn ang="0">
                  <a:pos x="2" y="20"/>
                </a:cxn>
                <a:cxn ang="0">
                  <a:pos x="0" y="20"/>
                </a:cxn>
                <a:cxn ang="0">
                  <a:pos x="6" y="22"/>
                </a:cxn>
                <a:cxn ang="0">
                  <a:pos x="10" y="20"/>
                </a:cxn>
                <a:cxn ang="0">
                  <a:pos x="16" y="20"/>
                </a:cxn>
                <a:cxn ang="0">
                  <a:pos x="28" y="18"/>
                </a:cxn>
                <a:cxn ang="0">
                  <a:pos x="32" y="18"/>
                </a:cxn>
                <a:cxn ang="0">
                  <a:pos x="40" y="20"/>
                </a:cxn>
                <a:cxn ang="0">
                  <a:pos x="42" y="22"/>
                </a:cxn>
                <a:cxn ang="0">
                  <a:pos x="46" y="26"/>
                </a:cxn>
                <a:cxn ang="0">
                  <a:pos x="50" y="28"/>
                </a:cxn>
                <a:cxn ang="0">
                  <a:pos x="56" y="28"/>
                </a:cxn>
                <a:cxn ang="0">
                  <a:pos x="56" y="26"/>
                </a:cxn>
                <a:cxn ang="0">
                  <a:pos x="56" y="26"/>
                </a:cxn>
                <a:cxn ang="0">
                  <a:pos x="54" y="24"/>
                </a:cxn>
                <a:cxn ang="0">
                  <a:pos x="52" y="22"/>
                </a:cxn>
                <a:cxn ang="0">
                  <a:pos x="54" y="20"/>
                </a:cxn>
                <a:cxn ang="0">
                  <a:pos x="60" y="18"/>
                </a:cxn>
                <a:cxn ang="0">
                  <a:pos x="62" y="14"/>
                </a:cxn>
                <a:cxn ang="0">
                  <a:pos x="64" y="12"/>
                </a:cxn>
                <a:cxn ang="0">
                  <a:pos x="68" y="12"/>
                </a:cxn>
                <a:cxn ang="0">
                  <a:pos x="72" y="12"/>
                </a:cxn>
                <a:cxn ang="0">
                  <a:pos x="76" y="14"/>
                </a:cxn>
                <a:cxn ang="0">
                  <a:pos x="80" y="18"/>
                </a:cxn>
                <a:cxn ang="0">
                  <a:pos x="82" y="14"/>
                </a:cxn>
                <a:cxn ang="0">
                  <a:pos x="80" y="10"/>
                </a:cxn>
                <a:cxn ang="0">
                  <a:pos x="78" y="6"/>
                </a:cxn>
                <a:cxn ang="0">
                  <a:pos x="70" y="4"/>
                </a:cxn>
                <a:cxn ang="0">
                  <a:pos x="66" y="4"/>
                </a:cxn>
                <a:cxn ang="0">
                  <a:pos x="62" y="4"/>
                </a:cxn>
                <a:cxn ang="0">
                  <a:pos x="50" y="8"/>
                </a:cxn>
                <a:cxn ang="0">
                  <a:pos x="44" y="10"/>
                </a:cxn>
                <a:cxn ang="0">
                  <a:pos x="40" y="10"/>
                </a:cxn>
                <a:cxn ang="0">
                  <a:pos x="34" y="8"/>
                </a:cxn>
                <a:cxn ang="0">
                  <a:pos x="32" y="8"/>
                </a:cxn>
                <a:cxn ang="0">
                  <a:pos x="30" y="6"/>
                </a:cxn>
                <a:cxn ang="0">
                  <a:pos x="16" y="0"/>
                </a:cxn>
              </a:cxnLst>
              <a:rect l="txL" t="txT" r="txR" b="txB"/>
              <a:pathLst>
                <a:path w="82" h="30">
                  <a:moveTo>
                    <a:pt x="16" y="0"/>
                  </a:moveTo>
                  <a:lnTo>
                    <a:pt x="12" y="6"/>
                  </a:lnTo>
                  <a:lnTo>
                    <a:pt x="10" y="8"/>
                  </a:lnTo>
                  <a:lnTo>
                    <a:pt x="8" y="10"/>
                  </a:lnTo>
                  <a:lnTo>
                    <a:pt x="6" y="14"/>
                  </a:lnTo>
                  <a:lnTo>
                    <a:pt x="6" y="14"/>
                  </a:lnTo>
                  <a:lnTo>
                    <a:pt x="4" y="18"/>
                  </a:lnTo>
                  <a:lnTo>
                    <a:pt x="2" y="20"/>
                  </a:lnTo>
                  <a:lnTo>
                    <a:pt x="0" y="20"/>
                  </a:lnTo>
                  <a:lnTo>
                    <a:pt x="0" y="20"/>
                  </a:lnTo>
                  <a:lnTo>
                    <a:pt x="6" y="22"/>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2" y="22"/>
                  </a:lnTo>
                  <a:lnTo>
                    <a:pt x="44" y="24"/>
                  </a:lnTo>
                  <a:lnTo>
                    <a:pt x="46" y="26"/>
                  </a:lnTo>
                  <a:lnTo>
                    <a:pt x="50" y="30"/>
                  </a:lnTo>
                  <a:lnTo>
                    <a:pt x="50" y="28"/>
                  </a:lnTo>
                  <a:lnTo>
                    <a:pt x="54" y="28"/>
                  </a:lnTo>
                  <a:lnTo>
                    <a:pt x="56" y="28"/>
                  </a:lnTo>
                  <a:lnTo>
                    <a:pt x="56" y="26"/>
                  </a:lnTo>
                  <a:lnTo>
                    <a:pt x="56" y="26"/>
                  </a:lnTo>
                  <a:lnTo>
                    <a:pt x="56" y="26"/>
                  </a:lnTo>
                  <a:lnTo>
                    <a:pt x="56" y="26"/>
                  </a:lnTo>
                  <a:lnTo>
                    <a:pt x="54" y="24"/>
                  </a:lnTo>
                  <a:lnTo>
                    <a:pt x="54" y="24"/>
                  </a:lnTo>
                  <a:lnTo>
                    <a:pt x="52" y="22"/>
                  </a:lnTo>
                  <a:lnTo>
                    <a:pt x="52" y="22"/>
                  </a:lnTo>
                  <a:lnTo>
                    <a:pt x="54" y="20"/>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6" y="14"/>
                  </a:lnTo>
                  <a:lnTo>
                    <a:pt x="78" y="16"/>
                  </a:lnTo>
                  <a:lnTo>
                    <a:pt x="80" y="18"/>
                  </a:lnTo>
                  <a:lnTo>
                    <a:pt x="82" y="14"/>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8"/>
                  </a:lnTo>
                  <a:lnTo>
                    <a:pt x="32" y="6"/>
                  </a:lnTo>
                  <a:lnTo>
                    <a:pt x="30" y="6"/>
                  </a:lnTo>
                  <a:lnTo>
                    <a:pt x="26" y="4"/>
                  </a:lnTo>
                  <a:lnTo>
                    <a:pt x="1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8" name="Freeform 152"/>
            <p:cNvSpPr/>
            <p:nvPr/>
          </p:nvSpPr>
          <p:spPr>
            <a:xfrm>
              <a:off x="4017" y="2420"/>
              <a:ext cx="386" cy="248"/>
            </a:xfrm>
            <a:custGeom>
              <a:avLst/>
              <a:gdLst>
                <a:gd name="txL" fmla="*/ 0 w 386"/>
                <a:gd name="txT" fmla="*/ 0 h 248"/>
                <a:gd name="txR" fmla="*/ 386 w 386"/>
                <a:gd name="txB" fmla="*/ 248 h 248"/>
              </a:gdLst>
              <a:ahLst/>
              <a:cxnLst>
                <a:cxn ang="0">
                  <a:pos x="380" y="178"/>
                </a:cxn>
                <a:cxn ang="0">
                  <a:pos x="384" y="170"/>
                </a:cxn>
                <a:cxn ang="0">
                  <a:pos x="386" y="164"/>
                </a:cxn>
                <a:cxn ang="0">
                  <a:pos x="374" y="162"/>
                </a:cxn>
                <a:cxn ang="0">
                  <a:pos x="356" y="162"/>
                </a:cxn>
                <a:cxn ang="0">
                  <a:pos x="346" y="166"/>
                </a:cxn>
                <a:cxn ang="0">
                  <a:pos x="340" y="164"/>
                </a:cxn>
                <a:cxn ang="0">
                  <a:pos x="334" y="170"/>
                </a:cxn>
                <a:cxn ang="0">
                  <a:pos x="332" y="184"/>
                </a:cxn>
                <a:cxn ang="0">
                  <a:pos x="326" y="192"/>
                </a:cxn>
                <a:cxn ang="0">
                  <a:pos x="314" y="196"/>
                </a:cxn>
                <a:cxn ang="0">
                  <a:pos x="302" y="198"/>
                </a:cxn>
                <a:cxn ang="0">
                  <a:pos x="268" y="190"/>
                </a:cxn>
                <a:cxn ang="0">
                  <a:pos x="258" y="184"/>
                </a:cxn>
                <a:cxn ang="0">
                  <a:pos x="254" y="162"/>
                </a:cxn>
                <a:cxn ang="0">
                  <a:pos x="244" y="136"/>
                </a:cxn>
                <a:cxn ang="0">
                  <a:pos x="244" y="116"/>
                </a:cxn>
                <a:cxn ang="0">
                  <a:pos x="232" y="90"/>
                </a:cxn>
                <a:cxn ang="0">
                  <a:pos x="208" y="62"/>
                </a:cxn>
                <a:cxn ang="0">
                  <a:pos x="194" y="50"/>
                </a:cxn>
                <a:cxn ang="0">
                  <a:pos x="184" y="54"/>
                </a:cxn>
                <a:cxn ang="0">
                  <a:pos x="164" y="48"/>
                </a:cxn>
                <a:cxn ang="0">
                  <a:pos x="142" y="12"/>
                </a:cxn>
                <a:cxn ang="0">
                  <a:pos x="126" y="10"/>
                </a:cxn>
                <a:cxn ang="0">
                  <a:pos x="100" y="20"/>
                </a:cxn>
                <a:cxn ang="0">
                  <a:pos x="54" y="14"/>
                </a:cxn>
                <a:cxn ang="0">
                  <a:pos x="26" y="0"/>
                </a:cxn>
                <a:cxn ang="0">
                  <a:pos x="6" y="22"/>
                </a:cxn>
                <a:cxn ang="0">
                  <a:pos x="22" y="58"/>
                </a:cxn>
                <a:cxn ang="0">
                  <a:pos x="30" y="80"/>
                </a:cxn>
                <a:cxn ang="0">
                  <a:pos x="44" y="88"/>
                </a:cxn>
                <a:cxn ang="0">
                  <a:pos x="58" y="108"/>
                </a:cxn>
                <a:cxn ang="0">
                  <a:pos x="82" y="142"/>
                </a:cxn>
                <a:cxn ang="0">
                  <a:pos x="94" y="148"/>
                </a:cxn>
                <a:cxn ang="0">
                  <a:pos x="94" y="140"/>
                </a:cxn>
                <a:cxn ang="0">
                  <a:pos x="80" y="116"/>
                </a:cxn>
                <a:cxn ang="0">
                  <a:pos x="52" y="72"/>
                </a:cxn>
                <a:cxn ang="0">
                  <a:pos x="30" y="24"/>
                </a:cxn>
                <a:cxn ang="0">
                  <a:pos x="30" y="16"/>
                </a:cxn>
                <a:cxn ang="0">
                  <a:pos x="42" y="18"/>
                </a:cxn>
                <a:cxn ang="0">
                  <a:pos x="68" y="66"/>
                </a:cxn>
                <a:cxn ang="0">
                  <a:pos x="84" y="80"/>
                </a:cxn>
                <a:cxn ang="0">
                  <a:pos x="96" y="90"/>
                </a:cxn>
                <a:cxn ang="0">
                  <a:pos x="116" y="116"/>
                </a:cxn>
                <a:cxn ang="0">
                  <a:pos x="142" y="148"/>
                </a:cxn>
                <a:cxn ang="0">
                  <a:pos x="150" y="198"/>
                </a:cxn>
                <a:cxn ang="0">
                  <a:pos x="174" y="204"/>
                </a:cxn>
                <a:cxn ang="0">
                  <a:pos x="226" y="224"/>
                </a:cxn>
                <a:cxn ang="0">
                  <a:pos x="272" y="240"/>
                </a:cxn>
                <a:cxn ang="0">
                  <a:pos x="304" y="240"/>
                </a:cxn>
                <a:cxn ang="0">
                  <a:pos x="314" y="244"/>
                </a:cxn>
                <a:cxn ang="0">
                  <a:pos x="318" y="242"/>
                </a:cxn>
                <a:cxn ang="0">
                  <a:pos x="322" y="232"/>
                </a:cxn>
                <a:cxn ang="0">
                  <a:pos x="320" y="226"/>
                </a:cxn>
                <a:cxn ang="0">
                  <a:pos x="346" y="222"/>
                </a:cxn>
                <a:cxn ang="0">
                  <a:pos x="340" y="194"/>
                </a:cxn>
                <a:cxn ang="0">
                  <a:pos x="360" y="190"/>
                </a:cxn>
                <a:cxn ang="0">
                  <a:pos x="366" y="190"/>
                </a:cxn>
                <a:cxn ang="0">
                  <a:pos x="374" y="186"/>
                </a:cxn>
              </a:cxnLst>
              <a:rect l="txL" t="txT" r="txR" b="txB"/>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2" y="164"/>
                  </a:lnTo>
                  <a:lnTo>
                    <a:pt x="340" y="164"/>
                  </a:lnTo>
                  <a:lnTo>
                    <a:pt x="340" y="164"/>
                  </a:lnTo>
                  <a:lnTo>
                    <a:pt x="338" y="164"/>
                  </a:lnTo>
                  <a:lnTo>
                    <a:pt x="336" y="166"/>
                  </a:lnTo>
                  <a:lnTo>
                    <a:pt x="334" y="170"/>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4"/>
                  </a:lnTo>
                  <a:lnTo>
                    <a:pt x="360" y="192"/>
                  </a:lnTo>
                  <a:lnTo>
                    <a:pt x="360" y="190"/>
                  </a:lnTo>
                  <a:lnTo>
                    <a:pt x="362" y="190"/>
                  </a:lnTo>
                  <a:lnTo>
                    <a:pt x="364" y="192"/>
                  </a:lnTo>
                  <a:lnTo>
                    <a:pt x="366" y="190"/>
                  </a:lnTo>
                  <a:lnTo>
                    <a:pt x="366" y="190"/>
                  </a:lnTo>
                  <a:lnTo>
                    <a:pt x="368" y="188"/>
                  </a:lnTo>
                  <a:lnTo>
                    <a:pt x="370" y="188"/>
                  </a:lnTo>
                  <a:lnTo>
                    <a:pt x="372" y="188"/>
                  </a:lnTo>
                  <a:lnTo>
                    <a:pt x="374" y="186"/>
                  </a:lnTo>
                  <a:lnTo>
                    <a:pt x="374" y="18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69" name="Freeform 153"/>
            <p:cNvSpPr/>
            <p:nvPr/>
          </p:nvSpPr>
          <p:spPr>
            <a:xfrm>
              <a:off x="4361" y="2654"/>
              <a:ext cx="82" cy="46"/>
            </a:xfrm>
            <a:custGeom>
              <a:avLst/>
              <a:gdLst>
                <a:gd name="txL" fmla="*/ 0 w 82"/>
                <a:gd name="txT" fmla="*/ 0 h 46"/>
                <a:gd name="txR" fmla="*/ 82 w 82"/>
                <a:gd name="txB" fmla="*/ 46 h 46"/>
              </a:gdLst>
              <a:ahLst/>
              <a:cxnLst>
                <a:cxn ang="0">
                  <a:pos x="80" y="8"/>
                </a:cxn>
                <a:cxn ang="0">
                  <a:pos x="76" y="8"/>
                </a:cxn>
                <a:cxn ang="0">
                  <a:pos x="72" y="8"/>
                </a:cxn>
                <a:cxn ang="0">
                  <a:pos x="68" y="8"/>
                </a:cxn>
                <a:cxn ang="0">
                  <a:pos x="66" y="8"/>
                </a:cxn>
                <a:cxn ang="0">
                  <a:pos x="62" y="12"/>
                </a:cxn>
                <a:cxn ang="0">
                  <a:pos x="60" y="18"/>
                </a:cxn>
                <a:cxn ang="0">
                  <a:pos x="56" y="24"/>
                </a:cxn>
                <a:cxn ang="0">
                  <a:pos x="50" y="30"/>
                </a:cxn>
                <a:cxn ang="0">
                  <a:pos x="48" y="30"/>
                </a:cxn>
                <a:cxn ang="0">
                  <a:pos x="44" y="34"/>
                </a:cxn>
                <a:cxn ang="0">
                  <a:pos x="44" y="38"/>
                </a:cxn>
                <a:cxn ang="0">
                  <a:pos x="42" y="42"/>
                </a:cxn>
                <a:cxn ang="0">
                  <a:pos x="38" y="44"/>
                </a:cxn>
                <a:cxn ang="0">
                  <a:pos x="36" y="46"/>
                </a:cxn>
                <a:cxn ang="0">
                  <a:pos x="34" y="42"/>
                </a:cxn>
                <a:cxn ang="0">
                  <a:pos x="32" y="42"/>
                </a:cxn>
                <a:cxn ang="0">
                  <a:pos x="30" y="44"/>
                </a:cxn>
                <a:cxn ang="0">
                  <a:pos x="30" y="42"/>
                </a:cxn>
                <a:cxn ang="0">
                  <a:pos x="30" y="36"/>
                </a:cxn>
                <a:cxn ang="0">
                  <a:pos x="30" y="34"/>
                </a:cxn>
                <a:cxn ang="0">
                  <a:pos x="26" y="32"/>
                </a:cxn>
                <a:cxn ang="0">
                  <a:pos x="22" y="30"/>
                </a:cxn>
                <a:cxn ang="0">
                  <a:pos x="18" y="30"/>
                </a:cxn>
                <a:cxn ang="0">
                  <a:pos x="16" y="32"/>
                </a:cxn>
                <a:cxn ang="0">
                  <a:pos x="12" y="30"/>
                </a:cxn>
                <a:cxn ang="0">
                  <a:pos x="10" y="28"/>
                </a:cxn>
                <a:cxn ang="0">
                  <a:pos x="2" y="24"/>
                </a:cxn>
                <a:cxn ang="0">
                  <a:pos x="2" y="22"/>
                </a:cxn>
                <a:cxn ang="0">
                  <a:pos x="2" y="22"/>
                </a:cxn>
                <a:cxn ang="0">
                  <a:pos x="6" y="22"/>
                </a:cxn>
                <a:cxn ang="0">
                  <a:pos x="10" y="18"/>
                </a:cxn>
                <a:cxn ang="0">
                  <a:pos x="12" y="14"/>
                </a:cxn>
                <a:cxn ang="0">
                  <a:pos x="16" y="12"/>
                </a:cxn>
                <a:cxn ang="0">
                  <a:pos x="20" y="10"/>
                </a:cxn>
                <a:cxn ang="0">
                  <a:pos x="26" y="4"/>
                </a:cxn>
                <a:cxn ang="0">
                  <a:pos x="28" y="2"/>
                </a:cxn>
                <a:cxn ang="0">
                  <a:pos x="32" y="0"/>
                </a:cxn>
                <a:cxn ang="0">
                  <a:pos x="34" y="0"/>
                </a:cxn>
                <a:cxn ang="0">
                  <a:pos x="40" y="0"/>
                </a:cxn>
                <a:cxn ang="0">
                  <a:pos x="42" y="0"/>
                </a:cxn>
                <a:cxn ang="0">
                  <a:pos x="48" y="0"/>
                </a:cxn>
                <a:cxn ang="0">
                  <a:pos x="58" y="0"/>
                </a:cxn>
                <a:cxn ang="0">
                  <a:pos x="70" y="2"/>
                </a:cxn>
                <a:cxn ang="0">
                  <a:pos x="80" y="2"/>
                </a:cxn>
                <a:cxn ang="0">
                  <a:pos x="82" y="4"/>
                </a:cxn>
                <a:cxn ang="0">
                  <a:pos x="82" y="6"/>
                </a:cxn>
              </a:cxnLst>
              <a:rect l="txL" t="txT" r="txR" b="txB"/>
              <a:pathLst>
                <a:path w="82" h="46">
                  <a:moveTo>
                    <a:pt x="82" y="8"/>
                  </a:moveTo>
                  <a:lnTo>
                    <a:pt x="80" y="8"/>
                  </a:lnTo>
                  <a:lnTo>
                    <a:pt x="78" y="8"/>
                  </a:lnTo>
                  <a:lnTo>
                    <a:pt x="76" y="8"/>
                  </a:lnTo>
                  <a:lnTo>
                    <a:pt x="74" y="8"/>
                  </a:lnTo>
                  <a:lnTo>
                    <a:pt x="72" y="8"/>
                  </a:lnTo>
                  <a:lnTo>
                    <a:pt x="70" y="10"/>
                  </a:lnTo>
                  <a:lnTo>
                    <a:pt x="68" y="8"/>
                  </a:lnTo>
                  <a:lnTo>
                    <a:pt x="66" y="8"/>
                  </a:lnTo>
                  <a:lnTo>
                    <a:pt x="66" y="8"/>
                  </a:lnTo>
                  <a:lnTo>
                    <a:pt x="64" y="10"/>
                  </a:lnTo>
                  <a:lnTo>
                    <a:pt x="62" y="12"/>
                  </a:lnTo>
                  <a:lnTo>
                    <a:pt x="60" y="18"/>
                  </a:lnTo>
                  <a:lnTo>
                    <a:pt x="60" y="18"/>
                  </a:lnTo>
                  <a:lnTo>
                    <a:pt x="58" y="22"/>
                  </a:lnTo>
                  <a:lnTo>
                    <a:pt x="56" y="24"/>
                  </a:lnTo>
                  <a:lnTo>
                    <a:pt x="54" y="28"/>
                  </a:lnTo>
                  <a:lnTo>
                    <a:pt x="50" y="30"/>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2"/>
                  </a:lnTo>
                  <a:lnTo>
                    <a:pt x="32" y="44"/>
                  </a:lnTo>
                  <a:lnTo>
                    <a:pt x="30" y="44"/>
                  </a:lnTo>
                  <a:lnTo>
                    <a:pt x="30" y="42"/>
                  </a:lnTo>
                  <a:lnTo>
                    <a:pt x="30" y="42"/>
                  </a:lnTo>
                  <a:lnTo>
                    <a:pt x="30" y="38"/>
                  </a:lnTo>
                  <a:lnTo>
                    <a:pt x="30" y="36"/>
                  </a:lnTo>
                  <a:lnTo>
                    <a:pt x="30" y="36"/>
                  </a:lnTo>
                  <a:lnTo>
                    <a:pt x="30" y="34"/>
                  </a:lnTo>
                  <a:lnTo>
                    <a:pt x="28" y="32"/>
                  </a:lnTo>
                  <a:lnTo>
                    <a:pt x="26" y="32"/>
                  </a:lnTo>
                  <a:lnTo>
                    <a:pt x="24" y="30"/>
                  </a:lnTo>
                  <a:lnTo>
                    <a:pt x="22" y="30"/>
                  </a:lnTo>
                  <a:lnTo>
                    <a:pt x="20" y="30"/>
                  </a:lnTo>
                  <a:lnTo>
                    <a:pt x="18" y="30"/>
                  </a:lnTo>
                  <a:lnTo>
                    <a:pt x="16" y="32"/>
                  </a:lnTo>
                  <a:lnTo>
                    <a:pt x="16" y="32"/>
                  </a:lnTo>
                  <a:lnTo>
                    <a:pt x="14" y="32"/>
                  </a:lnTo>
                  <a:lnTo>
                    <a:pt x="12" y="30"/>
                  </a:lnTo>
                  <a:lnTo>
                    <a:pt x="12" y="28"/>
                  </a:lnTo>
                  <a:lnTo>
                    <a:pt x="10" y="28"/>
                  </a:lnTo>
                  <a:lnTo>
                    <a:pt x="6" y="24"/>
                  </a:lnTo>
                  <a:lnTo>
                    <a:pt x="2" y="24"/>
                  </a:lnTo>
                  <a:lnTo>
                    <a:pt x="0" y="24"/>
                  </a:lnTo>
                  <a:lnTo>
                    <a:pt x="2" y="22"/>
                  </a:lnTo>
                  <a:lnTo>
                    <a:pt x="2" y="22"/>
                  </a:lnTo>
                  <a:lnTo>
                    <a:pt x="2" y="22"/>
                  </a:lnTo>
                  <a:lnTo>
                    <a:pt x="2" y="22"/>
                  </a:lnTo>
                  <a:lnTo>
                    <a:pt x="6" y="22"/>
                  </a:lnTo>
                  <a:lnTo>
                    <a:pt x="8" y="20"/>
                  </a:lnTo>
                  <a:lnTo>
                    <a:pt x="10" y="18"/>
                  </a:lnTo>
                  <a:lnTo>
                    <a:pt x="10" y="18"/>
                  </a:lnTo>
                  <a:lnTo>
                    <a:pt x="12" y="14"/>
                  </a:lnTo>
                  <a:lnTo>
                    <a:pt x="14" y="12"/>
                  </a:lnTo>
                  <a:lnTo>
                    <a:pt x="16" y="12"/>
                  </a:lnTo>
                  <a:lnTo>
                    <a:pt x="16" y="12"/>
                  </a:lnTo>
                  <a:lnTo>
                    <a:pt x="20" y="10"/>
                  </a:lnTo>
                  <a:lnTo>
                    <a:pt x="24" y="8"/>
                  </a:lnTo>
                  <a:lnTo>
                    <a:pt x="26" y="4"/>
                  </a:lnTo>
                  <a:lnTo>
                    <a:pt x="28" y="2"/>
                  </a:lnTo>
                  <a:lnTo>
                    <a:pt x="28" y="2"/>
                  </a:lnTo>
                  <a:lnTo>
                    <a:pt x="30" y="0"/>
                  </a:lnTo>
                  <a:lnTo>
                    <a:pt x="32" y="0"/>
                  </a:lnTo>
                  <a:lnTo>
                    <a:pt x="34" y="0"/>
                  </a:lnTo>
                  <a:lnTo>
                    <a:pt x="34" y="0"/>
                  </a:lnTo>
                  <a:lnTo>
                    <a:pt x="36" y="0"/>
                  </a:lnTo>
                  <a:lnTo>
                    <a:pt x="40" y="0"/>
                  </a:lnTo>
                  <a:lnTo>
                    <a:pt x="42"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6"/>
                  </a:lnTo>
                  <a:lnTo>
                    <a:pt x="82" y="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0" name="Freeform 154"/>
            <p:cNvSpPr/>
            <p:nvPr/>
          </p:nvSpPr>
          <p:spPr>
            <a:xfrm>
              <a:off x="4349" y="2678"/>
              <a:ext cx="44" cy="24"/>
            </a:xfrm>
            <a:custGeom>
              <a:avLst/>
              <a:gdLst>
                <a:gd name="txL" fmla="*/ 0 w 44"/>
                <a:gd name="txT" fmla="*/ 0 h 24"/>
                <a:gd name="txR" fmla="*/ 44 w 44"/>
                <a:gd name="txB" fmla="*/ 24 h 24"/>
              </a:gdLst>
              <a:ahLst/>
              <a:cxnLst>
                <a:cxn ang="0">
                  <a:pos x="44" y="20"/>
                </a:cxn>
                <a:cxn ang="0">
                  <a:pos x="42" y="22"/>
                </a:cxn>
                <a:cxn ang="0">
                  <a:pos x="40" y="22"/>
                </a:cxn>
                <a:cxn ang="0">
                  <a:pos x="40" y="24"/>
                </a:cxn>
                <a:cxn ang="0">
                  <a:pos x="32" y="22"/>
                </a:cxn>
                <a:cxn ang="0">
                  <a:pos x="26" y="22"/>
                </a:cxn>
                <a:cxn ang="0">
                  <a:pos x="20" y="20"/>
                </a:cxn>
                <a:cxn ang="0">
                  <a:pos x="16" y="18"/>
                </a:cxn>
                <a:cxn ang="0">
                  <a:pos x="12" y="18"/>
                </a:cxn>
                <a:cxn ang="0">
                  <a:pos x="12" y="16"/>
                </a:cxn>
                <a:cxn ang="0">
                  <a:pos x="6" y="14"/>
                </a:cxn>
                <a:cxn ang="0">
                  <a:pos x="2" y="12"/>
                </a:cxn>
                <a:cxn ang="0">
                  <a:pos x="0" y="10"/>
                </a:cxn>
                <a:cxn ang="0">
                  <a:pos x="8" y="4"/>
                </a:cxn>
                <a:cxn ang="0">
                  <a:pos x="10" y="2"/>
                </a:cxn>
                <a:cxn ang="0">
                  <a:pos x="12" y="0"/>
                </a:cxn>
                <a:cxn ang="0">
                  <a:pos x="14" y="0"/>
                </a:cxn>
                <a:cxn ang="0">
                  <a:pos x="16" y="0"/>
                </a:cxn>
                <a:cxn ang="0">
                  <a:pos x="20" y="2"/>
                </a:cxn>
                <a:cxn ang="0">
                  <a:pos x="24" y="4"/>
                </a:cxn>
                <a:cxn ang="0">
                  <a:pos x="24" y="6"/>
                </a:cxn>
                <a:cxn ang="0">
                  <a:pos x="26" y="6"/>
                </a:cxn>
                <a:cxn ang="0">
                  <a:pos x="26" y="8"/>
                </a:cxn>
                <a:cxn ang="0">
                  <a:pos x="30" y="8"/>
                </a:cxn>
                <a:cxn ang="0">
                  <a:pos x="30" y="8"/>
                </a:cxn>
                <a:cxn ang="0">
                  <a:pos x="32" y="6"/>
                </a:cxn>
                <a:cxn ang="0">
                  <a:pos x="34" y="6"/>
                </a:cxn>
                <a:cxn ang="0">
                  <a:pos x="38" y="6"/>
                </a:cxn>
                <a:cxn ang="0">
                  <a:pos x="38" y="6"/>
                </a:cxn>
                <a:cxn ang="0">
                  <a:pos x="40" y="8"/>
                </a:cxn>
                <a:cxn ang="0">
                  <a:pos x="42" y="10"/>
                </a:cxn>
                <a:cxn ang="0">
                  <a:pos x="44" y="12"/>
                </a:cxn>
                <a:cxn ang="0">
                  <a:pos x="44" y="14"/>
                </a:cxn>
                <a:cxn ang="0">
                  <a:pos x="44" y="16"/>
                </a:cxn>
                <a:cxn ang="0">
                  <a:pos x="44" y="18"/>
                </a:cxn>
                <a:cxn ang="0">
                  <a:pos x="44" y="20"/>
                </a:cxn>
              </a:cxnLst>
              <a:rect l="txL" t="txT" r="txR" b="txB"/>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0" y="8"/>
                  </a:lnTo>
                  <a:lnTo>
                    <a:pt x="32" y="6"/>
                  </a:lnTo>
                  <a:lnTo>
                    <a:pt x="34" y="6"/>
                  </a:lnTo>
                  <a:lnTo>
                    <a:pt x="38" y="6"/>
                  </a:lnTo>
                  <a:lnTo>
                    <a:pt x="38" y="6"/>
                  </a:lnTo>
                  <a:lnTo>
                    <a:pt x="40" y="8"/>
                  </a:lnTo>
                  <a:lnTo>
                    <a:pt x="42" y="10"/>
                  </a:lnTo>
                  <a:lnTo>
                    <a:pt x="44" y="12"/>
                  </a:lnTo>
                  <a:lnTo>
                    <a:pt x="44" y="14"/>
                  </a:lnTo>
                  <a:lnTo>
                    <a:pt x="44" y="16"/>
                  </a:lnTo>
                  <a:lnTo>
                    <a:pt x="44" y="18"/>
                  </a:lnTo>
                  <a:lnTo>
                    <a:pt x="44" y="2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1" name="Freeform 155"/>
            <p:cNvSpPr/>
            <p:nvPr/>
          </p:nvSpPr>
          <p:spPr>
            <a:xfrm>
              <a:off x="4599" y="2606"/>
              <a:ext cx="38" cy="28"/>
            </a:xfrm>
            <a:custGeom>
              <a:avLst/>
              <a:gdLst>
                <a:gd name="txL" fmla="*/ 0 w 38"/>
                <a:gd name="txT" fmla="*/ 0 h 28"/>
                <a:gd name="txR" fmla="*/ 38 w 38"/>
                <a:gd name="txB" fmla="*/ 28 h 28"/>
              </a:gdLst>
              <a:ahLst/>
              <a:cxnLst>
                <a:cxn ang="0">
                  <a:pos x="4" y="0"/>
                </a:cxn>
                <a:cxn ang="0">
                  <a:pos x="6" y="2"/>
                </a:cxn>
                <a:cxn ang="0">
                  <a:pos x="6" y="6"/>
                </a:cxn>
                <a:cxn ang="0">
                  <a:pos x="6" y="10"/>
                </a:cxn>
                <a:cxn ang="0">
                  <a:pos x="4" y="12"/>
                </a:cxn>
                <a:cxn ang="0">
                  <a:pos x="2" y="14"/>
                </a:cxn>
                <a:cxn ang="0">
                  <a:pos x="0" y="14"/>
                </a:cxn>
                <a:cxn ang="0">
                  <a:pos x="0" y="16"/>
                </a:cxn>
                <a:cxn ang="0">
                  <a:pos x="0" y="20"/>
                </a:cxn>
                <a:cxn ang="0">
                  <a:pos x="2" y="22"/>
                </a:cxn>
                <a:cxn ang="0">
                  <a:pos x="2" y="24"/>
                </a:cxn>
                <a:cxn ang="0">
                  <a:pos x="4" y="26"/>
                </a:cxn>
                <a:cxn ang="0">
                  <a:pos x="4" y="28"/>
                </a:cxn>
                <a:cxn ang="0">
                  <a:pos x="4" y="28"/>
                </a:cxn>
                <a:cxn ang="0">
                  <a:pos x="6" y="28"/>
                </a:cxn>
                <a:cxn ang="0">
                  <a:pos x="8" y="28"/>
                </a:cxn>
                <a:cxn ang="0">
                  <a:pos x="12" y="26"/>
                </a:cxn>
                <a:cxn ang="0">
                  <a:pos x="14" y="24"/>
                </a:cxn>
                <a:cxn ang="0">
                  <a:pos x="16" y="24"/>
                </a:cxn>
                <a:cxn ang="0">
                  <a:pos x="18" y="22"/>
                </a:cxn>
                <a:cxn ang="0">
                  <a:pos x="20" y="22"/>
                </a:cxn>
                <a:cxn ang="0">
                  <a:pos x="22" y="24"/>
                </a:cxn>
                <a:cxn ang="0">
                  <a:pos x="22" y="24"/>
                </a:cxn>
                <a:cxn ang="0">
                  <a:pos x="32" y="22"/>
                </a:cxn>
                <a:cxn ang="0">
                  <a:pos x="38" y="20"/>
                </a:cxn>
                <a:cxn ang="0">
                  <a:pos x="38" y="12"/>
                </a:cxn>
                <a:cxn ang="0">
                  <a:pos x="32" y="10"/>
                </a:cxn>
                <a:cxn ang="0">
                  <a:pos x="24" y="8"/>
                </a:cxn>
                <a:cxn ang="0">
                  <a:pos x="30" y="6"/>
                </a:cxn>
                <a:cxn ang="0">
                  <a:pos x="20" y="6"/>
                </a:cxn>
                <a:cxn ang="0">
                  <a:pos x="14" y="2"/>
                </a:cxn>
                <a:cxn ang="0">
                  <a:pos x="4" y="0"/>
                </a:cxn>
              </a:cxnLst>
              <a:rect l="txL" t="txT" r="txR" b="txB"/>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4" y="28"/>
                  </a:lnTo>
                  <a:lnTo>
                    <a:pt x="6" y="28"/>
                  </a:lnTo>
                  <a:lnTo>
                    <a:pt x="8" y="28"/>
                  </a:lnTo>
                  <a:lnTo>
                    <a:pt x="12" y="26"/>
                  </a:lnTo>
                  <a:lnTo>
                    <a:pt x="14" y="24"/>
                  </a:lnTo>
                  <a:lnTo>
                    <a:pt x="16" y="24"/>
                  </a:lnTo>
                  <a:lnTo>
                    <a:pt x="18" y="22"/>
                  </a:lnTo>
                  <a:lnTo>
                    <a:pt x="20" y="22"/>
                  </a:lnTo>
                  <a:lnTo>
                    <a:pt x="22" y="24"/>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2" name="Freeform 156"/>
            <p:cNvSpPr/>
            <p:nvPr/>
          </p:nvSpPr>
          <p:spPr>
            <a:xfrm>
              <a:off x="4561" y="2600"/>
              <a:ext cx="44" cy="36"/>
            </a:xfrm>
            <a:custGeom>
              <a:avLst/>
              <a:gdLst>
                <a:gd name="txL" fmla="*/ 0 w 44"/>
                <a:gd name="txT" fmla="*/ 0 h 36"/>
                <a:gd name="txR" fmla="*/ 44 w 44"/>
                <a:gd name="txB" fmla="*/ 36 h 36"/>
              </a:gdLst>
              <a:ahLst/>
              <a:cxnLst>
                <a:cxn ang="0">
                  <a:pos x="12" y="2"/>
                </a:cxn>
                <a:cxn ang="0">
                  <a:pos x="8" y="6"/>
                </a:cxn>
                <a:cxn ang="0">
                  <a:pos x="12" y="8"/>
                </a:cxn>
                <a:cxn ang="0">
                  <a:pos x="14" y="8"/>
                </a:cxn>
                <a:cxn ang="0">
                  <a:pos x="16" y="8"/>
                </a:cxn>
                <a:cxn ang="0">
                  <a:pos x="18" y="8"/>
                </a:cxn>
                <a:cxn ang="0">
                  <a:pos x="22" y="10"/>
                </a:cxn>
                <a:cxn ang="0">
                  <a:pos x="24" y="10"/>
                </a:cxn>
                <a:cxn ang="0">
                  <a:pos x="26" y="14"/>
                </a:cxn>
                <a:cxn ang="0">
                  <a:pos x="26" y="14"/>
                </a:cxn>
                <a:cxn ang="0">
                  <a:pos x="26" y="16"/>
                </a:cxn>
                <a:cxn ang="0">
                  <a:pos x="26" y="18"/>
                </a:cxn>
                <a:cxn ang="0">
                  <a:pos x="26" y="20"/>
                </a:cxn>
                <a:cxn ang="0">
                  <a:pos x="24" y="22"/>
                </a:cxn>
                <a:cxn ang="0">
                  <a:pos x="20" y="22"/>
                </a:cxn>
                <a:cxn ang="0">
                  <a:pos x="10" y="18"/>
                </a:cxn>
                <a:cxn ang="0">
                  <a:pos x="4" y="18"/>
                </a:cxn>
                <a:cxn ang="0">
                  <a:pos x="0" y="22"/>
                </a:cxn>
                <a:cxn ang="0">
                  <a:pos x="6" y="26"/>
                </a:cxn>
                <a:cxn ang="0">
                  <a:pos x="6" y="26"/>
                </a:cxn>
                <a:cxn ang="0">
                  <a:pos x="10" y="26"/>
                </a:cxn>
                <a:cxn ang="0">
                  <a:pos x="14" y="26"/>
                </a:cxn>
                <a:cxn ang="0">
                  <a:pos x="16" y="26"/>
                </a:cxn>
                <a:cxn ang="0">
                  <a:pos x="20" y="28"/>
                </a:cxn>
                <a:cxn ang="0">
                  <a:pos x="20" y="30"/>
                </a:cxn>
                <a:cxn ang="0">
                  <a:pos x="22" y="32"/>
                </a:cxn>
                <a:cxn ang="0">
                  <a:pos x="26" y="34"/>
                </a:cxn>
                <a:cxn ang="0">
                  <a:pos x="30" y="36"/>
                </a:cxn>
                <a:cxn ang="0">
                  <a:pos x="34" y="36"/>
                </a:cxn>
                <a:cxn ang="0">
                  <a:pos x="36" y="36"/>
                </a:cxn>
                <a:cxn ang="0">
                  <a:pos x="40" y="36"/>
                </a:cxn>
                <a:cxn ang="0">
                  <a:pos x="42" y="36"/>
                </a:cxn>
                <a:cxn ang="0">
                  <a:pos x="42" y="34"/>
                </a:cxn>
                <a:cxn ang="0">
                  <a:pos x="42" y="30"/>
                </a:cxn>
                <a:cxn ang="0">
                  <a:pos x="40" y="30"/>
                </a:cxn>
                <a:cxn ang="0">
                  <a:pos x="40" y="28"/>
                </a:cxn>
                <a:cxn ang="0">
                  <a:pos x="38" y="24"/>
                </a:cxn>
                <a:cxn ang="0">
                  <a:pos x="38" y="22"/>
                </a:cxn>
                <a:cxn ang="0">
                  <a:pos x="38" y="18"/>
                </a:cxn>
                <a:cxn ang="0">
                  <a:pos x="40" y="18"/>
                </a:cxn>
                <a:cxn ang="0">
                  <a:pos x="42" y="16"/>
                </a:cxn>
                <a:cxn ang="0">
                  <a:pos x="44" y="14"/>
                </a:cxn>
                <a:cxn ang="0">
                  <a:pos x="44" y="12"/>
                </a:cxn>
                <a:cxn ang="0">
                  <a:pos x="44" y="8"/>
                </a:cxn>
                <a:cxn ang="0">
                  <a:pos x="42" y="4"/>
                </a:cxn>
                <a:cxn ang="0">
                  <a:pos x="28" y="2"/>
                </a:cxn>
                <a:cxn ang="0">
                  <a:pos x="20" y="0"/>
                </a:cxn>
                <a:cxn ang="0">
                  <a:pos x="12" y="2"/>
                </a:cxn>
              </a:cxnLst>
              <a:rect l="txL" t="txT" r="txR" b="txB"/>
              <a:pathLst>
                <a:path w="44" h="36">
                  <a:moveTo>
                    <a:pt x="12" y="2"/>
                  </a:moveTo>
                  <a:lnTo>
                    <a:pt x="8" y="6"/>
                  </a:lnTo>
                  <a:lnTo>
                    <a:pt x="12" y="8"/>
                  </a:lnTo>
                  <a:lnTo>
                    <a:pt x="14" y="8"/>
                  </a:lnTo>
                  <a:lnTo>
                    <a:pt x="16" y="8"/>
                  </a:lnTo>
                  <a:lnTo>
                    <a:pt x="18" y="8"/>
                  </a:lnTo>
                  <a:lnTo>
                    <a:pt x="22" y="10"/>
                  </a:lnTo>
                  <a:lnTo>
                    <a:pt x="24" y="10"/>
                  </a:lnTo>
                  <a:lnTo>
                    <a:pt x="26" y="14"/>
                  </a:lnTo>
                  <a:lnTo>
                    <a:pt x="26" y="14"/>
                  </a:lnTo>
                  <a:lnTo>
                    <a:pt x="26" y="16"/>
                  </a:lnTo>
                  <a:lnTo>
                    <a:pt x="26" y="18"/>
                  </a:lnTo>
                  <a:lnTo>
                    <a:pt x="26" y="20"/>
                  </a:lnTo>
                  <a:lnTo>
                    <a:pt x="24" y="22"/>
                  </a:lnTo>
                  <a:lnTo>
                    <a:pt x="20" y="22"/>
                  </a:lnTo>
                  <a:lnTo>
                    <a:pt x="10" y="18"/>
                  </a:lnTo>
                  <a:lnTo>
                    <a:pt x="4" y="18"/>
                  </a:lnTo>
                  <a:lnTo>
                    <a:pt x="0" y="22"/>
                  </a:lnTo>
                  <a:lnTo>
                    <a:pt x="6" y="26"/>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3" name="Freeform 157"/>
            <p:cNvSpPr/>
            <p:nvPr/>
          </p:nvSpPr>
          <p:spPr>
            <a:xfrm>
              <a:off x="4425" y="2554"/>
              <a:ext cx="140" cy="54"/>
            </a:xfrm>
            <a:custGeom>
              <a:avLst/>
              <a:gdLst>
                <a:gd name="txL" fmla="*/ 0 w 140"/>
                <a:gd name="txT" fmla="*/ 0 h 54"/>
                <a:gd name="txR" fmla="*/ 140 w 140"/>
                <a:gd name="txB" fmla="*/ 54 h 54"/>
              </a:gdLst>
              <a:ahLst/>
              <a:cxnLst>
                <a:cxn ang="0">
                  <a:pos x="18" y="2"/>
                </a:cxn>
                <a:cxn ang="0">
                  <a:pos x="16" y="2"/>
                </a:cxn>
                <a:cxn ang="0">
                  <a:pos x="14" y="4"/>
                </a:cxn>
                <a:cxn ang="0">
                  <a:pos x="10" y="6"/>
                </a:cxn>
                <a:cxn ang="0">
                  <a:pos x="6" y="8"/>
                </a:cxn>
                <a:cxn ang="0">
                  <a:pos x="2" y="10"/>
                </a:cxn>
                <a:cxn ang="0">
                  <a:pos x="0" y="14"/>
                </a:cxn>
                <a:cxn ang="0">
                  <a:pos x="0" y="18"/>
                </a:cxn>
                <a:cxn ang="0">
                  <a:pos x="0" y="18"/>
                </a:cxn>
                <a:cxn ang="0">
                  <a:pos x="2" y="20"/>
                </a:cxn>
                <a:cxn ang="0">
                  <a:pos x="4" y="22"/>
                </a:cxn>
                <a:cxn ang="0">
                  <a:pos x="8" y="22"/>
                </a:cxn>
                <a:cxn ang="0">
                  <a:pos x="12" y="22"/>
                </a:cxn>
                <a:cxn ang="0">
                  <a:pos x="16" y="20"/>
                </a:cxn>
                <a:cxn ang="0">
                  <a:pos x="20" y="18"/>
                </a:cxn>
                <a:cxn ang="0">
                  <a:pos x="24" y="16"/>
                </a:cxn>
                <a:cxn ang="0">
                  <a:pos x="28" y="16"/>
                </a:cxn>
                <a:cxn ang="0">
                  <a:pos x="32" y="16"/>
                </a:cxn>
                <a:cxn ang="0">
                  <a:pos x="34" y="18"/>
                </a:cxn>
                <a:cxn ang="0">
                  <a:pos x="36" y="18"/>
                </a:cxn>
                <a:cxn ang="0">
                  <a:pos x="40" y="20"/>
                </a:cxn>
                <a:cxn ang="0">
                  <a:pos x="44" y="22"/>
                </a:cxn>
                <a:cxn ang="0">
                  <a:pos x="48" y="22"/>
                </a:cxn>
                <a:cxn ang="0">
                  <a:pos x="50" y="24"/>
                </a:cxn>
                <a:cxn ang="0">
                  <a:pos x="52" y="24"/>
                </a:cxn>
                <a:cxn ang="0">
                  <a:pos x="68" y="32"/>
                </a:cxn>
                <a:cxn ang="0">
                  <a:pos x="68" y="32"/>
                </a:cxn>
                <a:cxn ang="0">
                  <a:pos x="70" y="34"/>
                </a:cxn>
                <a:cxn ang="0">
                  <a:pos x="74" y="36"/>
                </a:cxn>
                <a:cxn ang="0">
                  <a:pos x="80" y="40"/>
                </a:cxn>
                <a:cxn ang="0">
                  <a:pos x="88" y="40"/>
                </a:cxn>
                <a:cxn ang="0">
                  <a:pos x="98" y="42"/>
                </a:cxn>
                <a:cxn ang="0">
                  <a:pos x="98" y="46"/>
                </a:cxn>
                <a:cxn ang="0">
                  <a:pos x="90" y="50"/>
                </a:cxn>
                <a:cxn ang="0">
                  <a:pos x="92" y="54"/>
                </a:cxn>
                <a:cxn ang="0">
                  <a:pos x="94" y="54"/>
                </a:cxn>
                <a:cxn ang="0">
                  <a:pos x="96" y="54"/>
                </a:cxn>
                <a:cxn ang="0">
                  <a:pos x="102" y="54"/>
                </a:cxn>
                <a:cxn ang="0">
                  <a:pos x="108" y="54"/>
                </a:cxn>
                <a:cxn ang="0">
                  <a:pos x="114" y="54"/>
                </a:cxn>
                <a:cxn ang="0">
                  <a:pos x="120" y="54"/>
                </a:cxn>
                <a:cxn ang="0">
                  <a:pos x="122" y="54"/>
                </a:cxn>
                <a:cxn ang="0">
                  <a:pos x="138" y="52"/>
                </a:cxn>
                <a:cxn ang="0">
                  <a:pos x="138" y="52"/>
                </a:cxn>
                <a:cxn ang="0">
                  <a:pos x="138" y="50"/>
                </a:cxn>
                <a:cxn ang="0">
                  <a:pos x="140" y="48"/>
                </a:cxn>
                <a:cxn ang="0">
                  <a:pos x="140" y="46"/>
                </a:cxn>
                <a:cxn ang="0">
                  <a:pos x="138" y="42"/>
                </a:cxn>
                <a:cxn ang="0">
                  <a:pos x="120" y="34"/>
                </a:cxn>
                <a:cxn ang="0">
                  <a:pos x="116" y="30"/>
                </a:cxn>
                <a:cxn ang="0">
                  <a:pos x="86" y="22"/>
                </a:cxn>
                <a:cxn ang="0">
                  <a:pos x="76" y="20"/>
                </a:cxn>
                <a:cxn ang="0">
                  <a:pos x="74" y="20"/>
                </a:cxn>
                <a:cxn ang="0">
                  <a:pos x="70" y="16"/>
                </a:cxn>
                <a:cxn ang="0">
                  <a:pos x="66" y="14"/>
                </a:cxn>
                <a:cxn ang="0">
                  <a:pos x="58" y="8"/>
                </a:cxn>
                <a:cxn ang="0">
                  <a:pos x="32" y="0"/>
                </a:cxn>
                <a:cxn ang="0">
                  <a:pos x="18" y="2"/>
                </a:cxn>
              </a:cxnLst>
              <a:rect l="txL" t="txT" r="txR" b="txB"/>
              <a:pathLst>
                <a:path w="140" h="54">
                  <a:moveTo>
                    <a:pt x="18" y="2"/>
                  </a:moveTo>
                  <a:lnTo>
                    <a:pt x="16" y="2"/>
                  </a:lnTo>
                  <a:lnTo>
                    <a:pt x="14" y="4"/>
                  </a:lnTo>
                  <a:lnTo>
                    <a:pt x="10" y="6"/>
                  </a:lnTo>
                  <a:lnTo>
                    <a:pt x="6" y="8"/>
                  </a:lnTo>
                  <a:lnTo>
                    <a:pt x="2" y="10"/>
                  </a:lnTo>
                  <a:lnTo>
                    <a:pt x="0" y="14"/>
                  </a:lnTo>
                  <a:lnTo>
                    <a:pt x="0" y="18"/>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4" name="Freeform 158"/>
            <p:cNvSpPr/>
            <p:nvPr/>
          </p:nvSpPr>
          <p:spPr>
            <a:xfrm>
              <a:off x="4661" y="1196"/>
              <a:ext cx="440" cy="658"/>
            </a:xfrm>
            <a:custGeom>
              <a:avLst/>
              <a:gdLst>
                <a:gd name="txL" fmla="*/ 0 w 440"/>
                <a:gd name="txT" fmla="*/ 0 h 658"/>
                <a:gd name="txR" fmla="*/ 440 w 440"/>
                <a:gd name="txB" fmla="*/ 658 h 658"/>
              </a:gdLst>
              <a:ahLst/>
              <a:cxnLst>
                <a:cxn ang="0">
                  <a:pos x="96" y="110"/>
                </a:cxn>
                <a:cxn ang="0">
                  <a:pos x="70" y="128"/>
                </a:cxn>
                <a:cxn ang="0">
                  <a:pos x="50" y="154"/>
                </a:cxn>
                <a:cxn ang="0">
                  <a:pos x="66" y="176"/>
                </a:cxn>
                <a:cxn ang="0">
                  <a:pos x="54" y="202"/>
                </a:cxn>
                <a:cxn ang="0">
                  <a:pos x="22" y="214"/>
                </a:cxn>
                <a:cxn ang="0">
                  <a:pos x="2" y="226"/>
                </a:cxn>
                <a:cxn ang="0">
                  <a:pos x="26" y="256"/>
                </a:cxn>
                <a:cxn ang="0">
                  <a:pos x="52" y="258"/>
                </a:cxn>
                <a:cxn ang="0">
                  <a:pos x="38" y="272"/>
                </a:cxn>
                <a:cxn ang="0">
                  <a:pos x="20" y="274"/>
                </a:cxn>
                <a:cxn ang="0">
                  <a:pos x="24" y="296"/>
                </a:cxn>
                <a:cxn ang="0">
                  <a:pos x="46" y="318"/>
                </a:cxn>
                <a:cxn ang="0">
                  <a:pos x="94" y="304"/>
                </a:cxn>
                <a:cxn ang="0">
                  <a:pos x="120" y="314"/>
                </a:cxn>
                <a:cxn ang="0">
                  <a:pos x="142" y="378"/>
                </a:cxn>
                <a:cxn ang="0">
                  <a:pos x="144" y="410"/>
                </a:cxn>
                <a:cxn ang="0">
                  <a:pos x="142" y="428"/>
                </a:cxn>
                <a:cxn ang="0">
                  <a:pos x="148" y="434"/>
                </a:cxn>
                <a:cxn ang="0">
                  <a:pos x="166" y="448"/>
                </a:cxn>
                <a:cxn ang="0">
                  <a:pos x="162" y="456"/>
                </a:cxn>
                <a:cxn ang="0">
                  <a:pos x="166" y="470"/>
                </a:cxn>
                <a:cxn ang="0">
                  <a:pos x="160" y="502"/>
                </a:cxn>
                <a:cxn ang="0">
                  <a:pos x="150" y="532"/>
                </a:cxn>
                <a:cxn ang="0">
                  <a:pos x="166" y="598"/>
                </a:cxn>
                <a:cxn ang="0">
                  <a:pos x="194" y="646"/>
                </a:cxn>
                <a:cxn ang="0">
                  <a:pos x="214" y="648"/>
                </a:cxn>
                <a:cxn ang="0">
                  <a:pos x="234" y="652"/>
                </a:cxn>
                <a:cxn ang="0">
                  <a:pos x="242" y="610"/>
                </a:cxn>
                <a:cxn ang="0">
                  <a:pos x="258" y="564"/>
                </a:cxn>
                <a:cxn ang="0">
                  <a:pos x="282" y="556"/>
                </a:cxn>
                <a:cxn ang="0">
                  <a:pos x="328" y="510"/>
                </a:cxn>
                <a:cxn ang="0">
                  <a:pos x="348" y="500"/>
                </a:cxn>
                <a:cxn ang="0">
                  <a:pos x="372" y="486"/>
                </a:cxn>
                <a:cxn ang="0">
                  <a:pos x="378" y="464"/>
                </a:cxn>
                <a:cxn ang="0">
                  <a:pos x="340" y="474"/>
                </a:cxn>
                <a:cxn ang="0">
                  <a:pos x="344" y="468"/>
                </a:cxn>
                <a:cxn ang="0">
                  <a:pos x="360" y="438"/>
                </a:cxn>
                <a:cxn ang="0">
                  <a:pos x="370" y="436"/>
                </a:cxn>
                <a:cxn ang="0">
                  <a:pos x="390" y="426"/>
                </a:cxn>
                <a:cxn ang="0">
                  <a:pos x="384" y="392"/>
                </a:cxn>
                <a:cxn ang="0">
                  <a:pos x="402" y="374"/>
                </a:cxn>
                <a:cxn ang="0">
                  <a:pos x="414" y="322"/>
                </a:cxn>
                <a:cxn ang="0">
                  <a:pos x="382" y="310"/>
                </a:cxn>
                <a:cxn ang="0">
                  <a:pos x="380" y="270"/>
                </a:cxn>
                <a:cxn ang="0">
                  <a:pos x="380" y="210"/>
                </a:cxn>
                <a:cxn ang="0">
                  <a:pos x="396" y="174"/>
                </a:cxn>
                <a:cxn ang="0">
                  <a:pos x="414" y="140"/>
                </a:cxn>
                <a:cxn ang="0">
                  <a:pos x="410" y="130"/>
                </a:cxn>
                <a:cxn ang="0">
                  <a:pos x="436" y="86"/>
                </a:cxn>
                <a:cxn ang="0">
                  <a:pos x="408" y="74"/>
                </a:cxn>
                <a:cxn ang="0">
                  <a:pos x="398" y="108"/>
                </a:cxn>
                <a:cxn ang="0">
                  <a:pos x="398" y="66"/>
                </a:cxn>
                <a:cxn ang="0">
                  <a:pos x="368" y="78"/>
                </a:cxn>
                <a:cxn ang="0">
                  <a:pos x="364" y="60"/>
                </a:cxn>
                <a:cxn ang="0">
                  <a:pos x="332" y="62"/>
                </a:cxn>
                <a:cxn ang="0">
                  <a:pos x="368" y="44"/>
                </a:cxn>
                <a:cxn ang="0">
                  <a:pos x="338" y="18"/>
                </a:cxn>
                <a:cxn ang="0">
                  <a:pos x="288" y="38"/>
                </a:cxn>
                <a:cxn ang="0">
                  <a:pos x="318" y="4"/>
                </a:cxn>
                <a:cxn ang="0">
                  <a:pos x="224" y="42"/>
                </a:cxn>
                <a:cxn ang="0">
                  <a:pos x="164" y="66"/>
                </a:cxn>
              </a:cxnLst>
              <a:rect l="txL" t="txT" r="txR" b="txB"/>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2" y="142"/>
                  </a:lnTo>
                  <a:lnTo>
                    <a:pt x="50" y="144"/>
                  </a:lnTo>
                  <a:lnTo>
                    <a:pt x="48" y="146"/>
                  </a:lnTo>
                  <a:lnTo>
                    <a:pt x="48" y="150"/>
                  </a:lnTo>
                  <a:lnTo>
                    <a:pt x="50" y="154"/>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4" y="274"/>
                  </a:lnTo>
                  <a:lnTo>
                    <a:pt x="42" y="274"/>
                  </a:lnTo>
                  <a:lnTo>
                    <a:pt x="38" y="272"/>
                  </a:lnTo>
                  <a:lnTo>
                    <a:pt x="36" y="270"/>
                  </a:lnTo>
                  <a:lnTo>
                    <a:pt x="32" y="268"/>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08" y="302"/>
                  </a:lnTo>
                  <a:lnTo>
                    <a:pt x="110" y="302"/>
                  </a:lnTo>
                  <a:lnTo>
                    <a:pt x="112" y="304"/>
                  </a:lnTo>
                  <a:lnTo>
                    <a:pt x="114" y="306"/>
                  </a:lnTo>
                  <a:lnTo>
                    <a:pt x="116" y="310"/>
                  </a:lnTo>
                  <a:lnTo>
                    <a:pt x="118" y="314"/>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4" y="410"/>
                  </a:lnTo>
                  <a:lnTo>
                    <a:pt x="142" y="410"/>
                  </a:lnTo>
                  <a:lnTo>
                    <a:pt x="140"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8" y="464"/>
                  </a:lnTo>
                  <a:lnTo>
                    <a:pt x="174" y="464"/>
                  </a:lnTo>
                  <a:lnTo>
                    <a:pt x="170" y="462"/>
                  </a:lnTo>
                  <a:lnTo>
                    <a:pt x="166" y="458"/>
                  </a:lnTo>
                  <a:lnTo>
                    <a:pt x="162" y="456"/>
                  </a:lnTo>
                  <a:lnTo>
                    <a:pt x="156" y="454"/>
                  </a:lnTo>
                  <a:lnTo>
                    <a:pt x="152" y="454"/>
                  </a:lnTo>
                  <a:lnTo>
                    <a:pt x="148" y="454"/>
                  </a:lnTo>
                  <a:lnTo>
                    <a:pt x="148" y="456"/>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58"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2"/>
                  </a:lnTo>
                  <a:lnTo>
                    <a:pt x="334" y="472"/>
                  </a:lnTo>
                  <a:lnTo>
                    <a:pt x="334" y="470"/>
                  </a:lnTo>
                  <a:lnTo>
                    <a:pt x="334" y="468"/>
                  </a:lnTo>
                  <a:lnTo>
                    <a:pt x="334" y="466"/>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4"/>
                  </a:lnTo>
                  <a:lnTo>
                    <a:pt x="394" y="432"/>
                  </a:lnTo>
                  <a:lnTo>
                    <a:pt x="392" y="428"/>
                  </a:lnTo>
                  <a:lnTo>
                    <a:pt x="390" y="426"/>
                  </a:lnTo>
                  <a:lnTo>
                    <a:pt x="386" y="422"/>
                  </a:lnTo>
                  <a:lnTo>
                    <a:pt x="384" y="420"/>
                  </a:lnTo>
                  <a:lnTo>
                    <a:pt x="382" y="418"/>
                  </a:lnTo>
                  <a:lnTo>
                    <a:pt x="380" y="414"/>
                  </a:lnTo>
                  <a:lnTo>
                    <a:pt x="380" y="412"/>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6" y="382"/>
                  </a:lnTo>
                  <a:lnTo>
                    <a:pt x="398" y="380"/>
                  </a:lnTo>
                  <a:lnTo>
                    <a:pt x="400" y="378"/>
                  </a:lnTo>
                  <a:lnTo>
                    <a:pt x="402" y="376"/>
                  </a:lnTo>
                  <a:lnTo>
                    <a:pt x="402" y="374"/>
                  </a:lnTo>
                  <a:lnTo>
                    <a:pt x="402" y="370"/>
                  </a:lnTo>
                  <a:lnTo>
                    <a:pt x="410" y="364"/>
                  </a:lnTo>
                  <a:lnTo>
                    <a:pt x="420" y="350"/>
                  </a:lnTo>
                  <a:lnTo>
                    <a:pt x="426" y="34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08" y="84"/>
                  </a:lnTo>
                  <a:lnTo>
                    <a:pt x="410" y="86"/>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8" y="28"/>
                  </a:lnTo>
                  <a:lnTo>
                    <a:pt x="340" y="28"/>
                  </a:lnTo>
                  <a:lnTo>
                    <a:pt x="340" y="18"/>
                  </a:lnTo>
                  <a:lnTo>
                    <a:pt x="340" y="18"/>
                  </a:lnTo>
                  <a:lnTo>
                    <a:pt x="338" y="18"/>
                  </a:lnTo>
                  <a:lnTo>
                    <a:pt x="334" y="18"/>
                  </a:lnTo>
                  <a:lnTo>
                    <a:pt x="330" y="20"/>
                  </a:lnTo>
                  <a:lnTo>
                    <a:pt x="328" y="22"/>
                  </a:lnTo>
                  <a:lnTo>
                    <a:pt x="324" y="24"/>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5" name="Freeform 159"/>
            <p:cNvSpPr/>
            <p:nvPr/>
          </p:nvSpPr>
          <p:spPr>
            <a:xfrm>
              <a:off x="5055" y="1444"/>
              <a:ext cx="38" cy="46"/>
            </a:xfrm>
            <a:custGeom>
              <a:avLst/>
              <a:gdLst>
                <a:gd name="txL" fmla="*/ 0 w 38"/>
                <a:gd name="txT" fmla="*/ 0 h 46"/>
                <a:gd name="txR" fmla="*/ 38 w 38"/>
                <a:gd name="txB" fmla="*/ 46 h 46"/>
              </a:gdLst>
              <a:ahLst/>
              <a:cxnLst>
                <a:cxn ang="0">
                  <a:pos x="10" y="0"/>
                </a:cxn>
                <a:cxn ang="0">
                  <a:pos x="8" y="0"/>
                </a:cxn>
                <a:cxn ang="0">
                  <a:pos x="8" y="0"/>
                </a:cxn>
                <a:cxn ang="0">
                  <a:pos x="6" y="2"/>
                </a:cxn>
                <a:cxn ang="0">
                  <a:pos x="6" y="2"/>
                </a:cxn>
                <a:cxn ang="0">
                  <a:pos x="4" y="6"/>
                </a:cxn>
                <a:cxn ang="0">
                  <a:pos x="4" y="10"/>
                </a:cxn>
                <a:cxn ang="0">
                  <a:pos x="2" y="18"/>
                </a:cxn>
                <a:cxn ang="0">
                  <a:pos x="2" y="22"/>
                </a:cxn>
                <a:cxn ang="0">
                  <a:pos x="2" y="24"/>
                </a:cxn>
                <a:cxn ang="0">
                  <a:pos x="4" y="26"/>
                </a:cxn>
                <a:cxn ang="0">
                  <a:pos x="6" y="26"/>
                </a:cxn>
                <a:cxn ang="0">
                  <a:pos x="8" y="28"/>
                </a:cxn>
                <a:cxn ang="0">
                  <a:pos x="6" y="30"/>
                </a:cxn>
                <a:cxn ang="0">
                  <a:pos x="4" y="30"/>
                </a:cxn>
                <a:cxn ang="0">
                  <a:pos x="2" y="32"/>
                </a:cxn>
                <a:cxn ang="0">
                  <a:pos x="0" y="36"/>
                </a:cxn>
                <a:cxn ang="0">
                  <a:pos x="0" y="38"/>
                </a:cxn>
                <a:cxn ang="0">
                  <a:pos x="2" y="40"/>
                </a:cxn>
                <a:cxn ang="0">
                  <a:pos x="2" y="42"/>
                </a:cxn>
                <a:cxn ang="0">
                  <a:pos x="2" y="42"/>
                </a:cxn>
                <a:cxn ang="0">
                  <a:pos x="4" y="42"/>
                </a:cxn>
                <a:cxn ang="0">
                  <a:pos x="6" y="44"/>
                </a:cxn>
                <a:cxn ang="0">
                  <a:pos x="8" y="44"/>
                </a:cxn>
                <a:cxn ang="0">
                  <a:pos x="10" y="44"/>
                </a:cxn>
                <a:cxn ang="0">
                  <a:pos x="12" y="44"/>
                </a:cxn>
                <a:cxn ang="0">
                  <a:pos x="12" y="40"/>
                </a:cxn>
                <a:cxn ang="0">
                  <a:pos x="14" y="38"/>
                </a:cxn>
                <a:cxn ang="0">
                  <a:pos x="16" y="38"/>
                </a:cxn>
                <a:cxn ang="0">
                  <a:pos x="18" y="36"/>
                </a:cxn>
                <a:cxn ang="0">
                  <a:pos x="20" y="38"/>
                </a:cxn>
                <a:cxn ang="0">
                  <a:pos x="22" y="40"/>
                </a:cxn>
                <a:cxn ang="0">
                  <a:pos x="26" y="42"/>
                </a:cxn>
                <a:cxn ang="0">
                  <a:pos x="30" y="44"/>
                </a:cxn>
                <a:cxn ang="0">
                  <a:pos x="34" y="46"/>
                </a:cxn>
                <a:cxn ang="0">
                  <a:pos x="36" y="46"/>
                </a:cxn>
                <a:cxn ang="0">
                  <a:pos x="38" y="46"/>
                </a:cxn>
                <a:cxn ang="0">
                  <a:pos x="38" y="44"/>
                </a:cxn>
                <a:cxn ang="0">
                  <a:pos x="38" y="38"/>
                </a:cxn>
                <a:cxn ang="0">
                  <a:pos x="36" y="34"/>
                </a:cxn>
                <a:cxn ang="0">
                  <a:pos x="34" y="32"/>
                </a:cxn>
                <a:cxn ang="0">
                  <a:pos x="34" y="30"/>
                </a:cxn>
                <a:cxn ang="0">
                  <a:pos x="32" y="28"/>
                </a:cxn>
                <a:cxn ang="0">
                  <a:pos x="32" y="28"/>
                </a:cxn>
                <a:cxn ang="0">
                  <a:pos x="32" y="26"/>
                </a:cxn>
                <a:cxn ang="0">
                  <a:pos x="30" y="24"/>
                </a:cxn>
                <a:cxn ang="0">
                  <a:pos x="28" y="24"/>
                </a:cxn>
                <a:cxn ang="0">
                  <a:pos x="26" y="24"/>
                </a:cxn>
                <a:cxn ang="0">
                  <a:pos x="24" y="24"/>
                </a:cxn>
                <a:cxn ang="0">
                  <a:pos x="20" y="22"/>
                </a:cxn>
                <a:cxn ang="0">
                  <a:pos x="18" y="20"/>
                </a:cxn>
                <a:cxn ang="0">
                  <a:pos x="16" y="18"/>
                </a:cxn>
                <a:cxn ang="0">
                  <a:pos x="14" y="16"/>
                </a:cxn>
                <a:cxn ang="0">
                  <a:pos x="14" y="16"/>
                </a:cxn>
                <a:cxn ang="0">
                  <a:pos x="16" y="14"/>
                </a:cxn>
                <a:cxn ang="0">
                  <a:pos x="28" y="14"/>
                </a:cxn>
                <a:cxn ang="0">
                  <a:pos x="28" y="4"/>
                </a:cxn>
                <a:cxn ang="0">
                  <a:pos x="26" y="6"/>
                </a:cxn>
                <a:cxn ang="0">
                  <a:pos x="24" y="6"/>
                </a:cxn>
                <a:cxn ang="0">
                  <a:pos x="20" y="6"/>
                </a:cxn>
                <a:cxn ang="0">
                  <a:pos x="16" y="4"/>
                </a:cxn>
                <a:cxn ang="0">
                  <a:pos x="12" y="4"/>
                </a:cxn>
                <a:cxn ang="0">
                  <a:pos x="10" y="0"/>
                </a:cxn>
              </a:cxnLst>
              <a:rect l="txL" t="txT" r="txR" b="txB"/>
              <a:pathLst>
                <a:path w="38" h="46">
                  <a:moveTo>
                    <a:pt x="10" y="0"/>
                  </a:moveTo>
                  <a:lnTo>
                    <a:pt x="8" y="0"/>
                  </a:lnTo>
                  <a:lnTo>
                    <a:pt x="8" y="0"/>
                  </a:lnTo>
                  <a:lnTo>
                    <a:pt x="6" y="2"/>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8"/>
                  </a:lnTo>
                  <a:lnTo>
                    <a:pt x="32" y="26"/>
                  </a:lnTo>
                  <a:lnTo>
                    <a:pt x="30" y="24"/>
                  </a:lnTo>
                  <a:lnTo>
                    <a:pt x="28" y="24"/>
                  </a:lnTo>
                  <a:lnTo>
                    <a:pt x="26" y="24"/>
                  </a:lnTo>
                  <a:lnTo>
                    <a:pt x="24" y="24"/>
                  </a:lnTo>
                  <a:lnTo>
                    <a:pt x="20" y="22"/>
                  </a:lnTo>
                  <a:lnTo>
                    <a:pt x="18" y="20"/>
                  </a:lnTo>
                  <a:lnTo>
                    <a:pt x="16" y="18"/>
                  </a:lnTo>
                  <a:lnTo>
                    <a:pt x="14" y="16"/>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6" name="Freeform 160"/>
            <p:cNvSpPr/>
            <p:nvPr/>
          </p:nvSpPr>
          <p:spPr>
            <a:xfrm>
              <a:off x="4471" y="1488"/>
              <a:ext cx="278" cy="320"/>
            </a:xfrm>
            <a:custGeom>
              <a:avLst/>
              <a:gdLst>
                <a:gd name="txL" fmla="*/ 0 w 278"/>
                <a:gd name="txT" fmla="*/ 0 h 320"/>
                <a:gd name="txR" fmla="*/ 278 w 278"/>
                <a:gd name="txB" fmla="*/ 320 h 320"/>
              </a:gdLst>
              <a:ahLst/>
              <a:cxnLst>
                <a:cxn ang="0">
                  <a:pos x="94" y="122"/>
                </a:cxn>
                <a:cxn ang="0">
                  <a:pos x="110" y="128"/>
                </a:cxn>
                <a:cxn ang="0">
                  <a:pos x="138" y="144"/>
                </a:cxn>
                <a:cxn ang="0">
                  <a:pos x="146" y="148"/>
                </a:cxn>
                <a:cxn ang="0">
                  <a:pos x="156" y="182"/>
                </a:cxn>
                <a:cxn ang="0">
                  <a:pos x="148" y="224"/>
                </a:cxn>
                <a:cxn ang="0">
                  <a:pos x="132" y="238"/>
                </a:cxn>
                <a:cxn ang="0">
                  <a:pos x="118" y="238"/>
                </a:cxn>
                <a:cxn ang="0">
                  <a:pos x="110" y="254"/>
                </a:cxn>
                <a:cxn ang="0">
                  <a:pos x="134" y="266"/>
                </a:cxn>
                <a:cxn ang="0">
                  <a:pos x="146" y="258"/>
                </a:cxn>
                <a:cxn ang="0">
                  <a:pos x="174" y="282"/>
                </a:cxn>
                <a:cxn ang="0">
                  <a:pos x="192" y="300"/>
                </a:cxn>
                <a:cxn ang="0">
                  <a:pos x="208" y="312"/>
                </a:cxn>
                <a:cxn ang="0">
                  <a:pos x="222" y="318"/>
                </a:cxn>
                <a:cxn ang="0">
                  <a:pos x="216" y="298"/>
                </a:cxn>
                <a:cxn ang="0">
                  <a:pos x="204" y="286"/>
                </a:cxn>
                <a:cxn ang="0">
                  <a:pos x="218" y="288"/>
                </a:cxn>
                <a:cxn ang="0">
                  <a:pos x="238" y="304"/>
                </a:cxn>
                <a:cxn ang="0">
                  <a:pos x="246" y="302"/>
                </a:cxn>
                <a:cxn ang="0">
                  <a:pos x="246" y="278"/>
                </a:cxn>
                <a:cxn ang="0">
                  <a:pos x="230" y="262"/>
                </a:cxn>
                <a:cxn ang="0">
                  <a:pos x="218" y="252"/>
                </a:cxn>
                <a:cxn ang="0">
                  <a:pos x="210" y="242"/>
                </a:cxn>
                <a:cxn ang="0">
                  <a:pos x="206" y="220"/>
                </a:cxn>
                <a:cxn ang="0">
                  <a:pos x="214" y="208"/>
                </a:cxn>
                <a:cxn ang="0">
                  <a:pos x="224" y="228"/>
                </a:cxn>
                <a:cxn ang="0">
                  <a:pos x="232" y="246"/>
                </a:cxn>
                <a:cxn ang="0">
                  <a:pos x="242" y="248"/>
                </a:cxn>
                <a:cxn ang="0">
                  <a:pos x="260" y="236"/>
                </a:cxn>
                <a:cxn ang="0">
                  <a:pos x="274" y="232"/>
                </a:cxn>
                <a:cxn ang="0">
                  <a:pos x="272" y="220"/>
                </a:cxn>
                <a:cxn ang="0">
                  <a:pos x="276" y="212"/>
                </a:cxn>
                <a:cxn ang="0">
                  <a:pos x="270" y="202"/>
                </a:cxn>
                <a:cxn ang="0">
                  <a:pos x="260" y="200"/>
                </a:cxn>
                <a:cxn ang="0">
                  <a:pos x="254" y="196"/>
                </a:cxn>
                <a:cxn ang="0">
                  <a:pos x="216" y="166"/>
                </a:cxn>
                <a:cxn ang="0">
                  <a:pos x="206" y="168"/>
                </a:cxn>
                <a:cxn ang="0">
                  <a:pos x="210" y="152"/>
                </a:cxn>
                <a:cxn ang="0">
                  <a:pos x="222" y="140"/>
                </a:cxn>
                <a:cxn ang="0">
                  <a:pos x="218" y="126"/>
                </a:cxn>
                <a:cxn ang="0">
                  <a:pos x="208" y="116"/>
                </a:cxn>
                <a:cxn ang="0">
                  <a:pos x="196" y="96"/>
                </a:cxn>
                <a:cxn ang="0">
                  <a:pos x="186" y="94"/>
                </a:cxn>
                <a:cxn ang="0">
                  <a:pos x="176" y="94"/>
                </a:cxn>
                <a:cxn ang="0">
                  <a:pos x="180" y="82"/>
                </a:cxn>
                <a:cxn ang="0">
                  <a:pos x="168" y="78"/>
                </a:cxn>
                <a:cxn ang="0">
                  <a:pos x="150" y="58"/>
                </a:cxn>
                <a:cxn ang="0">
                  <a:pos x="108" y="48"/>
                </a:cxn>
                <a:cxn ang="0">
                  <a:pos x="78" y="44"/>
                </a:cxn>
                <a:cxn ang="0">
                  <a:pos x="84" y="24"/>
                </a:cxn>
                <a:cxn ang="0">
                  <a:pos x="80" y="4"/>
                </a:cxn>
                <a:cxn ang="0">
                  <a:pos x="60" y="16"/>
                </a:cxn>
                <a:cxn ang="0">
                  <a:pos x="72" y="78"/>
                </a:cxn>
                <a:cxn ang="0">
                  <a:pos x="72" y="92"/>
                </a:cxn>
                <a:cxn ang="0">
                  <a:pos x="44" y="38"/>
                </a:cxn>
                <a:cxn ang="0">
                  <a:pos x="40" y="0"/>
                </a:cxn>
                <a:cxn ang="0">
                  <a:pos x="2" y="56"/>
                </a:cxn>
                <a:cxn ang="0">
                  <a:pos x="4" y="68"/>
                </a:cxn>
                <a:cxn ang="0">
                  <a:pos x="22" y="108"/>
                </a:cxn>
                <a:cxn ang="0">
                  <a:pos x="36" y="110"/>
                </a:cxn>
              </a:cxnLst>
              <a:rect l="txL" t="txT" r="txR" b="txB"/>
              <a:pathLst>
                <a:path w="278" h="320">
                  <a:moveTo>
                    <a:pt x="80" y="124"/>
                  </a:moveTo>
                  <a:lnTo>
                    <a:pt x="92" y="126"/>
                  </a:lnTo>
                  <a:lnTo>
                    <a:pt x="92" y="124"/>
                  </a:lnTo>
                  <a:lnTo>
                    <a:pt x="92" y="124"/>
                  </a:lnTo>
                  <a:lnTo>
                    <a:pt x="92" y="122"/>
                  </a:lnTo>
                  <a:lnTo>
                    <a:pt x="94" y="122"/>
                  </a:lnTo>
                  <a:lnTo>
                    <a:pt x="94" y="122"/>
                  </a:lnTo>
                  <a:lnTo>
                    <a:pt x="98" y="124"/>
                  </a:lnTo>
                  <a:lnTo>
                    <a:pt x="98" y="124"/>
                  </a:lnTo>
                  <a:lnTo>
                    <a:pt x="102" y="126"/>
                  </a:lnTo>
                  <a:lnTo>
                    <a:pt x="106" y="128"/>
                  </a:lnTo>
                  <a:lnTo>
                    <a:pt x="110" y="128"/>
                  </a:lnTo>
                  <a:lnTo>
                    <a:pt x="116" y="130"/>
                  </a:lnTo>
                  <a:lnTo>
                    <a:pt x="134" y="138"/>
                  </a:lnTo>
                  <a:lnTo>
                    <a:pt x="136" y="140"/>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2" y="310"/>
                  </a:lnTo>
                  <a:lnTo>
                    <a:pt x="220" y="306"/>
                  </a:lnTo>
                  <a:lnTo>
                    <a:pt x="218" y="302"/>
                  </a:lnTo>
                  <a:lnTo>
                    <a:pt x="216" y="298"/>
                  </a:lnTo>
                  <a:lnTo>
                    <a:pt x="212" y="294"/>
                  </a:lnTo>
                  <a:lnTo>
                    <a:pt x="210" y="290"/>
                  </a:lnTo>
                  <a:lnTo>
                    <a:pt x="206" y="290"/>
                  </a:lnTo>
                  <a:lnTo>
                    <a:pt x="206" y="288"/>
                  </a:lnTo>
                  <a:lnTo>
                    <a:pt x="206" y="288"/>
                  </a:lnTo>
                  <a:lnTo>
                    <a:pt x="204" y="286"/>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4" y="258"/>
                  </a:lnTo>
                  <a:lnTo>
                    <a:pt x="222" y="258"/>
                  </a:lnTo>
                  <a:lnTo>
                    <a:pt x="220" y="256"/>
                  </a:lnTo>
                  <a:lnTo>
                    <a:pt x="218" y="252"/>
                  </a:lnTo>
                  <a:lnTo>
                    <a:pt x="218" y="250"/>
                  </a:lnTo>
                  <a:lnTo>
                    <a:pt x="218" y="250"/>
                  </a:lnTo>
                  <a:lnTo>
                    <a:pt x="216" y="250"/>
                  </a:lnTo>
                  <a:lnTo>
                    <a:pt x="214" y="248"/>
                  </a:lnTo>
                  <a:lnTo>
                    <a:pt x="212" y="246"/>
                  </a:lnTo>
                  <a:lnTo>
                    <a:pt x="210" y="242"/>
                  </a:lnTo>
                  <a:lnTo>
                    <a:pt x="208" y="238"/>
                  </a:lnTo>
                  <a:lnTo>
                    <a:pt x="208" y="230"/>
                  </a:lnTo>
                  <a:lnTo>
                    <a:pt x="208" y="230"/>
                  </a:lnTo>
                  <a:lnTo>
                    <a:pt x="206" y="226"/>
                  </a:lnTo>
                  <a:lnTo>
                    <a:pt x="206" y="224"/>
                  </a:lnTo>
                  <a:lnTo>
                    <a:pt x="206" y="220"/>
                  </a:lnTo>
                  <a:lnTo>
                    <a:pt x="206" y="216"/>
                  </a:lnTo>
                  <a:lnTo>
                    <a:pt x="208" y="212"/>
                  </a:lnTo>
                  <a:lnTo>
                    <a:pt x="210" y="208"/>
                  </a:lnTo>
                  <a:lnTo>
                    <a:pt x="212" y="208"/>
                  </a:lnTo>
                  <a:lnTo>
                    <a:pt x="214"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6"/>
                  </a:lnTo>
                  <a:lnTo>
                    <a:pt x="232" y="248"/>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4" y="220"/>
                  </a:lnTo>
                  <a:lnTo>
                    <a:pt x="272" y="220"/>
                  </a:lnTo>
                  <a:lnTo>
                    <a:pt x="270" y="220"/>
                  </a:lnTo>
                  <a:lnTo>
                    <a:pt x="268" y="218"/>
                  </a:lnTo>
                  <a:lnTo>
                    <a:pt x="266" y="218"/>
                  </a:lnTo>
                  <a:lnTo>
                    <a:pt x="266" y="214"/>
                  </a:lnTo>
                  <a:lnTo>
                    <a:pt x="276" y="212"/>
                  </a:lnTo>
                  <a:lnTo>
                    <a:pt x="276" y="212"/>
                  </a:lnTo>
                  <a:lnTo>
                    <a:pt x="276" y="210"/>
                  </a:lnTo>
                  <a:lnTo>
                    <a:pt x="276" y="208"/>
                  </a:lnTo>
                  <a:lnTo>
                    <a:pt x="274" y="206"/>
                  </a:lnTo>
                  <a:lnTo>
                    <a:pt x="272" y="204"/>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6" y="166"/>
                  </a:lnTo>
                  <a:lnTo>
                    <a:pt x="214" y="166"/>
                  </a:lnTo>
                  <a:lnTo>
                    <a:pt x="212" y="168"/>
                  </a:lnTo>
                  <a:lnTo>
                    <a:pt x="210" y="168"/>
                  </a:lnTo>
                  <a:lnTo>
                    <a:pt x="208" y="168"/>
                  </a:lnTo>
                  <a:lnTo>
                    <a:pt x="206" y="168"/>
                  </a:lnTo>
                  <a:lnTo>
                    <a:pt x="206" y="166"/>
                  </a:lnTo>
                  <a:lnTo>
                    <a:pt x="206" y="162"/>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6"/>
                  </a:lnTo>
                  <a:lnTo>
                    <a:pt x="218" y="132"/>
                  </a:lnTo>
                  <a:lnTo>
                    <a:pt x="216" y="130"/>
                  </a:lnTo>
                  <a:lnTo>
                    <a:pt x="218" y="126"/>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6" y="96"/>
                  </a:lnTo>
                  <a:lnTo>
                    <a:pt x="194" y="94"/>
                  </a:lnTo>
                  <a:lnTo>
                    <a:pt x="192" y="92"/>
                  </a:lnTo>
                  <a:lnTo>
                    <a:pt x="190" y="92"/>
                  </a:lnTo>
                  <a:lnTo>
                    <a:pt x="186" y="94"/>
                  </a:lnTo>
                  <a:lnTo>
                    <a:pt x="186" y="94"/>
                  </a:lnTo>
                  <a:lnTo>
                    <a:pt x="184" y="94"/>
                  </a:lnTo>
                  <a:lnTo>
                    <a:pt x="182" y="96"/>
                  </a:lnTo>
                  <a:lnTo>
                    <a:pt x="180" y="96"/>
                  </a:lnTo>
                  <a:lnTo>
                    <a:pt x="178" y="96"/>
                  </a:lnTo>
                  <a:lnTo>
                    <a:pt x="176" y="96"/>
                  </a:lnTo>
                  <a:lnTo>
                    <a:pt x="176" y="94"/>
                  </a:lnTo>
                  <a:lnTo>
                    <a:pt x="178" y="90"/>
                  </a:lnTo>
                  <a:lnTo>
                    <a:pt x="178" y="90"/>
                  </a:lnTo>
                  <a:lnTo>
                    <a:pt x="178" y="88"/>
                  </a:lnTo>
                  <a:lnTo>
                    <a:pt x="180" y="86"/>
                  </a:lnTo>
                  <a:lnTo>
                    <a:pt x="180" y="84"/>
                  </a:lnTo>
                  <a:lnTo>
                    <a:pt x="180" y="82"/>
                  </a:lnTo>
                  <a:lnTo>
                    <a:pt x="178" y="78"/>
                  </a:lnTo>
                  <a:lnTo>
                    <a:pt x="176" y="78"/>
                  </a:lnTo>
                  <a:lnTo>
                    <a:pt x="172" y="76"/>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7" name="Freeform 161"/>
            <p:cNvSpPr/>
            <p:nvPr/>
          </p:nvSpPr>
          <p:spPr>
            <a:xfrm>
              <a:off x="4407" y="1726"/>
              <a:ext cx="80" cy="58"/>
            </a:xfrm>
            <a:custGeom>
              <a:avLst/>
              <a:gdLst>
                <a:gd name="txL" fmla="*/ 0 w 80"/>
                <a:gd name="txT" fmla="*/ 0 h 58"/>
                <a:gd name="txR" fmla="*/ 80 w 80"/>
                <a:gd name="txB" fmla="*/ 58 h 58"/>
              </a:gdLst>
              <a:ahLst/>
              <a:cxnLst>
                <a:cxn ang="0">
                  <a:pos x="6" y="36"/>
                </a:cxn>
                <a:cxn ang="0">
                  <a:pos x="0" y="46"/>
                </a:cxn>
                <a:cxn ang="0">
                  <a:pos x="2" y="46"/>
                </a:cxn>
                <a:cxn ang="0">
                  <a:pos x="4" y="44"/>
                </a:cxn>
                <a:cxn ang="0">
                  <a:pos x="6" y="44"/>
                </a:cxn>
                <a:cxn ang="0">
                  <a:pos x="10" y="44"/>
                </a:cxn>
                <a:cxn ang="0">
                  <a:pos x="12" y="44"/>
                </a:cxn>
                <a:cxn ang="0">
                  <a:pos x="14" y="46"/>
                </a:cxn>
                <a:cxn ang="0">
                  <a:pos x="16" y="48"/>
                </a:cxn>
                <a:cxn ang="0">
                  <a:pos x="16" y="50"/>
                </a:cxn>
                <a:cxn ang="0">
                  <a:pos x="16" y="52"/>
                </a:cxn>
                <a:cxn ang="0">
                  <a:pos x="18" y="54"/>
                </a:cxn>
                <a:cxn ang="0">
                  <a:pos x="20" y="56"/>
                </a:cxn>
                <a:cxn ang="0">
                  <a:pos x="22" y="58"/>
                </a:cxn>
                <a:cxn ang="0">
                  <a:pos x="26" y="58"/>
                </a:cxn>
                <a:cxn ang="0">
                  <a:pos x="30" y="58"/>
                </a:cxn>
                <a:cxn ang="0">
                  <a:pos x="34" y="56"/>
                </a:cxn>
                <a:cxn ang="0">
                  <a:pos x="54" y="44"/>
                </a:cxn>
                <a:cxn ang="0">
                  <a:pos x="72" y="48"/>
                </a:cxn>
                <a:cxn ang="0">
                  <a:pos x="80" y="42"/>
                </a:cxn>
                <a:cxn ang="0">
                  <a:pos x="80" y="40"/>
                </a:cxn>
                <a:cxn ang="0">
                  <a:pos x="78" y="38"/>
                </a:cxn>
                <a:cxn ang="0">
                  <a:pos x="74" y="34"/>
                </a:cxn>
                <a:cxn ang="0">
                  <a:pos x="70" y="30"/>
                </a:cxn>
                <a:cxn ang="0">
                  <a:pos x="66" y="26"/>
                </a:cxn>
                <a:cxn ang="0">
                  <a:pos x="60" y="24"/>
                </a:cxn>
                <a:cxn ang="0">
                  <a:pos x="60" y="24"/>
                </a:cxn>
                <a:cxn ang="0">
                  <a:pos x="58" y="22"/>
                </a:cxn>
                <a:cxn ang="0">
                  <a:pos x="54" y="20"/>
                </a:cxn>
                <a:cxn ang="0">
                  <a:pos x="50" y="16"/>
                </a:cxn>
                <a:cxn ang="0">
                  <a:pos x="46" y="14"/>
                </a:cxn>
                <a:cxn ang="0">
                  <a:pos x="42" y="12"/>
                </a:cxn>
                <a:cxn ang="0">
                  <a:pos x="38" y="10"/>
                </a:cxn>
                <a:cxn ang="0">
                  <a:pos x="34" y="10"/>
                </a:cxn>
                <a:cxn ang="0">
                  <a:pos x="32" y="0"/>
                </a:cxn>
                <a:cxn ang="0">
                  <a:pos x="22" y="14"/>
                </a:cxn>
                <a:cxn ang="0">
                  <a:pos x="20" y="14"/>
                </a:cxn>
                <a:cxn ang="0">
                  <a:pos x="18" y="14"/>
                </a:cxn>
                <a:cxn ang="0">
                  <a:pos x="16" y="16"/>
                </a:cxn>
                <a:cxn ang="0">
                  <a:pos x="12" y="18"/>
                </a:cxn>
                <a:cxn ang="0">
                  <a:pos x="10" y="20"/>
                </a:cxn>
                <a:cxn ang="0">
                  <a:pos x="6" y="24"/>
                </a:cxn>
                <a:cxn ang="0">
                  <a:pos x="6" y="30"/>
                </a:cxn>
                <a:cxn ang="0">
                  <a:pos x="6" y="36"/>
                </a:cxn>
              </a:cxnLst>
              <a:rect l="txL" t="txT" r="txR" b="txB"/>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8" name="Freeform 162"/>
            <p:cNvSpPr/>
            <p:nvPr/>
          </p:nvSpPr>
          <p:spPr>
            <a:xfrm>
              <a:off x="4205" y="1402"/>
              <a:ext cx="84" cy="122"/>
            </a:xfrm>
            <a:custGeom>
              <a:avLst/>
              <a:gdLst>
                <a:gd name="txL" fmla="*/ 0 w 84"/>
                <a:gd name="txT" fmla="*/ 0 h 122"/>
                <a:gd name="txR" fmla="*/ 84 w 84"/>
                <a:gd name="txB" fmla="*/ 122 h 122"/>
              </a:gdLst>
              <a:ahLst/>
              <a:cxnLst>
                <a:cxn ang="0">
                  <a:pos x="14" y="48"/>
                </a:cxn>
                <a:cxn ang="0">
                  <a:pos x="10" y="46"/>
                </a:cxn>
                <a:cxn ang="0">
                  <a:pos x="6" y="46"/>
                </a:cxn>
                <a:cxn ang="0">
                  <a:pos x="2" y="48"/>
                </a:cxn>
                <a:cxn ang="0">
                  <a:pos x="0" y="56"/>
                </a:cxn>
                <a:cxn ang="0">
                  <a:pos x="2" y="64"/>
                </a:cxn>
                <a:cxn ang="0">
                  <a:pos x="4" y="70"/>
                </a:cxn>
                <a:cxn ang="0">
                  <a:pos x="10" y="80"/>
                </a:cxn>
                <a:cxn ang="0">
                  <a:pos x="20" y="86"/>
                </a:cxn>
                <a:cxn ang="0">
                  <a:pos x="24" y="90"/>
                </a:cxn>
                <a:cxn ang="0">
                  <a:pos x="32" y="102"/>
                </a:cxn>
                <a:cxn ang="0">
                  <a:pos x="32" y="106"/>
                </a:cxn>
                <a:cxn ang="0">
                  <a:pos x="34" y="112"/>
                </a:cxn>
                <a:cxn ang="0">
                  <a:pos x="40" y="118"/>
                </a:cxn>
                <a:cxn ang="0">
                  <a:pos x="50" y="122"/>
                </a:cxn>
                <a:cxn ang="0">
                  <a:pos x="64" y="120"/>
                </a:cxn>
                <a:cxn ang="0">
                  <a:pos x="68" y="118"/>
                </a:cxn>
                <a:cxn ang="0">
                  <a:pos x="76" y="114"/>
                </a:cxn>
                <a:cxn ang="0">
                  <a:pos x="84" y="104"/>
                </a:cxn>
                <a:cxn ang="0">
                  <a:pos x="84" y="88"/>
                </a:cxn>
                <a:cxn ang="0">
                  <a:pos x="80" y="68"/>
                </a:cxn>
                <a:cxn ang="0">
                  <a:pos x="78" y="54"/>
                </a:cxn>
                <a:cxn ang="0">
                  <a:pos x="74" y="56"/>
                </a:cxn>
                <a:cxn ang="0">
                  <a:pos x="66" y="56"/>
                </a:cxn>
                <a:cxn ang="0">
                  <a:pos x="60" y="54"/>
                </a:cxn>
                <a:cxn ang="0">
                  <a:pos x="60" y="48"/>
                </a:cxn>
                <a:cxn ang="0">
                  <a:pos x="64" y="42"/>
                </a:cxn>
                <a:cxn ang="0">
                  <a:pos x="72" y="36"/>
                </a:cxn>
                <a:cxn ang="0">
                  <a:pos x="76" y="36"/>
                </a:cxn>
                <a:cxn ang="0">
                  <a:pos x="78" y="30"/>
                </a:cxn>
                <a:cxn ang="0">
                  <a:pos x="80" y="20"/>
                </a:cxn>
                <a:cxn ang="0">
                  <a:pos x="76" y="12"/>
                </a:cxn>
                <a:cxn ang="0">
                  <a:pos x="68" y="0"/>
                </a:cxn>
                <a:cxn ang="0">
                  <a:pos x="64" y="0"/>
                </a:cxn>
                <a:cxn ang="0">
                  <a:pos x="54" y="4"/>
                </a:cxn>
                <a:cxn ang="0">
                  <a:pos x="46" y="4"/>
                </a:cxn>
                <a:cxn ang="0">
                  <a:pos x="40" y="4"/>
                </a:cxn>
                <a:cxn ang="0">
                  <a:pos x="32" y="2"/>
                </a:cxn>
                <a:cxn ang="0">
                  <a:pos x="24" y="6"/>
                </a:cxn>
                <a:cxn ang="0">
                  <a:pos x="20" y="14"/>
                </a:cxn>
                <a:cxn ang="0">
                  <a:pos x="20" y="16"/>
                </a:cxn>
                <a:cxn ang="0">
                  <a:pos x="20" y="24"/>
                </a:cxn>
                <a:cxn ang="0">
                  <a:pos x="24" y="34"/>
                </a:cxn>
                <a:cxn ang="0">
                  <a:pos x="28" y="38"/>
                </a:cxn>
                <a:cxn ang="0">
                  <a:pos x="32" y="42"/>
                </a:cxn>
                <a:cxn ang="0">
                  <a:pos x="34" y="48"/>
                </a:cxn>
                <a:cxn ang="0">
                  <a:pos x="32" y="56"/>
                </a:cxn>
                <a:cxn ang="0">
                  <a:pos x="26" y="58"/>
                </a:cxn>
                <a:cxn ang="0">
                  <a:pos x="20" y="54"/>
                </a:cxn>
              </a:cxnLst>
              <a:rect l="txL" t="txT" r="txR" b="txB"/>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6" y="36"/>
                  </a:lnTo>
                  <a:lnTo>
                    <a:pt x="78" y="32"/>
                  </a:lnTo>
                  <a:lnTo>
                    <a:pt x="78" y="30"/>
                  </a:lnTo>
                  <a:lnTo>
                    <a:pt x="80" y="24"/>
                  </a:lnTo>
                  <a:lnTo>
                    <a:pt x="80" y="20"/>
                  </a:lnTo>
                  <a:lnTo>
                    <a:pt x="78" y="16"/>
                  </a:lnTo>
                  <a:lnTo>
                    <a:pt x="76" y="12"/>
                  </a:lnTo>
                  <a:lnTo>
                    <a:pt x="72" y="10"/>
                  </a:lnTo>
                  <a:lnTo>
                    <a:pt x="68" y="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79" name="Freeform 163"/>
            <p:cNvSpPr/>
            <p:nvPr/>
          </p:nvSpPr>
          <p:spPr>
            <a:xfrm>
              <a:off x="4349" y="1414"/>
              <a:ext cx="68" cy="106"/>
            </a:xfrm>
            <a:custGeom>
              <a:avLst/>
              <a:gdLst>
                <a:gd name="txL" fmla="*/ 0 w 68"/>
                <a:gd name="txT" fmla="*/ 0 h 106"/>
                <a:gd name="txR" fmla="*/ 68 w 68"/>
                <a:gd name="txB" fmla="*/ 106 h 106"/>
              </a:gdLst>
              <a:ahLst/>
              <a:cxnLst>
                <a:cxn ang="0">
                  <a:pos x="32" y="0"/>
                </a:cxn>
                <a:cxn ang="0">
                  <a:pos x="26" y="0"/>
                </a:cxn>
                <a:cxn ang="0">
                  <a:pos x="20" y="4"/>
                </a:cxn>
                <a:cxn ang="0">
                  <a:pos x="20" y="4"/>
                </a:cxn>
                <a:cxn ang="0">
                  <a:pos x="18" y="2"/>
                </a:cxn>
                <a:cxn ang="0">
                  <a:pos x="16" y="2"/>
                </a:cxn>
                <a:cxn ang="0">
                  <a:pos x="12" y="8"/>
                </a:cxn>
                <a:cxn ang="0">
                  <a:pos x="8" y="16"/>
                </a:cxn>
                <a:cxn ang="0">
                  <a:pos x="4" y="22"/>
                </a:cxn>
                <a:cxn ang="0">
                  <a:pos x="0" y="30"/>
                </a:cxn>
                <a:cxn ang="0">
                  <a:pos x="2" y="32"/>
                </a:cxn>
                <a:cxn ang="0">
                  <a:pos x="4" y="38"/>
                </a:cxn>
                <a:cxn ang="0">
                  <a:pos x="2" y="46"/>
                </a:cxn>
                <a:cxn ang="0">
                  <a:pos x="2" y="48"/>
                </a:cxn>
                <a:cxn ang="0">
                  <a:pos x="2" y="54"/>
                </a:cxn>
                <a:cxn ang="0">
                  <a:pos x="4" y="66"/>
                </a:cxn>
                <a:cxn ang="0">
                  <a:pos x="8" y="104"/>
                </a:cxn>
                <a:cxn ang="0">
                  <a:pos x="10" y="106"/>
                </a:cxn>
                <a:cxn ang="0">
                  <a:pos x="16" y="106"/>
                </a:cxn>
                <a:cxn ang="0">
                  <a:pos x="20" y="104"/>
                </a:cxn>
                <a:cxn ang="0">
                  <a:pos x="24" y="98"/>
                </a:cxn>
                <a:cxn ang="0">
                  <a:pos x="26" y="90"/>
                </a:cxn>
                <a:cxn ang="0">
                  <a:pos x="24" y="86"/>
                </a:cxn>
                <a:cxn ang="0">
                  <a:pos x="22" y="78"/>
                </a:cxn>
                <a:cxn ang="0">
                  <a:pos x="24" y="72"/>
                </a:cxn>
                <a:cxn ang="0">
                  <a:pos x="30" y="68"/>
                </a:cxn>
                <a:cxn ang="0">
                  <a:pos x="36" y="68"/>
                </a:cxn>
                <a:cxn ang="0">
                  <a:pos x="40" y="66"/>
                </a:cxn>
                <a:cxn ang="0">
                  <a:pos x="48" y="62"/>
                </a:cxn>
                <a:cxn ang="0">
                  <a:pos x="54" y="52"/>
                </a:cxn>
                <a:cxn ang="0">
                  <a:pos x="56" y="48"/>
                </a:cxn>
                <a:cxn ang="0">
                  <a:pos x="62" y="38"/>
                </a:cxn>
                <a:cxn ang="0">
                  <a:pos x="64" y="24"/>
                </a:cxn>
                <a:cxn ang="0">
                  <a:pos x="64" y="22"/>
                </a:cxn>
                <a:cxn ang="0">
                  <a:pos x="68" y="18"/>
                </a:cxn>
                <a:cxn ang="0">
                  <a:pos x="68" y="12"/>
                </a:cxn>
                <a:cxn ang="0">
                  <a:pos x="62" y="8"/>
                </a:cxn>
                <a:cxn ang="0">
                  <a:pos x="56" y="8"/>
                </a:cxn>
                <a:cxn ang="0">
                  <a:pos x="48" y="8"/>
                </a:cxn>
                <a:cxn ang="0">
                  <a:pos x="40" y="6"/>
                </a:cxn>
                <a:cxn ang="0">
                  <a:pos x="34" y="0"/>
                </a:cxn>
              </a:cxnLst>
              <a:rect l="txL" t="txT" r="txR" b="txB"/>
              <a:pathLst>
                <a:path w="68" h="106">
                  <a:moveTo>
                    <a:pt x="34" y="0"/>
                  </a:moveTo>
                  <a:lnTo>
                    <a:pt x="32" y="0"/>
                  </a:lnTo>
                  <a:lnTo>
                    <a:pt x="30" y="0"/>
                  </a:lnTo>
                  <a:lnTo>
                    <a:pt x="26" y="0"/>
                  </a:lnTo>
                  <a:lnTo>
                    <a:pt x="22" y="2"/>
                  </a:lnTo>
                  <a:lnTo>
                    <a:pt x="20" y="4"/>
                  </a:lnTo>
                  <a:lnTo>
                    <a:pt x="20" y="4"/>
                  </a:lnTo>
                  <a:lnTo>
                    <a:pt x="20" y="4"/>
                  </a:lnTo>
                  <a:lnTo>
                    <a:pt x="20" y="2"/>
                  </a:lnTo>
                  <a:lnTo>
                    <a:pt x="18" y="2"/>
                  </a:lnTo>
                  <a:lnTo>
                    <a:pt x="18" y="2"/>
                  </a:lnTo>
                  <a:lnTo>
                    <a:pt x="16" y="2"/>
                  </a:lnTo>
                  <a:lnTo>
                    <a:pt x="14" y="4"/>
                  </a:lnTo>
                  <a:lnTo>
                    <a:pt x="12" y="8"/>
                  </a:lnTo>
                  <a:lnTo>
                    <a:pt x="8" y="16"/>
                  </a:lnTo>
                  <a:lnTo>
                    <a:pt x="8" y="16"/>
                  </a:lnTo>
                  <a:lnTo>
                    <a:pt x="6" y="20"/>
                  </a:lnTo>
                  <a:lnTo>
                    <a:pt x="4" y="22"/>
                  </a:lnTo>
                  <a:lnTo>
                    <a:pt x="2" y="26"/>
                  </a:lnTo>
                  <a:lnTo>
                    <a:pt x="0" y="30"/>
                  </a:lnTo>
                  <a:lnTo>
                    <a:pt x="0" y="30"/>
                  </a:lnTo>
                  <a:lnTo>
                    <a:pt x="2" y="32"/>
                  </a:lnTo>
                  <a:lnTo>
                    <a:pt x="4" y="36"/>
                  </a:lnTo>
                  <a:lnTo>
                    <a:pt x="4" y="38"/>
                  </a:lnTo>
                  <a:lnTo>
                    <a:pt x="4" y="42"/>
                  </a:lnTo>
                  <a:lnTo>
                    <a:pt x="2" y="46"/>
                  </a:lnTo>
                  <a:lnTo>
                    <a:pt x="2" y="48"/>
                  </a:lnTo>
                  <a:lnTo>
                    <a:pt x="2" y="48"/>
                  </a:lnTo>
                  <a:lnTo>
                    <a:pt x="2" y="50"/>
                  </a:lnTo>
                  <a:lnTo>
                    <a:pt x="2" y="54"/>
                  </a:lnTo>
                  <a:lnTo>
                    <a:pt x="2" y="60"/>
                  </a:lnTo>
                  <a:lnTo>
                    <a:pt x="4" y="66"/>
                  </a:lnTo>
                  <a:lnTo>
                    <a:pt x="6" y="74"/>
                  </a:lnTo>
                  <a:lnTo>
                    <a:pt x="8" y="104"/>
                  </a:lnTo>
                  <a:lnTo>
                    <a:pt x="8" y="104"/>
                  </a:lnTo>
                  <a:lnTo>
                    <a:pt x="10" y="106"/>
                  </a:lnTo>
                  <a:lnTo>
                    <a:pt x="12" y="106"/>
                  </a:lnTo>
                  <a:lnTo>
                    <a:pt x="16" y="106"/>
                  </a:lnTo>
                  <a:lnTo>
                    <a:pt x="18" y="106"/>
                  </a:lnTo>
                  <a:lnTo>
                    <a:pt x="20" y="104"/>
                  </a:lnTo>
                  <a:lnTo>
                    <a:pt x="24" y="102"/>
                  </a:lnTo>
                  <a:lnTo>
                    <a:pt x="24" y="98"/>
                  </a:lnTo>
                  <a:lnTo>
                    <a:pt x="26" y="90"/>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4"/>
                  </a:lnTo>
                  <a:lnTo>
                    <a:pt x="64" y="22"/>
                  </a:lnTo>
                  <a:lnTo>
                    <a:pt x="66" y="20"/>
                  </a:lnTo>
                  <a:lnTo>
                    <a:pt x="68" y="18"/>
                  </a:lnTo>
                  <a:lnTo>
                    <a:pt x="68" y="14"/>
                  </a:lnTo>
                  <a:lnTo>
                    <a:pt x="68" y="12"/>
                  </a:lnTo>
                  <a:lnTo>
                    <a:pt x="66" y="10"/>
                  </a:lnTo>
                  <a:lnTo>
                    <a:pt x="62" y="8"/>
                  </a:lnTo>
                  <a:lnTo>
                    <a:pt x="56" y="8"/>
                  </a:lnTo>
                  <a:lnTo>
                    <a:pt x="56" y="8"/>
                  </a:lnTo>
                  <a:lnTo>
                    <a:pt x="52" y="8"/>
                  </a:lnTo>
                  <a:lnTo>
                    <a:pt x="48" y="8"/>
                  </a:lnTo>
                  <a:lnTo>
                    <a:pt x="44" y="8"/>
                  </a:lnTo>
                  <a:lnTo>
                    <a:pt x="40" y="6"/>
                  </a:lnTo>
                  <a:lnTo>
                    <a:pt x="36" y="4"/>
                  </a:lnTo>
                  <a:lnTo>
                    <a:pt x="34"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0" name="Freeform 164"/>
            <p:cNvSpPr/>
            <p:nvPr/>
          </p:nvSpPr>
          <p:spPr>
            <a:xfrm>
              <a:off x="3949" y="1386"/>
              <a:ext cx="104" cy="116"/>
            </a:xfrm>
            <a:custGeom>
              <a:avLst/>
              <a:gdLst>
                <a:gd name="txL" fmla="*/ 0 w 104"/>
                <a:gd name="txT" fmla="*/ 0 h 116"/>
                <a:gd name="txR" fmla="*/ 104 w 104"/>
                <a:gd name="txB" fmla="*/ 116 h 116"/>
              </a:gdLst>
              <a:ahLst/>
              <a:cxnLst>
                <a:cxn ang="0">
                  <a:pos x="4" y="80"/>
                </a:cxn>
                <a:cxn ang="0">
                  <a:pos x="0" y="82"/>
                </a:cxn>
                <a:cxn ang="0">
                  <a:pos x="0" y="86"/>
                </a:cxn>
                <a:cxn ang="0">
                  <a:pos x="4" y="92"/>
                </a:cxn>
                <a:cxn ang="0">
                  <a:pos x="8" y="94"/>
                </a:cxn>
                <a:cxn ang="0">
                  <a:pos x="12" y="100"/>
                </a:cxn>
                <a:cxn ang="0">
                  <a:pos x="14" y="110"/>
                </a:cxn>
                <a:cxn ang="0">
                  <a:pos x="18" y="112"/>
                </a:cxn>
                <a:cxn ang="0">
                  <a:pos x="24" y="116"/>
                </a:cxn>
                <a:cxn ang="0">
                  <a:pos x="30" y="114"/>
                </a:cxn>
                <a:cxn ang="0">
                  <a:pos x="34" y="110"/>
                </a:cxn>
                <a:cxn ang="0">
                  <a:pos x="36" y="106"/>
                </a:cxn>
                <a:cxn ang="0">
                  <a:pos x="42" y="104"/>
                </a:cxn>
                <a:cxn ang="0">
                  <a:pos x="46" y="106"/>
                </a:cxn>
                <a:cxn ang="0">
                  <a:pos x="50" y="106"/>
                </a:cxn>
                <a:cxn ang="0">
                  <a:pos x="54" y="102"/>
                </a:cxn>
                <a:cxn ang="0">
                  <a:pos x="56" y="92"/>
                </a:cxn>
                <a:cxn ang="0">
                  <a:pos x="60" y="74"/>
                </a:cxn>
                <a:cxn ang="0">
                  <a:pos x="82" y="48"/>
                </a:cxn>
                <a:cxn ang="0">
                  <a:pos x="104" y="32"/>
                </a:cxn>
                <a:cxn ang="0">
                  <a:pos x="104" y="32"/>
                </a:cxn>
                <a:cxn ang="0">
                  <a:pos x="98" y="28"/>
                </a:cxn>
                <a:cxn ang="0">
                  <a:pos x="88" y="20"/>
                </a:cxn>
                <a:cxn ang="0">
                  <a:pos x="88" y="18"/>
                </a:cxn>
                <a:cxn ang="0">
                  <a:pos x="84" y="14"/>
                </a:cxn>
                <a:cxn ang="0">
                  <a:pos x="78" y="14"/>
                </a:cxn>
                <a:cxn ang="0">
                  <a:pos x="72" y="20"/>
                </a:cxn>
                <a:cxn ang="0">
                  <a:pos x="70" y="20"/>
                </a:cxn>
                <a:cxn ang="0">
                  <a:pos x="68" y="22"/>
                </a:cxn>
                <a:cxn ang="0">
                  <a:pos x="66" y="16"/>
                </a:cxn>
                <a:cxn ang="0">
                  <a:pos x="64" y="14"/>
                </a:cxn>
                <a:cxn ang="0">
                  <a:pos x="60" y="10"/>
                </a:cxn>
                <a:cxn ang="0">
                  <a:pos x="56" y="8"/>
                </a:cxn>
                <a:cxn ang="0">
                  <a:pos x="50" y="12"/>
                </a:cxn>
                <a:cxn ang="0">
                  <a:pos x="42" y="10"/>
                </a:cxn>
                <a:cxn ang="0">
                  <a:pos x="44" y="6"/>
                </a:cxn>
                <a:cxn ang="0">
                  <a:pos x="46" y="2"/>
                </a:cxn>
                <a:cxn ang="0">
                  <a:pos x="42" y="0"/>
                </a:cxn>
                <a:cxn ang="0">
                  <a:pos x="34" y="2"/>
                </a:cxn>
                <a:cxn ang="0">
                  <a:pos x="28" y="6"/>
                </a:cxn>
                <a:cxn ang="0">
                  <a:pos x="26" y="10"/>
                </a:cxn>
                <a:cxn ang="0">
                  <a:pos x="26" y="10"/>
                </a:cxn>
                <a:cxn ang="0">
                  <a:pos x="22" y="10"/>
                </a:cxn>
                <a:cxn ang="0">
                  <a:pos x="18" y="10"/>
                </a:cxn>
                <a:cxn ang="0">
                  <a:pos x="16" y="14"/>
                </a:cxn>
                <a:cxn ang="0">
                  <a:pos x="14" y="24"/>
                </a:cxn>
                <a:cxn ang="0">
                  <a:pos x="16" y="28"/>
                </a:cxn>
                <a:cxn ang="0">
                  <a:pos x="18" y="34"/>
                </a:cxn>
                <a:cxn ang="0">
                  <a:pos x="16" y="40"/>
                </a:cxn>
                <a:cxn ang="0">
                  <a:pos x="14" y="44"/>
                </a:cxn>
                <a:cxn ang="0">
                  <a:pos x="8" y="54"/>
                </a:cxn>
                <a:cxn ang="0">
                  <a:pos x="4" y="80"/>
                </a:cxn>
              </a:cxnLst>
              <a:rect l="txL" t="txT" r="txR" b="txB"/>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10"/>
                  </a:lnTo>
                  <a:lnTo>
                    <a:pt x="34" y="108"/>
                  </a:lnTo>
                  <a:lnTo>
                    <a:pt x="36" y="106"/>
                  </a:lnTo>
                  <a:lnTo>
                    <a:pt x="38" y="106"/>
                  </a:lnTo>
                  <a:lnTo>
                    <a:pt x="42" y="104"/>
                  </a:lnTo>
                  <a:lnTo>
                    <a:pt x="46" y="106"/>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4" y="32"/>
                  </a:lnTo>
                  <a:lnTo>
                    <a:pt x="104" y="32"/>
                  </a:lnTo>
                  <a:lnTo>
                    <a:pt x="102" y="30"/>
                  </a:lnTo>
                  <a:lnTo>
                    <a:pt x="98" y="28"/>
                  </a:lnTo>
                  <a:lnTo>
                    <a:pt x="94" y="26"/>
                  </a:lnTo>
                  <a:lnTo>
                    <a:pt x="88" y="20"/>
                  </a:lnTo>
                  <a:lnTo>
                    <a:pt x="88" y="20"/>
                  </a:lnTo>
                  <a:lnTo>
                    <a:pt x="88" y="18"/>
                  </a:lnTo>
                  <a:lnTo>
                    <a:pt x="86" y="16"/>
                  </a:lnTo>
                  <a:lnTo>
                    <a:pt x="84" y="14"/>
                  </a:lnTo>
                  <a:lnTo>
                    <a:pt x="82" y="14"/>
                  </a:lnTo>
                  <a:lnTo>
                    <a:pt x="78" y="14"/>
                  </a:lnTo>
                  <a:lnTo>
                    <a:pt x="76" y="16"/>
                  </a:lnTo>
                  <a:lnTo>
                    <a:pt x="72" y="20"/>
                  </a:lnTo>
                  <a:lnTo>
                    <a:pt x="72" y="20"/>
                  </a:lnTo>
                  <a:lnTo>
                    <a:pt x="70" y="20"/>
                  </a:lnTo>
                  <a:lnTo>
                    <a:pt x="70" y="22"/>
                  </a:lnTo>
                  <a:lnTo>
                    <a:pt x="68" y="22"/>
                  </a:lnTo>
                  <a:lnTo>
                    <a:pt x="66" y="20"/>
                  </a:lnTo>
                  <a:lnTo>
                    <a:pt x="66" y="16"/>
                  </a:lnTo>
                  <a:lnTo>
                    <a:pt x="66" y="16"/>
                  </a:lnTo>
                  <a:lnTo>
                    <a:pt x="64" y="14"/>
                  </a:lnTo>
                  <a:lnTo>
                    <a:pt x="62" y="12"/>
                  </a:lnTo>
                  <a:lnTo>
                    <a:pt x="60" y="10"/>
                  </a:lnTo>
                  <a:lnTo>
                    <a:pt x="58" y="8"/>
                  </a:lnTo>
                  <a:lnTo>
                    <a:pt x="56" y="8"/>
                  </a:lnTo>
                  <a:lnTo>
                    <a:pt x="52" y="8"/>
                  </a:lnTo>
                  <a:lnTo>
                    <a:pt x="50" y="12"/>
                  </a:lnTo>
                  <a:lnTo>
                    <a:pt x="42" y="10"/>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6" y="10"/>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6" y="40"/>
                  </a:lnTo>
                  <a:lnTo>
                    <a:pt x="14" y="44"/>
                  </a:lnTo>
                  <a:lnTo>
                    <a:pt x="12" y="48"/>
                  </a:lnTo>
                  <a:lnTo>
                    <a:pt x="8" y="54"/>
                  </a:lnTo>
                  <a:lnTo>
                    <a:pt x="6" y="64"/>
                  </a:lnTo>
                  <a:lnTo>
                    <a:pt x="4" y="8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1" name="Freeform 165"/>
            <p:cNvSpPr/>
            <p:nvPr/>
          </p:nvSpPr>
          <p:spPr>
            <a:xfrm>
              <a:off x="4005" y="1442"/>
              <a:ext cx="232" cy="186"/>
            </a:xfrm>
            <a:custGeom>
              <a:avLst/>
              <a:gdLst>
                <a:gd name="txL" fmla="*/ 0 w 232"/>
                <a:gd name="txT" fmla="*/ 0 h 186"/>
                <a:gd name="txR" fmla="*/ 232 w 232"/>
                <a:gd name="txB" fmla="*/ 186 h 186"/>
              </a:gdLst>
              <a:ahLst/>
              <a:cxnLst>
                <a:cxn ang="0">
                  <a:pos x="32" y="76"/>
                </a:cxn>
                <a:cxn ang="0">
                  <a:pos x="44" y="74"/>
                </a:cxn>
                <a:cxn ang="0">
                  <a:pos x="46" y="78"/>
                </a:cxn>
                <a:cxn ang="0">
                  <a:pos x="36" y="86"/>
                </a:cxn>
                <a:cxn ang="0">
                  <a:pos x="24" y="86"/>
                </a:cxn>
                <a:cxn ang="0">
                  <a:pos x="10" y="88"/>
                </a:cxn>
                <a:cxn ang="0">
                  <a:pos x="8" y="100"/>
                </a:cxn>
                <a:cxn ang="0">
                  <a:pos x="20" y="104"/>
                </a:cxn>
                <a:cxn ang="0">
                  <a:pos x="54" y="104"/>
                </a:cxn>
                <a:cxn ang="0">
                  <a:pos x="86" y="114"/>
                </a:cxn>
                <a:cxn ang="0">
                  <a:pos x="86" y="124"/>
                </a:cxn>
                <a:cxn ang="0">
                  <a:pos x="76" y="132"/>
                </a:cxn>
                <a:cxn ang="0">
                  <a:pos x="64" y="128"/>
                </a:cxn>
                <a:cxn ang="0">
                  <a:pos x="42" y="132"/>
                </a:cxn>
                <a:cxn ang="0">
                  <a:pos x="32" y="130"/>
                </a:cxn>
                <a:cxn ang="0">
                  <a:pos x="22" y="138"/>
                </a:cxn>
                <a:cxn ang="0">
                  <a:pos x="24" y="148"/>
                </a:cxn>
                <a:cxn ang="0">
                  <a:pos x="48" y="160"/>
                </a:cxn>
                <a:cxn ang="0">
                  <a:pos x="62" y="168"/>
                </a:cxn>
                <a:cxn ang="0">
                  <a:pos x="76" y="184"/>
                </a:cxn>
                <a:cxn ang="0">
                  <a:pos x="146" y="162"/>
                </a:cxn>
                <a:cxn ang="0">
                  <a:pos x="160" y="162"/>
                </a:cxn>
                <a:cxn ang="0">
                  <a:pos x="176" y="170"/>
                </a:cxn>
                <a:cxn ang="0">
                  <a:pos x="184" y="170"/>
                </a:cxn>
                <a:cxn ang="0">
                  <a:pos x="190" y="170"/>
                </a:cxn>
                <a:cxn ang="0">
                  <a:pos x="202" y="168"/>
                </a:cxn>
                <a:cxn ang="0">
                  <a:pos x="210" y="160"/>
                </a:cxn>
                <a:cxn ang="0">
                  <a:pos x="208" y="154"/>
                </a:cxn>
                <a:cxn ang="0">
                  <a:pos x="196" y="152"/>
                </a:cxn>
                <a:cxn ang="0">
                  <a:pos x="196" y="146"/>
                </a:cxn>
                <a:cxn ang="0">
                  <a:pos x="208" y="142"/>
                </a:cxn>
                <a:cxn ang="0">
                  <a:pos x="226" y="142"/>
                </a:cxn>
                <a:cxn ang="0">
                  <a:pos x="232" y="138"/>
                </a:cxn>
                <a:cxn ang="0">
                  <a:pos x="226" y="126"/>
                </a:cxn>
                <a:cxn ang="0">
                  <a:pos x="202" y="116"/>
                </a:cxn>
                <a:cxn ang="0">
                  <a:pos x="174" y="78"/>
                </a:cxn>
                <a:cxn ang="0">
                  <a:pos x="166" y="28"/>
                </a:cxn>
                <a:cxn ang="0">
                  <a:pos x="148" y="20"/>
                </a:cxn>
                <a:cxn ang="0">
                  <a:pos x="140" y="36"/>
                </a:cxn>
                <a:cxn ang="0">
                  <a:pos x="124" y="22"/>
                </a:cxn>
                <a:cxn ang="0">
                  <a:pos x="116" y="18"/>
                </a:cxn>
                <a:cxn ang="0">
                  <a:pos x="106" y="30"/>
                </a:cxn>
                <a:cxn ang="0">
                  <a:pos x="96" y="20"/>
                </a:cxn>
                <a:cxn ang="0">
                  <a:pos x="86" y="6"/>
                </a:cxn>
                <a:cxn ang="0">
                  <a:pos x="80" y="16"/>
                </a:cxn>
                <a:cxn ang="0">
                  <a:pos x="78" y="32"/>
                </a:cxn>
                <a:cxn ang="0">
                  <a:pos x="66" y="32"/>
                </a:cxn>
                <a:cxn ang="0">
                  <a:pos x="62" y="14"/>
                </a:cxn>
                <a:cxn ang="0">
                  <a:pos x="64" y="4"/>
                </a:cxn>
                <a:cxn ang="0">
                  <a:pos x="54" y="0"/>
                </a:cxn>
                <a:cxn ang="0">
                  <a:pos x="14" y="24"/>
                </a:cxn>
                <a:cxn ang="0">
                  <a:pos x="8" y="44"/>
                </a:cxn>
                <a:cxn ang="0">
                  <a:pos x="2" y="56"/>
                </a:cxn>
                <a:cxn ang="0">
                  <a:pos x="0" y="64"/>
                </a:cxn>
                <a:cxn ang="0">
                  <a:pos x="10" y="74"/>
                </a:cxn>
              </a:cxnLst>
              <a:rect l="txL" t="txT" r="txR" b="txB"/>
              <a:pathLst>
                <a:path w="232" h="186">
                  <a:moveTo>
                    <a:pt x="24" y="74"/>
                  </a:moveTo>
                  <a:lnTo>
                    <a:pt x="24" y="76"/>
                  </a:lnTo>
                  <a:lnTo>
                    <a:pt x="28" y="76"/>
                  </a:lnTo>
                  <a:lnTo>
                    <a:pt x="32" y="76"/>
                  </a:lnTo>
                  <a:lnTo>
                    <a:pt x="36" y="76"/>
                  </a:lnTo>
                  <a:lnTo>
                    <a:pt x="40" y="76"/>
                  </a:lnTo>
                  <a:lnTo>
                    <a:pt x="42" y="74"/>
                  </a:lnTo>
                  <a:lnTo>
                    <a:pt x="44"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4"/>
                  </a:lnTo>
                  <a:lnTo>
                    <a:pt x="86" y="118"/>
                  </a:lnTo>
                  <a:lnTo>
                    <a:pt x="86" y="122"/>
                  </a:lnTo>
                  <a:lnTo>
                    <a:pt x="86" y="124"/>
                  </a:lnTo>
                  <a:lnTo>
                    <a:pt x="84" y="128"/>
                  </a:lnTo>
                  <a:lnTo>
                    <a:pt x="82" y="130"/>
                  </a:lnTo>
                  <a:lnTo>
                    <a:pt x="80" y="132"/>
                  </a:lnTo>
                  <a:lnTo>
                    <a:pt x="76" y="132"/>
                  </a:lnTo>
                  <a:lnTo>
                    <a:pt x="70" y="130"/>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88" y="168"/>
                  </a:lnTo>
                  <a:lnTo>
                    <a:pt x="190" y="170"/>
                  </a:lnTo>
                  <a:lnTo>
                    <a:pt x="192" y="172"/>
                  </a:lnTo>
                  <a:lnTo>
                    <a:pt x="194" y="172"/>
                  </a:lnTo>
                  <a:lnTo>
                    <a:pt x="198" y="170"/>
                  </a:lnTo>
                  <a:lnTo>
                    <a:pt x="202" y="168"/>
                  </a:lnTo>
                  <a:lnTo>
                    <a:pt x="208" y="164"/>
                  </a:lnTo>
                  <a:lnTo>
                    <a:pt x="208" y="164"/>
                  </a:lnTo>
                  <a:lnTo>
                    <a:pt x="210" y="162"/>
                  </a:lnTo>
                  <a:lnTo>
                    <a:pt x="210" y="160"/>
                  </a:lnTo>
                  <a:lnTo>
                    <a:pt x="210" y="158"/>
                  </a:lnTo>
                  <a:lnTo>
                    <a:pt x="210" y="158"/>
                  </a:lnTo>
                  <a:lnTo>
                    <a:pt x="210" y="156"/>
                  </a:lnTo>
                  <a:lnTo>
                    <a:pt x="208" y="154"/>
                  </a:lnTo>
                  <a:lnTo>
                    <a:pt x="204" y="154"/>
                  </a:lnTo>
                  <a:lnTo>
                    <a:pt x="198" y="154"/>
                  </a:lnTo>
                  <a:lnTo>
                    <a:pt x="198" y="152"/>
                  </a:lnTo>
                  <a:lnTo>
                    <a:pt x="196" y="152"/>
                  </a:lnTo>
                  <a:lnTo>
                    <a:pt x="194" y="150"/>
                  </a:lnTo>
                  <a:lnTo>
                    <a:pt x="194" y="148"/>
                  </a:lnTo>
                  <a:lnTo>
                    <a:pt x="194" y="148"/>
                  </a:lnTo>
                  <a:lnTo>
                    <a:pt x="196" y="146"/>
                  </a:lnTo>
                  <a:lnTo>
                    <a:pt x="200" y="144"/>
                  </a:lnTo>
                  <a:lnTo>
                    <a:pt x="200" y="144"/>
                  </a:lnTo>
                  <a:lnTo>
                    <a:pt x="204" y="144"/>
                  </a:lnTo>
                  <a:lnTo>
                    <a:pt x="208" y="142"/>
                  </a:lnTo>
                  <a:lnTo>
                    <a:pt x="212" y="142"/>
                  </a:lnTo>
                  <a:lnTo>
                    <a:pt x="218" y="140"/>
                  </a:lnTo>
                  <a:lnTo>
                    <a:pt x="222" y="142"/>
                  </a:lnTo>
                  <a:lnTo>
                    <a:pt x="226"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6"/>
                  </a:lnTo>
                  <a:lnTo>
                    <a:pt x="64" y="4"/>
                  </a:lnTo>
                  <a:lnTo>
                    <a:pt x="62" y="2"/>
                  </a:lnTo>
                  <a:lnTo>
                    <a:pt x="60" y="0"/>
                  </a:lnTo>
                  <a:lnTo>
                    <a:pt x="58" y="0"/>
                  </a:lnTo>
                  <a:lnTo>
                    <a:pt x="54" y="0"/>
                  </a:lnTo>
                  <a:lnTo>
                    <a:pt x="50" y="2"/>
                  </a:lnTo>
                  <a:lnTo>
                    <a:pt x="40" y="8"/>
                  </a:lnTo>
                  <a:lnTo>
                    <a:pt x="26" y="16"/>
                  </a:lnTo>
                  <a:lnTo>
                    <a:pt x="14" y="24"/>
                  </a:lnTo>
                  <a:lnTo>
                    <a:pt x="8" y="36"/>
                  </a:lnTo>
                  <a:lnTo>
                    <a:pt x="8" y="36"/>
                  </a:lnTo>
                  <a:lnTo>
                    <a:pt x="8" y="40"/>
                  </a:lnTo>
                  <a:lnTo>
                    <a:pt x="8" y="44"/>
                  </a:lnTo>
                  <a:lnTo>
                    <a:pt x="6" y="48"/>
                  </a:lnTo>
                  <a:lnTo>
                    <a:pt x="6" y="52"/>
                  </a:lnTo>
                  <a:lnTo>
                    <a:pt x="2" y="56"/>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2" name="Freeform 166"/>
            <p:cNvSpPr/>
            <p:nvPr/>
          </p:nvSpPr>
          <p:spPr>
            <a:xfrm>
              <a:off x="4013" y="1228"/>
              <a:ext cx="118" cy="90"/>
            </a:xfrm>
            <a:custGeom>
              <a:avLst/>
              <a:gdLst>
                <a:gd name="txL" fmla="*/ 0 w 118"/>
                <a:gd name="txT" fmla="*/ 0 h 90"/>
                <a:gd name="txR" fmla="*/ 118 w 118"/>
                <a:gd name="txB" fmla="*/ 90 h 90"/>
              </a:gdLst>
              <a:ahLst/>
              <a:cxnLst>
                <a:cxn ang="0">
                  <a:pos x="58" y="22"/>
                </a:cxn>
                <a:cxn ang="0">
                  <a:pos x="44" y="40"/>
                </a:cxn>
                <a:cxn ang="0">
                  <a:pos x="26" y="60"/>
                </a:cxn>
                <a:cxn ang="0">
                  <a:pos x="14" y="66"/>
                </a:cxn>
                <a:cxn ang="0">
                  <a:pos x="8" y="68"/>
                </a:cxn>
                <a:cxn ang="0">
                  <a:pos x="2" y="68"/>
                </a:cxn>
                <a:cxn ang="0">
                  <a:pos x="0" y="72"/>
                </a:cxn>
                <a:cxn ang="0">
                  <a:pos x="2" y="76"/>
                </a:cxn>
                <a:cxn ang="0">
                  <a:pos x="10" y="84"/>
                </a:cxn>
                <a:cxn ang="0">
                  <a:pos x="28" y="90"/>
                </a:cxn>
                <a:cxn ang="0">
                  <a:pos x="40" y="86"/>
                </a:cxn>
                <a:cxn ang="0">
                  <a:pos x="44" y="88"/>
                </a:cxn>
                <a:cxn ang="0">
                  <a:pos x="50" y="90"/>
                </a:cxn>
                <a:cxn ang="0">
                  <a:pos x="58" y="88"/>
                </a:cxn>
                <a:cxn ang="0">
                  <a:pos x="62" y="82"/>
                </a:cxn>
                <a:cxn ang="0">
                  <a:pos x="70" y="74"/>
                </a:cxn>
                <a:cxn ang="0">
                  <a:pos x="76" y="64"/>
                </a:cxn>
                <a:cxn ang="0">
                  <a:pos x="78" y="58"/>
                </a:cxn>
                <a:cxn ang="0">
                  <a:pos x="84" y="62"/>
                </a:cxn>
                <a:cxn ang="0">
                  <a:pos x="92" y="64"/>
                </a:cxn>
                <a:cxn ang="0">
                  <a:pos x="102" y="56"/>
                </a:cxn>
                <a:cxn ang="0">
                  <a:pos x="104" y="54"/>
                </a:cxn>
                <a:cxn ang="0">
                  <a:pos x="106" y="48"/>
                </a:cxn>
                <a:cxn ang="0">
                  <a:pos x="106" y="44"/>
                </a:cxn>
                <a:cxn ang="0">
                  <a:pos x="104" y="42"/>
                </a:cxn>
                <a:cxn ang="0">
                  <a:pos x="106" y="38"/>
                </a:cxn>
                <a:cxn ang="0">
                  <a:pos x="110" y="30"/>
                </a:cxn>
                <a:cxn ang="0">
                  <a:pos x="108" y="26"/>
                </a:cxn>
                <a:cxn ang="0">
                  <a:pos x="108" y="22"/>
                </a:cxn>
                <a:cxn ang="0">
                  <a:pos x="112" y="16"/>
                </a:cxn>
                <a:cxn ang="0">
                  <a:pos x="116" y="14"/>
                </a:cxn>
                <a:cxn ang="0">
                  <a:pos x="116" y="12"/>
                </a:cxn>
                <a:cxn ang="0">
                  <a:pos x="110" y="6"/>
                </a:cxn>
                <a:cxn ang="0">
                  <a:pos x="104" y="2"/>
                </a:cxn>
                <a:cxn ang="0">
                  <a:pos x="100" y="0"/>
                </a:cxn>
                <a:cxn ang="0">
                  <a:pos x="84" y="12"/>
                </a:cxn>
                <a:cxn ang="0">
                  <a:pos x="76" y="12"/>
                </a:cxn>
                <a:cxn ang="0">
                  <a:pos x="64" y="16"/>
                </a:cxn>
              </a:cxnLst>
              <a:rect l="txL" t="txT" r="txR" b="txB"/>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78" y="58"/>
                  </a:lnTo>
                  <a:lnTo>
                    <a:pt x="80" y="60"/>
                  </a:lnTo>
                  <a:lnTo>
                    <a:pt x="84" y="62"/>
                  </a:lnTo>
                  <a:lnTo>
                    <a:pt x="88" y="64"/>
                  </a:lnTo>
                  <a:lnTo>
                    <a:pt x="92" y="64"/>
                  </a:lnTo>
                  <a:lnTo>
                    <a:pt x="98" y="62"/>
                  </a:lnTo>
                  <a:lnTo>
                    <a:pt x="102" y="56"/>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3" name="Freeform 167"/>
            <p:cNvSpPr/>
            <p:nvPr/>
          </p:nvSpPr>
          <p:spPr>
            <a:xfrm>
              <a:off x="4125" y="1188"/>
              <a:ext cx="22" cy="28"/>
            </a:xfrm>
            <a:custGeom>
              <a:avLst/>
              <a:gdLst>
                <a:gd name="txL" fmla="*/ 0 w 22"/>
                <a:gd name="txT" fmla="*/ 0 h 28"/>
                <a:gd name="txR" fmla="*/ 22 w 22"/>
                <a:gd name="txB" fmla="*/ 28 h 28"/>
              </a:gdLst>
              <a:ahLst/>
              <a:cxnLst>
                <a:cxn ang="0">
                  <a:pos x="16" y="2"/>
                </a:cxn>
                <a:cxn ang="0">
                  <a:pos x="14" y="2"/>
                </a:cxn>
                <a:cxn ang="0">
                  <a:pos x="14" y="2"/>
                </a:cxn>
                <a:cxn ang="0">
                  <a:pos x="12" y="0"/>
                </a:cxn>
                <a:cxn ang="0">
                  <a:pos x="10" y="0"/>
                </a:cxn>
                <a:cxn ang="0">
                  <a:pos x="6" y="0"/>
                </a:cxn>
                <a:cxn ang="0">
                  <a:pos x="4" y="2"/>
                </a:cxn>
                <a:cxn ang="0">
                  <a:pos x="2" y="4"/>
                </a:cxn>
                <a:cxn ang="0">
                  <a:pos x="2" y="8"/>
                </a:cxn>
                <a:cxn ang="0">
                  <a:pos x="0" y="12"/>
                </a:cxn>
                <a:cxn ang="0">
                  <a:pos x="2" y="20"/>
                </a:cxn>
                <a:cxn ang="0">
                  <a:pos x="2" y="20"/>
                </a:cxn>
                <a:cxn ang="0">
                  <a:pos x="4" y="22"/>
                </a:cxn>
                <a:cxn ang="0">
                  <a:pos x="6" y="24"/>
                </a:cxn>
                <a:cxn ang="0">
                  <a:pos x="10" y="26"/>
                </a:cxn>
                <a:cxn ang="0">
                  <a:pos x="14" y="26"/>
                </a:cxn>
                <a:cxn ang="0">
                  <a:pos x="16" y="28"/>
                </a:cxn>
                <a:cxn ang="0">
                  <a:pos x="20" y="26"/>
                </a:cxn>
                <a:cxn ang="0">
                  <a:pos x="22" y="24"/>
                </a:cxn>
                <a:cxn ang="0">
                  <a:pos x="22" y="20"/>
                </a:cxn>
                <a:cxn ang="0">
                  <a:pos x="22" y="14"/>
                </a:cxn>
                <a:cxn ang="0">
                  <a:pos x="22" y="10"/>
                </a:cxn>
                <a:cxn ang="0">
                  <a:pos x="20" y="6"/>
                </a:cxn>
                <a:cxn ang="0">
                  <a:pos x="18" y="4"/>
                </a:cxn>
                <a:cxn ang="0">
                  <a:pos x="16" y="2"/>
                </a:cxn>
                <a:cxn ang="0">
                  <a:pos x="16" y="2"/>
                </a:cxn>
                <a:cxn ang="0">
                  <a:pos x="16" y="2"/>
                </a:cxn>
              </a:cxnLst>
              <a:rect l="txL" t="txT" r="txR" b="txB"/>
              <a:pathLst>
                <a:path w="22" h="28">
                  <a:moveTo>
                    <a:pt x="16" y="2"/>
                  </a:moveTo>
                  <a:lnTo>
                    <a:pt x="14" y="2"/>
                  </a:lnTo>
                  <a:lnTo>
                    <a:pt x="14" y="2"/>
                  </a:lnTo>
                  <a:lnTo>
                    <a:pt x="12" y="0"/>
                  </a:lnTo>
                  <a:lnTo>
                    <a:pt x="10" y="0"/>
                  </a:lnTo>
                  <a:lnTo>
                    <a:pt x="6" y="0"/>
                  </a:lnTo>
                  <a:lnTo>
                    <a:pt x="4" y="2"/>
                  </a:lnTo>
                  <a:lnTo>
                    <a:pt x="2" y="4"/>
                  </a:lnTo>
                  <a:lnTo>
                    <a:pt x="2" y="8"/>
                  </a:lnTo>
                  <a:lnTo>
                    <a:pt x="0" y="12"/>
                  </a:lnTo>
                  <a:lnTo>
                    <a:pt x="2" y="20"/>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lnTo>
                    <a:pt x="16" y="2"/>
                  </a:lnTo>
                  <a:lnTo>
                    <a:pt x="16"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4" name="Freeform 168"/>
            <p:cNvSpPr/>
            <p:nvPr/>
          </p:nvSpPr>
          <p:spPr>
            <a:xfrm>
              <a:off x="4151" y="1150"/>
              <a:ext cx="68" cy="42"/>
            </a:xfrm>
            <a:custGeom>
              <a:avLst/>
              <a:gdLst>
                <a:gd name="txL" fmla="*/ 0 w 68"/>
                <a:gd name="txT" fmla="*/ 0 h 42"/>
                <a:gd name="txR" fmla="*/ 68 w 68"/>
                <a:gd name="txB" fmla="*/ 42 h 42"/>
              </a:gdLst>
              <a:ahLst/>
              <a:cxnLst>
                <a:cxn ang="0">
                  <a:pos x="12" y="12"/>
                </a:cxn>
                <a:cxn ang="0">
                  <a:pos x="12" y="12"/>
                </a:cxn>
                <a:cxn ang="0">
                  <a:pos x="10" y="14"/>
                </a:cxn>
                <a:cxn ang="0">
                  <a:pos x="8" y="14"/>
                </a:cxn>
                <a:cxn ang="0">
                  <a:pos x="4" y="18"/>
                </a:cxn>
                <a:cxn ang="0">
                  <a:pos x="2" y="20"/>
                </a:cxn>
                <a:cxn ang="0">
                  <a:pos x="0" y="24"/>
                </a:cxn>
                <a:cxn ang="0">
                  <a:pos x="0" y="26"/>
                </a:cxn>
                <a:cxn ang="0">
                  <a:pos x="2" y="30"/>
                </a:cxn>
                <a:cxn ang="0">
                  <a:pos x="4" y="34"/>
                </a:cxn>
                <a:cxn ang="0">
                  <a:pos x="10" y="36"/>
                </a:cxn>
                <a:cxn ang="0">
                  <a:pos x="12" y="36"/>
                </a:cxn>
                <a:cxn ang="0">
                  <a:pos x="12" y="34"/>
                </a:cxn>
                <a:cxn ang="0">
                  <a:pos x="16" y="30"/>
                </a:cxn>
                <a:cxn ang="0">
                  <a:pos x="18" y="28"/>
                </a:cxn>
                <a:cxn ang="0">
                  <a:pos x="22" y="26"/>
                </a:cxn>
                <a:cxn ang="0">
                  <a:pos x="26" y="28"/>
                </a:cxn>
                <a:cxn ang="0">
                  <a:pos x="30" y="32"/>
                </a:cxn>
                <a:cxn ang="0">
                  <a:pos x="32" y="34"/>
                </a:cxn>
                <a:cxn ang="0">
                  <a:pos x="36" y="38"/>
                </a:cxn>
                <a:cxn ang="0">
                  <a:pos x="42" y="42"/>
                </a:cxn>
                <a:cxn ang="0">
                  <a:pos x="52" y="40"/>
                </a:cxn>
                <a:cxn ang="0">
                  <a:pos x="62" y="32"/>
                </a:cxn>
                <a:cxn ang="0">
                  <a:pos x="62" y="32"/>
                </a:cxn>
                <a:cxn ang="0">
                  <a:pos x="64" y="30"/>
                </a:cxn>
                <a:cxn ang="0">
                  <a:pos x="66" y="28"/>
                </a:cxn>
                <a:cxn ang="0">
                  <a:pos x="68" y="26"/>
                </a:cxn>
                <a:cxn ang="0">
                  <a:pos x="68" y="22"/>
                </a:cxn>
                <a:cxn ang="0">
                  <a:pos x="66" y="20"/>
                </a:cxn>
                <a:cxn ang="0">
                  <a:pos x="62" y="16"/>
                </a:cxn>
                <a:cxn ang="0">
                  <a:pos x="58" y="14"/>
                </a:cxn>
                <a:cxn ang="0">
                  <a:pos x="40" y="2"/>
                </a:cxn>
                <a:cxn ang="0">
                  <a:pos x="38" y="2"/>
                </a:cxn>
                <a:cxn ang="0">
                  <a:pos x="36" y="2"/>
                </a:cxn>
                <a:cxn ang="0">
                  <a:pos x="32" y="0"/>
                </a:cxn>
                <a:cxn ang="0">
                  <a:pos x="28" y="0"/>
                </a:cxn>
                <a:cxn ang="0">
                  <a:pos x="24" y="2"/>
                </a:cxn>
                <a:cxn ang="0">
                  <a:pos x="18" y="6"/>
                </a:cxn>
                <a:cxn ang="0">
                  <a:pos x="12" y="12"/>
                </a:cxn>
              </a:cxnLst>
              <a:rect l="txL" t="txT" r="txR" b="txB"/>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5" name="Freeform 169"/>
            <p:cNvSpPr/>
            <p:nvPr/>
          </p:nvSpPr>
          <p:spPr>
            <a:xfrm>
              <a:off x="4151" y="1204"/>
              <a:ext cx="58" cy="34"/>
            </a:xfrm>
            <a:custGeom>
              <a:avLst/>
              <a:gdLst>
                <a:gd name="txL" fmla="*/ 0 w 58"/>
                <a:gd name="txT" fmla="*/ 0 h 34"/>
                <a:gd name="txR" fmla="*/ 58 w 58"/>
                <a:gd name="txB" fmla="*/ 34 h 34"/>
              </a:gdLst>
              <a:ahLst/>
              <a:cxnLst>
                <a:cxn ang="0">
                  <a:pos x="12" y="0"/>
                </a:cxn>
                <a:cxn ang="0">
                  <a:pos x="10" y="2"/>
                </a:cxn>
                <a:cxn ang="0">
                  <a:pos x="4" y="8"/>
                </a:cxn>
                <a:cxn ang="0">
                  <a:pos x="0" y="16"/>
                </a:cxn>
                <a:cxn ang="0">
                  <a:pos x="0" y="26"/>
                </a:cxn>
                <a:cxn ang="0">
                  <a:pos x="6" y="34"/>
                </a:cxn>
                <a:cxn ang="0">
                  <a:pos x="8" y="34"/>
                </a:cxn>
                <a:cxn ang="0">
                  <a:pos x="12" y="34"/>
                </a:cxn>
                <a:cxn ang="0">
                  <a:pos x="18" y="34"/>
                </a:cxn>
                <a:cxn ang="0">
                  <a:pos x="24" y="34"/>
                </a:cxn>
                <a:cxn ang="0">
                  <a:pos x="32" y="32"/>
                </a:cxn>
                <a:cxn ang="0">
                  <a:pos x="34" y="30"/>
                </a:cxn>
                <a:cxn ang="0">
                  <a:pos x="38" y="28"/>
                </a:cxn>
                <a:cxn ang="0">
                  <a:pos x="42" y="24"/>
                </a:cxn>
                <a:cxn ang="0">
                  <a:pos x="46" y="20"/>
                </a:cxn>
                <a:cxn ang="0">
                  <a:pos x="48" y="18"/>
                </a:cxn>
                <a:cxn ang="0">
                  <a:pos x="52" y="18"/>
                </a:cxn>
                <a:cxn ang="0">
                  <a:pos x="54" y="18"/>
                </a:cxn>
                <a:cxn ang="0">
                  <a:pos x="56" y="16"/>
                </a:cxn>
                <a:cxn ang="0">
                  <a:pos x="58" y="14"/>
                </a:cxn>
                <a:cxn ang="0">
                  <a:pos x="58" y="12"/>
                </a:cxn>
                <a:cxn ang="0">
                  <a:pos x="56" y="8"/>
                </a:cxn>
                <a:cxn ang="0">
                  <a:pos x="54" y="6"/>
                </a:cxn>
                <a:cxn ang="0">
                  <a:pos x="48" y="4"/>
                </a:cxn>
                <a:cxn ang="0">
                  <a:pos x="32" y="2"/>
                </a:cxn>
                <a:cxn ang="0">
                  <a:pos x="18" y="0"/>
                </a:cxn>
                <a:cxn ang="0">
                  <a:pos x="12" y="0"/>
                </a:cxn>
              </a:cxnLst>
              <a:rect l="txL" t="txT" r="txR" b="txB"/>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6" name="Freeform 170"/>
            <p:cNvSpPr/>
            <p:nvPr/>
          </p:nvSpPr>
          <p:spPr>
            <a:xfrm>
              <a:off x="4077" y="1310"/>
              <a:ext cx="20" cy="28"/>
            </a:xfrm>
            <a:custGeom>
              <a:avLst/>
              <a:gdLst>
                <a:gd name="txL" fmla="*/ 0 w 20"/>
                <a:gd name="txT" fmla="*/ 0 h 28"/>
                <a:gd name="txR" fmla="*/ 20 w 20"/>
                <a:gd name="txB" fmla="*/ 28 h 28"/>
              </a:gdLst>
              <a:ahLst/>
              <a:cxnLst>
                <a:cxn ang="0">
                  <a:pos x="16" y="0"/>
                </a:cxn>
                <a:cxn ang="0">
                  <a:pos x="14" y="0"/>
                </a:cxn>
                <a:cxn ang="0">
                  <a:pos x="12" y="2"/>
                </a:cxn>
                <a:cxn ang="0">
                  <a:pos x="10" y="6"/>
                </a:cxn>
                <a:cxn ang="0">
                  <a:pos x="6" y="10"/>
                </a:cxn>
                <a:cxn ang="0">
                  <a:pos x="2" y="14"/>
                </a:cxn>
                <a:cxn ang="0">
                  <a:pos x="0" y="18"/>
                </a:cxn>
                <a:cxn ang="0">
                  <a:pos x="0" y="24"/>
                </a:cxn>
                <a:cxn ang="0">
                  <a:pos x="2" y="28"/>
                </a:cxn>
                <a:cxn ang="0">
                  <a:pos x="4" y="28"/>
                </a:cxn>
                <a:cxn ang="0">
                  <a:pos x="6" y="28"/>
                </a:cxn>
                <a:cxn ang="0">
                  <a:pos x="8" y="28"/>
                </a:cxn>
                <a:cxn ang="0">
                  <a:pos x="10" y="28"/>
                </a:cxn>
                <a:cxn ang="0">
                  <a:pos x="14" y="26"/>
                </a:cxn>
                <a:cxn ang="0">
                  <a:pos x="16" y="22"/>
                </a:cxn>
                <a:cxn ang="0">
                  <a:pos x="18" y="16"/>
                </a:cxn>
                <a:cxn ang="0">
                  <a:pos x="20" y="14"/>
                </a:cxn>
                <a:cxn ang="0">
                  <a:pos x="20" y="12"/>
                </a:cxn>
                <a:cxn ang="0">
                  <a:pos x="20" y="8"/>
                </a:cxn>
                <a:cxn ang="0">
                  <a:pos x="20" y="6"/>
                </a:cxn>
                <a:cxn ang="0">
                  <a:pos x="20" y="2"/>
                </a:cxn>
                <a:cxn ang="0">
                  <a:pos x="18" y="0"/>
                </a:cxn>
                <a:cxn ang="0">
                  <a:pos x="16" y="0"/>
                </a:cxn>
              </a:cxnLst>
              <a:rect l="txL" t="txT" r="txR" b="txB"/>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7" name="Freeform 171"/>
            <p:cNvSpPr/>
            <p:nvPr/>
          </p:nvSpPr>
          <p:spPr>
            <a:xfrm>
              <a:off x="4075" y="1330"/>
              <a:ext cx="114" cy="90"/>
            </a:xfrm>
            <a:custGeom>
              <a:avLst/>
              <a:gdLst>
                <a:gd name="txL" fmla="*/ 0 w 114"/>
                <a:gd name="txT" fmla="*/ 0 h 90"/>
                <a:gd name="txR" fmla="*/ 114 w 114"/>
                <a:gd name="txB" fmla="*/ 90 h 90"/>
              </a:gdLst>
              <a:ahLst/>
              <a:cxnLst>
                <a:cxn ang="0">
                  <a:pos x="28" y="20"/>
                </a:cxn>
                <a:cxn ang="0">
                  <a:pos x="20" y="18"/>
                </a:cxn>
                <a:cxn ang="0">
                  <a:pos x="12" y="22"/>
                </a:cxn>
                <a:cxn ang="0">
                  <a:pos x="10" y="34"/>
                </a:cxn>
                <a:cxn ang="0">
                  <a:pos x="8" y="36"/>
                </a:cxn>
                <a:cxn ang="0">
                  <a:pos x="8" y="46"/>
                </a:cxn>
                <a:cxn ang="0">
                  <a:pos x="2" y="52"/>
                </a:cxn>
                <a:cxn ang="0">
                  <a:pos x="0" y="60"/>
                </a:cxn>
                <a:cxn ang="0">
                  <a:pos x="8" y="68"/>
                </a:cxn>
                <a:cxn ang="0">
                  <a:pos x="16" y="72"/>
                </a:cxn>
                <a:cxn ang="0">
                  <a:pos x="24" y="72"/>
                </a:cxn>
                <a:cxn ang="0">
                  <a:pos x="30" y="64"/>
                </a:cxn>
                <a:cxn ang="0">
                  <a:pos x="32" y="62"/>
                </a:cxn>
                <a:cxn ang="0">
                  <a:pos x="34" y="66"/>
                </a:cxn>
                <a:cxn ang="0">
                  <a:pos x="44" y="68"/>
                </a:cxn>
                <a:cxn ang="0">
                  <a:pos x="50" y="66"/>
                </a:cxn>
                <a:cxn ang="0">
                  <a:pos x="58" y="64"/>
                </a:cxn>
                <a:cxn ang="0">
                  <a:pos x="58" y="68"/>
                </a:cxn>
                <a:cxn ang="0">
                  <a:pos x="52" y="74"/>
                </a:cxn>
                <a:cxn ang="0">
                  <a:pos x="34" y="82"/>
                </a:cxn>
                <a:cxn ang="0">
                  <a:pos x="26" y="88"/>
                </a:cxn>
                <a:cxn ang="0">
                  <a:pos x="38" y="90"/>
                </a:cxn>
                <a:cxn ang="0">
                  <a:pos x="74" y="76"/>
                </a:cxn>
                <a:cxn ang="0">
                  <a:pos x="76" y="72"/>
                </a:cxn>
                <a:cxn ang="0">
                  <a:pos x="82" y="72"/>
                </a:cxn>
                <a:cxn ang="0">
                  <a:pos x="86" y="74"/>
                </a:cxn>
                <a:cxn ang="0">
                  <a:pos x="92" y="72"/>
                </a:cxn>
                <a:cxn ang="0">
                  <a:pos x="100" y="72"/>
                </a:cxn>
                <a:cxn ang="0">
                  <a:pos x="110" y="64"/>
                </a:cxn>
                <a:cxn ang="0">
                  <a:pos x="114" y="38"/>
                </a:cxn>
                <a:cxn ang="0">
                  <a:pos x="106" y="34"/>
                </a:cxn>
                <a:cxn ang="0">
                  <a:pos x="98" y="38"/>
                </a:cxn>
                <a:cxn ang="0">
                  <a:pos x="90" y="32"/>
                </a:cxn>
                <a:cxn ang="0">
                  <a:pos x="86" y="24"/>
                </a:cxn>
                <a:cxn ang="0">
                  <a:pos x="82" y="10"/>
                </a:cxn>
                <a:cxn ang="0">
                  <a:pos x="82" y="0"/>
                </a:cxn>
                <a:cxn ang="0">
                  <a:pos x="76" y="2"/>
                </a:cxn>
                <a:cxn ang="0">
                  <a:pos x="66" y="10"/>
                </a:cxn>
                <a:cxn ang="0">
                  <a:pos x="64" y="22"/>
                </a:cxn>
                <a:cxn ang="0">
                  <a:pos x="66" y="28"/>
                </a:cxn>
                <a:cxn ang="0">
                  <a:pos x="68" y="32"/>
                </a:cxn>
                <a:cxn ang="0">
                  <a:pos x="62" y="42"/>
                </a:cxn>
                <a:cxn ang="0">
                  <a:pos x="56" y="48"/>
                </a:cxn>
                <a:cxn ang="0">
                  <a:pos x="54" y="40"/>
                </a:cxn>
                <a:cxn ang="0">
                  <a:pos x="52" y="30"/>
                </a:cxn>
                <a:cxn ang="0">
                  <a:pos x="44" y="24"/>
                </a:cxn>
                <a:cxn ang="0">
                  <a:pos x="36" y="28"/>
                </a:cxn>
                <a:cxn ang="0">
                  <a:pos x="30" y="20"/>
                </a:cxn>
              </a:cxnLst>
              <a:rect l="txL" t="txT" r="txR" b="txB"/>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10" y="34"/>
                  </a:lnTo>
                  <a:lnTo>
                    <a:pt x="8" y="34"/>
                  </a:lnTo>
                  <a:lnTo>
                    <a:pt x="8" y="34"/>
                  </a:lnTo>
                  <a:lnTo>
                    <a:pt x="8" y="36"/>
                  </a:lnTo>
                  <a:lnTo>
                    <a:pt x="8" y="38"/>
                  </a:lnTo>
                  <a:lnTo>
                    <a:pt x="8" y="46"/>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2" y="72"/>
                  </a:lnTo>
                  <a:lnTo>
                    <a:pt x="24" y="72"/>
                  </a:lnTo>
                  <a:lnTo>
                    <a:pt x="26" y="70"/>
                  </a:lnTo>
                  <a:lnTo>
                    <a:pt x="30" y="68"/>
                  </a:lnTo>
                  <a:lnTo>
                    <a:pt x="30" y="64"/>
                  </a:lnTo>
                  <a:lnTo>
                    <a:pt x="32" y="60"/>
                  </a:lnTo>
                  <a:lnTo>
                    <a:pt x="32" y="60"/>
                  </a:lnTo>
                  <a:lnTo>
                    <a:pt x="32" y="62"/>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4" y="74"/>
                  </a:lnTo>
                  <a:lnTo>
                    <a:pt x="76" y="72"/>
                  </a:lnTo>
                  <a:lnTo>
                    <a:pt x="78" y="70"/>
                  </a:lnTo>
                  <a:lnTo>
                    <a:pt x="80" y="70"/>
                  </a:lnTo>
                  <a:lnTo>
                    <a:pt x="82" y="72"/>
                  </a:lnTo>
                  <a:lnTo>
                    <a:pt x="84" y="74"/>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2" y="0"/>
                  </a:lnTo>
                  <a:lnTo>
                    <a:pt x="80" y="0"/>
                  </a:lnTo>
                  <a:lnTo>
                    <a:pt x="76" y="2"/>
                  </a:lnTo>
                  <a:lnTo>
                    <a:pt x="72" y="4"/>
                  </a:lnTo>
                  <a:lnTo>
                    <a:pt x="68" y="6"/>
                  </a:lnTo>
                  <a:lnTo>
                    <a:pt x="66" y="10"/>
                  </a:lnTo>
                  <a:lnTo>
                    <a:pt x="64" y="14"/>
                  </a:lnTo>
                  <a:lnTo>
                    <a:pt x="66" y="20"/>
                  </a:lnTo>
                  <a:lnTo>
                    <a:pt x="64" y="22"/>
                  </a:lnTo>
                  <a:lnTo>
                    <a:pt x="64" y="22"/>
                  </a:lnTo>
                  <a:lnTo>
                    <a:pt x="64" y="24"/>
                  </a:lnTo>
                  <a:lnTo>
                    <a:pt x="66" y="28"/>
                  </a:lnTo>
                  <a:lnTo>
                    <a:pt x="70" y="30"/>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8" name="Freeform 172"/>
            <p:cNvSpPr/>
            <p:nvPr/>
          </p:nvSpPr>
          <p:spPr>
            <a:xfrm>
              <a:off x="4255" y="1200"/>
              <a:ext cx="20" cy="48"/>
            </a:xfrm>
            <a:custGeom>
              <a:avLst/>
              <a:gdLst>
                <a:gd name="txL" fmla="*/ 0 w 20"/>
                <a:gd name="txT" fmla="*/ 0 h 48"/>
                <a:gd name="txR" fmla="*/ 20 w 20"/>
                <a:gd name="txB" fmla="*/ 48 h 48"/>
              </a:gdLst>
              <a:ahLst/>
              <a:cxnLst>
                <a:cxn ang="0">
                  <a:pos x="10" y="8"/>
                </a:cxn>
                <a:cxn ang="0">
                  <a:pos x="10" y="8"/>
                </a:cxn>
                <a:cxn ang="0">
                  <a:pos x="8" y="6"/>
                </a:cxn>
                <a:cxn ang="0">
                  <a:pos x="8" y="4"/>
                </a:cxn>
                <a:cxn ang="0">
                  <a:pos x="6" y="2"/>
                </a:cxn>
                <a:cxn ang="0">
                  <a:pos x="6" y="0"/>
                </a:cxn>
                <a:cxn ang="0">
                  <a:pos x="4" y="0"/>
                </a:cxn>
                <a:cxn ang="0">
                  <a:pos x="4" y="0"/>
                </a:cxn>
                <a:cxn ang="0">
                  <a:pos x="2" y="2"/>
                </a:cxn>
                <a:cxn ang="0">
                  <a:pos x="2" y="6"/>
                </a:cxn>
                <a:cxn ang="0">
                  <a:pos x="2" y="12"/>
                </a:cxn>
                <a:cxn ang="0">
                  <a:pos x="0" y="22"/>
                </a:cxn>
                <a:cxn ang="0">
                  <a:pos x="0" y="22"/>
                </a:cxn>
                <a:cxn ang="0">
                  <a:pos x="2" y="26"/>
                </a:cxn>
                <a:cxn ang="0">
                  <a:pos x="2" y="28"/>
                </a:cxn>
                <a:cxn ang="0">
                  <a:pos x="2" y="34"/>
                </a:cxn>
                <a:cxn ang="0">
                  <a:pos x="4" y="38"/>
                </a:cxn>
                <a:cxn ang="0">
                  <a:pos x="8" y="42"/>
                </a:cxn>
                <a:cxn ang="0">
                  <a:pos x="12" y="46"/>
                </a:cxn>
                <a:cxn ang="0">
                  <a:pos x="18" y="48"/>
                </a:cxn>
                <a:cxn ang="0">
                  <a:pos x="18" y="48"/>
                </a:cxn>
                <a:cxn ang="0">
                  <a:pos x="18" y="46"/>
                </a:cxn>
                <a:cxn ang="0">
                  <a:pos x="20" y="46"/>
                </a:cxn>
                <a:cxn ang="0">
                  <a:pos x="20" y="44"/>
                </a:cxn>
                <a:cxn ang="0">
                  <a:pos x="20" y="42"/>
                </a:cxn>
                <a:cxn ang="0">
                  <a:pos x="20" y="38"/>
                </a:cxn>
                <a:cxn ang="0">
                  <a:pos x="18" y="32"/>
                </a:cxn>
                <a:cxn ang="0">
                  <a:pos x="10" y="8"/>
                </a:cxn>
              </a:cxnLst>
              <a:rect l="txL" t="txT" r="txR" b="txB"/>
              <a:pathLst>
                <a:path w="20" h="48">
                  <a:moveTo>
                    <a:pt x="10" y="8"/>
                  </a:moveTo>
                  <a:lnTo>
                    <a:pt x="10" y="8"/>
                  </a:lnTo>
                  <a:lnTo>
                    <a:pt x="8" y="6"/>
                  </a:lnTo>
                  <a:lnTo>
                    <a:pt x="8" y="4"/>
                  </a:lnTo>
                  <a:lnTo>
                    <a:pt x="6" y="2"/>
                  </a:lnTo>
                  <a:lnTo>
                    <a:pt x="6" y="0"/>
                  </a:lnTo>
                  <a:lnTo>
                    <a:pt x="4" y="0"/>
                  </a:lnTo>
                  <a:lnTo>
                    <a:pt x="4" y="0"/>
                  </a:lnTo>
                  <a:lnTo>
                    <a:pt x="2" y="2"/>
                  </a:lnTo>
                  <a:lnTo>
                    <a:pt x="2" y="6"/>
                  </a:lnTo>
                  <a:lnTo>
                    <a:pt x="2" y="12"/>
                  </a:lnTo>
                  <a:lnTo>
                    <a:pt x="0" y="22"/>
                  </a:lnTo>
                  <a:lnTo>
                    <a:pt x="0" y="22"/>
                  </a:lnTo>
                  <a:lnTo>
                    <a:pt x="2" y="26"/>
                  </a:lnTo>
                  <a:lnTo>
                    <a:pt x="2" y="28"/>
                  </a:lnTo>
                  <a:lnTo>
                    <a:pt x="2" y="34"/>
                  </a:lnTo>
                  <a:lnTo>
                    <a:pt x="4" y="38"/>
                  </a:lnTo>
                  <a:lnTo>
                    <a:pt x="8" y="42"/>
                  </a:lnTo>
                  <a:lnTo>
                    <a:pt x="12" y="46"/>
                  </a:lnTo>
                  <a:lnTo>
                    <a:pt x="18" y="48"/>
                  </a:lnTo>
                  <a:lnTo>
                    <a:pt x="18" y="48"/>
                  </a:lnTo>
                  <a:lnTo>
                    <a:pt x="18" y="46"/>
                  </a:lnTo>
                  <a:lnTo>
                    <a:pt x="20" y="46"/>
                  </a:lnTo>
                  <a:lnTo>
                    <a:pt x="20" y="44"/>
                  </a:lnTo>
                  <a:lnTo>
                    <a:pt x="20" y="42"/>
                  </a:lnTo>
                  <a:lnTo>
                    <a:pt x="20" y="38"/>
                  </a:lnTo>
                  <a:lnTo>
                    <a:pt x="18" y="32"/>
                  </a:lnTo>
                  <a:lnTo>
                    <a:pt x="10" y="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89" name="Freeform 173"/>
            <p:cNvSpPr/>
            <p:nvPr/>
          </p:nvSpPr>
          <p:spPr>
            <a:xfrm>
              <a:off x="4205" y="1268"/>
              <a:ext cx="74" cy="90"/>
            </a:xfrm>
            <a:custGeom>
              <a:avLst/>
              <a:gdLst>
                <a:gd name="txL" fmla="*/ 0 w 74"/>
                <a:gd name="txT" fmla="*/ 0 h 90"/>
                <a:gd name="txR" fmla="*/ 74 w 74"/>
                <a:gd name="txB" fmla="*/ 90 h 90"/>
              </a:gdLst>
              <a:ahLst/>
              <a:cxnLst>
                <a:cxn ang="0">
                  <a:pos x="16" y="10"/>
                </a:cxn>
                <a:cxn ang="0">
                  <a:pos x="12" y="8"/>
                </a:cxn>
                <a:cxn ang="0">
                  <a:pos x="8" y="6"/>
                </a:cxn>
                <a:cxn ang="0">
                  <a:pos x="2" y="6"/>
                </a:cxn>
                <a:cxn ang="0">
                  <a:pos x="0" y="10"/>
                </a:cxn>
                <a:cxn ang="0">
                  <a:pos x="2" y="22"/>
                </a:cxn>
                <a:cxn ang="0">
                  <a:pos x="4" y="24"/>
                </a:cxn>
                <a:cxn ang="0">
                  <a:pos x="8" y="34"/>
                </a:cxn>
                <a:cxn ang="0">
                  <a:pos x="14" y="44"/>
                </a:cxn>
                <a:cxn ang="0">
                  <a:pos x="16" y="50"/>
                </a:cxn>
                <a:cxn ang="0">
                  <a:pos x="22" y="50"/>
                </a:cxn>
                <a:cxn ang="0">
                  <a:pos x="32" y="52"/>
                </a:cxn>
                <a:cxn ang="0">
                  <a:pos x="36" y="58"/>
                </a:cxn>
                <a:cxn ang="0">
                  <a:pos x="38" y="70"/>
                </a:cxn>
                <a:cxn ang="0">
                  <a:pos x="42" y="82"/>
                </a:cxn>
                <a:cxn ang="0">
                  <a:pos x="52" y="88"/>
                </a:cxn>
                <a:cxn ang="0">
                  <a:pos x="64" y="90"/>
                </a:cxn>
                <a:cxn ang="0">
                  <a:pos x="72" y="84"/>
                </a:cxn>
                <a:cxn ang="0">
                  <a:pos x="74" y="82"/>
                </a:cxn>
                <a:cxn ang="0">
                  <a:pos x="72" y="84"/>
                </a:cxn>
                <a:cxn ang="0">
                  <a:pos x="68" y="86"/>
                </a:cxn>
                <a:cxn ang="0">
                  <a:pos x="64" y="86"/>
                </a:cxn>
                <a:cxn ang="0">
                  <a:pos x="64" y="82"/>
                </a:cxn>
                <a:cxn ang="0">
                  <a:pos x="62" y="58"/>
                </a:cxn>
                <a:cxn ang="0">
                  <a:pos x="58" y="42"/>
                </a:cxn>
                <a:cxn ang="0">
                  <a:pos x="66" y="26"/>
                </a:cxn>
                <a:cxn ang="0">
                  <a:pos x="66" y="8"/>
                </a:cxn>
                <a:cxn ang="0">
                  <a:pos x="60" y="4"/>
                </a:cxn>
                <a:cxn ang="0">
                  <a:pos x="54" y="2"/>
                </a:cxn>
                <a:cxn ang="0">
                  <a:pos x="44" y="0"/>
                </a:cxn>
                <a:cxn ang="0">
                  <a:pos x="38" y="0"/>
                </a:cxn>
                <a:cxn ang="0">
                  <a:pos x="36" y="6"/>
                </a:cxn>
                <a:cxn ang="0">
                  <a:pos x="40" y="24"/>
                </a:cxn>
                <a:cxn ang="0">
                  <a:pos x="44" y="38"/>
                </a:cxn>
                <a:cxn ang="0">
                  <a:pos x="32" y="32"/>
                </a:cxn>
                <a:cxn ang="0">
                  <a:pos x="20" y="24"/>
                </a:cxn>
                <a:cxn ang="0">
                  <a:pos x="16" y="10"/>
                </a:cxn>
              </a:cxnLst>
              <a:rect l="txL" t="txT" r="txR" b="txB"/>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2" y="22"/>
                  </a:lnTo>
                  <a:lnTo>
                    <a:pt x="4" y="24"/>
                  </a:lnTo>
                  <a:lnTo>
                    <a:pt x="6" y="28"/>
                  </a:lnTo>
                  <a:lnTo>
                    <a:pt x="8" y="34"/>
                  </a:lnTo>
                  <a:lnTo>
                    <a:pt x="12" y="38"/>
                  </a:lnTo>
                  <a:lnTo>
                    <a:pt x="14" y="44"/>
                  </a:lnTo>
                  <a:lnTo>
                    <a:pt x="16" y="50"/>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4" y="82"/>
                  </a:lnTo>
                  <a:lnTo>
                    <a:pt x="72" y="84"/>
                  </a:lnTo>
                  <a:lnTo>
                    <a:pt x="70" y="84"/>
                  </a:lnTo>
                  <a:lnTo>
                    <a:pt x="68" y="86"/>
                  </a:lnTo>
                  <a:lnTo>
                    <a:pt x="66" y="86"/>
                  </a:lnTo>
                  <a:lnTo>
                    <a:pt x="64"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0" name="Freeform 174"/>
            <p:cNvSpPr/>
            <p:nvPr/>
          </p:nvSpPr>
          <p:spPr>
            <a:xfrm>
              <a:off x="4281" y="1326"/>
              <a:ext cx="44" cy="46"/>
            </a:xfrm>
            <a:custGeom>
              <a:avLst/>
              <a:gdLst>
                <a:gd name="txL" fmla="*/ 0 w 44"/>
                <a:gd name="txT" fmla="*/ 0 h 46"/>
                <a:gd name="txR" fmla="*/ 44 w 44"/>
                <a:gd name="txB" fmla="*/ 46 h 46"/>
              </a:gdLst>
              <a:ahLst/>
              <a:cxnLst>
                <a:cxn ang="0">
                  <a:pos x="10" y="2"/>
                </a:cxn>
                <a:cxn ang="0">
                  <a:pos x="10" y="2"/>
                </a:cxn>
                <a:cxn ang="0">
                  <a:pos x="10" y="2"/>
                </a:cxn>
                <a:cxn ang="0">
                  <a:pos x="8" y="0"/>
                </a:cxn>
                <a:cxn ang="0">
                  <a:pos x="6" y="0"/>
                </a:cxn>
                <a:cxn ang="0">
                  <a:pos x="4" y="0"/>
                </a:cxn>
                <a:cxn ang="0">
                  <a:pos x="4" y="0"/>
                </a:cxn>
                <a:cxn ang="0">
                  <a:pos x="2" y="2"/>
                </a:cxn>
                <a:cxn ang="0">
                  <a:pos x="2" y="4"/>
                </a:cxn>
                <a:cxn ang="0">
                  <a:pos x="4" y="8"/>
                </a:cxn>
                <a:cxn ang="0">
                  <a:pos x="6" y="12"/>
                </a:cxn>
                <a:cxn ang="0">
                  <a:pos x="6" y="14"/>
                </a:cxn>
                <a:cxn ang="0">
                  <a:pos x="4" y="18"/>
                </a:cxn>
                <a:cxn ang="0">
                  <a:pos x="4" y="22"/>
                </a:cxn>
                <a:cxn ang="0">
                  <a:pos x="4" y="28"/>
                </a:cxn>
                <a:cxn ang="0">
                  <a:pos x="2" y="34"/>
                </a:cxn>
                <a:cxn ang="0">
                  <a:pos x="0" y="38"/>
                </a:cxn>
                <a:cxn ang="0">
                  <a:pos x="16" y="34"/>
                </a:cxn>
                <a:cxn ang="0">
                  <a:pos x="24" y="46"/>
                </a:cxn>
                <a:cxn ang="0">
                  <a:pos x="24" y="44"/>
                </a:cxn>
                <a:cxn ang="0">
                  <a:pos x="28" y="44"/>
                </a:cxn>
                <a:cxn ang="0">
                  <a:pos x="32" y="42"/>
                </a:cxn>
                <a:cxn ang="0">
                  <a:pos x="36" y="40"/>
                </a:cxn>
                <a:cxn ang="0">
                  <a:pos x="40" y="36"/>
                </a:cxn>
                <a:cxn ang="0">
                  <a:pos x="40" y="36"/>
                </a:cxn>
                <a:cxn ang="0">
                  <a:pos x="42" y="32"/>
                </a:cxn>
                <a:cxn ang="0">
                  <a:pos x="42" y="28"/>
                </a:cxn>
                <a:cxn ang="0">
                  <a:pos x="44" y="24"/>
                </a:cxn>
                <a:cxn ang="0">
                  <a:pos x="42" y="18"/>
                </a:cxn>
                <a:cxn ang="0">
                  <a:pos x="40" y="12"/>
                </a:cxn>
                <a:cxn ang="0">
                  <a:pos x="38" y="12"/>
                </a:cxn>
                <a:cxn ang="0">
                  <a:pos x="36" y="10"/>
                </a:cxn>
                <a:cxn ang="0">
                  <a:pos x="34" y="6"/>
                </a:cxn>
                <a:cxn ang="0">
                  <a:pos x="30" y="4"/>
                </a:cxn>
                <a:cxn ang="0">
                  <a:pos x="26" y="0"/>
                </a:cxn>
                <a:cxn ang="0">
                  <a:pos x="22" y="0"/>
                </a:cxn>
                <a:cxn ang="0">
                  <a:pos x="16" y="0"/>
                </a:cxn>
                <a:cxn ang="0">
                  <a:pos x="10" y="2"/>
                </a:cxn>
              </a:cxnLst>
              <a:rect l="txL" t="txT" r="txR" b="txB"/>
              <a:pathLst>
                <a:path w="44" h="46">
                  <a:moveTo>
                    <a:pt x="10" y="2"/>
                  </a:moveTo>
                  <a:lnTo>
                    <a:pt x="10" y="2"/>
                  </a:lnTo>
                  <a:lnTo>
                    <a:pt x="10" y="2"/>
                  </a:lnTo>
                  <a:lnTo>
                    <a:pt x="8" y="0"/>
                  </a:lnTo>
                  <a:lnTo>
                    <a:pt x="6" y="0"/>
                  </a:lnTo>
                  <a:lnTo>
                    <a:pt x="4"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1" name="Freeform 175"/>
            <p:cNvSpPr/>
            <p:nvPr/>
          </p:nvSpPr>
          <p:spPr>
            <a:xfrm>
              <a:off x="4331" y="1308"/>
              <a:ext cx="168" cy="98"/>
            </a:xfrm>
            <a:custGeom>
              <a:avLst/>
              <a:gdLst>
                <a:gd name="txL" fmla="*/ 0 w 168"/>
                <a:gd name="txT" fmla="*/ 0 h 98"/>
                <a:gd name="txR" fmla="*/ 168 w 168"/>
                <a:gd name="txB" fmla="*/ 98 h 98"/>
              </a:gdLst>
              <a:ahLst/>
              <a:cxnLst>
                <a:cxn ang="0">
                  <a:pos x="10" y="2"/>
                </a:cxn>
                <a:cxn ang="0">
                  <a:pos x="4" y="0"/>
                </a:cxn>
                <a:cxn ang="0">
                  <a:pos x="0" y="6"/>
                </a:cxn>
                <a:cxn ang="0">
                  <a:pos x="4" y="24"/>
                </a:cxn>
                <a:cxn ang="0">
                  <a:pos x="6" y="28"/>
                </a:cxn>
                <a:cxn ang="0">
                  <a:pos x="12" y="32"/>
                </a:cxn>
                <a:cxn ang="0">
                  <a:pos x="26" y="26"/>
                </a:cxn>
                <a:cxn ang="0">
                  <a:pos x="30" y="24"/>
                </a:cxn>
                <a:cxn ang="0">
                  <a:pos x="34" y="24"/>
                </a:cxn>
                <a:cxn ang="0">
                  <a:pos x="38" y="38"/>
                </a:cxn>
                <a:cxn ang="0">
                  <a:pos x="44" y="72"/>
                </a:cxn>
                <a:cxn ang="0">
                  <a:pos x="40" y="72"/>
                </a:cxn>
                <a:cxn ang="0">
                  <a:pos x="38" y="80"/>
                </a:cxn>
                <a:cxn ang="0">
                  <a:pos x="48" y="88"/>
                </a:cxn>
                <a:cxn ang="0">
                  <a:pos x="56" y="86"/>
                </a:cxn>
                <a:cxn ang="0">
                  <a:pos x="58" y="84"/>
                </a:cxn>
                <a:cxn ang="0">
                  <a:pos x="68" y="86"/>
                </a:cxn>
                <a:cxn ang="0">
                  <a:pos x="82" y="94"/>
                </a:cxn>
                <a:cxn ang="0">
                  <a:pos x="118" y="96"/>
                </a:cxn>
                <a:cxn ang="0">
                  <a:pos x="118" y="92"/>
                </a:cxn>
                <a:cxn ang="0">
                  <a:pos x="122" y="86"/>
                </a:cxn>
                <a:cxn ang="0">
                  <a:pos x="134" y="88"/>
                </a:cxn>
                <a:cxn ang="0">
                  <a:pos x="142" y="92"/>
                </a:cxn>
                <a:cxn ang="0">
                  <a:pos x="150" y="90"/>
                </a:cxn>
                <a:cxn ang="0">
                  <a:pos x="154" y="82"/>
                </a:cxn>
                <a:cxn ang="0">
                  <a:pos x="156" y="76"/>
                </a:cxn>
                <a:cxn ang="0">
                  <a:pos x="164" y="72"/>
                </a:cxn>
                <a:cxn ang="0">
                  <a:pos x="164" y="66"/>
                </a:cxn>
                <a:cxn ang="0">
                  <a:pos x="168" y="62"/>
                </a:cxn>
                <a:cxn ang="0">
                  <a:pos x="166" y="56"/>
                </a:cxn>
                <a:cxn ang="0">
                  <a:pos x="150" y="50"/>
                </a:cxn>
                <a:cxn ang="0">
                  <a:pos x="138" y="48"/>
                </a:cxn>
                <a:cxn ang="0">
                  <a:pos x="124" y="44"/>
                </a:cxn>
                <a:cxn ang="0">
                  <a:pos x="110" y="46"/>
                </a:cxn>
                <a:cxn ang="0">
                  <a:pos x="100" y="50"/>
                </a:cxn>
                <a:cxn ang="0">
                  <a:pos x="82" y="44"/>
                </a:cxn>
                <a:cxn ang="0">
                  <a:pos x="60" y="30"/>
                </a:cxn>
                <a:cxn ang="0">
                  <a:pos x="52" y="24"/>
                </a:cxn>
                <a:cxn ang="0">
                  <a:pos x="50" y="20"/>
                </a:cxn>
                <a:cxn ang="0">
                  <a:pos x="50" y="16"/>
                </a:cxn>
                <a:cxn ang="0">
                  <a:pos x="48" y="10"/>
                </a:cxn>
                <a:cxn ang="0">
                  <a:pos x="40" y="10"/>
                </a:cxn>
                <a:cxn ang="0">
                  <a:pos x="36" y="14"/>
                </a:cxn>
                <a:cxn ang="0">
                  <a:pos x="28" y="12"/>
                </a:cxn>
                <a:cxn ang="0">
                  <a:pos x="24" y="4"/>
                </a:cxn>
                <a:cxn ang="0">
                  <a:pos x="12" y="2"/>
                </a:cxn>
              </a:cxnLst>
              <a:rect l="txL" t="txT" r="txR" b="txB"/>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4" y="26"/>
                  </a:lnTo>
                  <a:lnTo>
                    <a:pt x="6" y="28"/>
                  </a:lnTo>
                  <a:lnTo>
                    <a:pt x="6" y="30"/>
                  </a:lnTo>
                  <a:lnTo>
                    <a:pt x="8" y="32"/>
                  </a:lnTo>
                  <a:lnTo>
                    <a:pt x="12" y="32"/>
                  </a:lnTo>
                  <a:lnTo>
                    <a:pt x="16" y="32"/>
                  </a:lnTo>
                  <a:lnTo>
                    <a:pt x="20" y="30"/>
                  </a:lnTo>
                  <a:lnTo>
                    <a:pt x="26" y="26"/>
                  </a:lnTo>
                  <a:lnTo>
                    <a:pt x="28" y="26"/>
                  </a:lnTo>
                  <a:lnTo>
                    <a:pt x="28" y="24"/>
                  </a:lnTo>
                  <a:lnTo>
                    <a:pt x="30" y="24"/>
                  </a:lnTo>
                  <a:lnTo>
                    <a:pt x="30" y="24"/>
                  </a:lnTo>
                  <a:lnTo>
                    <a:pt x="32" y="24"/>
                  </a:lnTo>
                  <a:lnTo>
                    <a:pt x="34" y="24"/>
                  </a:lnTo>
                  <a:lnTo>
                    <a:pt x="36" y="28"/>
                  </a:lnTo>
                  <a:lnTo>
                    <a:pt x="36" y="32"/>
                  </a:lnTo>
                  <a:lnTo>
                    <a:pt x="38" y="38"/>
                  </a:lnTo>
                  <a:lnTo>
                    <a:pt x="38" y="48"/>
                  </a:lnTo>
                  <a:lnTo>
                    <a:pt x="44" y="72"/>
                  </a:lnTo>
                  <a:lnTo>
                    <a:pt x="44" y="72"/>
                  </a:lnTo>
                  <a:lnTo>
                    <a:pt x="42" y="72"/>
                  </a:lnTo>
                  <a:lnTo>
                    <a:pt x="40" y="72"/>
                  </a:lnTo>
                  <a:lnTo>
                    <a:pt x="40" y="72"/>
                  </a:lnTo>
                  <a:lnTo>
                    <a:pt x="38" y="74"/>
                  </a:lnTo>
                  <a:lnTo>
                    <a:pt x="38" y="76"/>
                  </a:lnTo>
                  <a:lnTo>
                    <a:pt x="38" y="80"/>
                  </a:lnTo>
                  <a:lnTo>
                    <a:pt x="40" y="84"/>
                  </a:lnTo>
                  <a:lnTo>
                    <a:pt x="44" y="88"/>
                  </a:lnTo>
                  <a:lnTo>
                    <a:pt x="48" y="88"/>
                  </a:lnTo>
                  <a:lnTo>
                    <a:pt x="50" y="88"/>
                  </a:lnTo>
                  <a:lnTo>
                    <a:pt x="54" y="88"/>
                  </a:lnTo>
                  <a:lnTo>
                    <a:pt x="56" y="86"/>
                  </a:lnTo>
                  <a:lnTo>
                    <a:pt x="56" y="86"/>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4"/>
                  </a:lnTo>
                  <a:lnTo>
                    <a:pt x="118" y="92"/>
                  </a:lnTo>
                  <a:lnTo>
                    <a:pt x="120" y="90"/>
                  </a:lnTo>
                  <a:lnTo>
                    <a:pt x="120" y="88"/>
                  </a:lnTo>
                  <a:lnTo>
                    <a:pt x="122" y="86"/>
                  </a:lnTo>
                  <a:lnTo>
                    <a:pt x="124" y="86"/>
                  </a:lnTo>
                  <a:lnTo>
                    <a:pt x="128" y="86"/>
                  </a:lnTo>
                  <a:lnTo>
                    <a:pt x="134" y="88"/>
                  </a:lnTo>
                  <a:lnTo>
                    <a:pt x="140" y="92"/>
                  </a:lnTo>
                  <a:lnTo>
                    <a:pt x="140" y="92"/>
                  </a:lnTo>
                  <a:lnTo>
                    <a:pt x="142" y="92"/>
                  </a:lnTo>
                  <a:lnTo>
                    <a:pt x="144" y="92"/>
                  </a:lnTo>
                  <a:lnTo>
                    <a:pt x="148" y="92"/>
                  </a:lnTo>
                  <a:lnTo>
                    <a:pt x="150" y="90"/>
                  </a:lnTo>
                  <a:lnTo>
                    <a:pt x="152" y="88"/>
                  </a:lnTo>
                  <a:lnTo>
                    <a:pt x="154" y="86"/>
                  </a:lnTo>
                  <a:lnTo>
                    <a:pt x="154" y="82"/>
                  </a:lnTo>
                  <a:lnTo>
                    <a:pt x="154" y="76"/>
                  </a:lnTo>
                  <a:lnTo>
                    <a:pt x="154" y="76"/>
                  </a:lnTo>
                  <a:lnTo>
                    <a:pt x="156" y="76"/>
                  </a:lnTo>
                  <a:lnTo>
                    <a:pt x="158" y="74"/>
                  </a:lnTo>
                  <a:lnTo>
                    <a:pt x="162" y="74"/>
                  </a:lnTo>
                  <a:lnTo>
                    <a:pt x="164" y="72"/>
                  </a:lnTo>
                  <a:lnTo>
                    <a:pt x="164" y="70"/>
                  </a:lnTo>
                  <a:lnTo>
                    <a:pt x="164" y="66"/>
                  </a:lnTo>
                  <a:lnTo>
                    <a:pt x="164" y="66"/>
                  </a:lnTo>
                  <a:lnTo>
                    <a:pt x="166" y="64"/>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2" y="32"/>
                  </a:lnTo>
                  <a:lnTo>
                    <a:pt x="60" y="30"/>
                  </a:lnTo>
                  <a:lnTo>
                    <a:pt x="58" y="26"/>
                  </a:lnTo>
                  <a:lnTo>
                    <a:pt x="56" y="24"/>
                  </a:lnTo>
                  <a:lnTo>
                    <a:pt x="52" y="24"/>
                  </a:lnTo>
                  <a:lnTo>
                    <a:pt x="52" y="22"/>
                  </a:lnTo>
                  <a:lnTo>
                    <a:pt x="50" y="22"/>
                  </a:lnTo>
                  <a:lnTo>
                    <a:pt x="50" y="20"/>
                  </a:lnTo>
                  <a:lnTo>
                    <a:pt x="50" y="18"/>
                  </a:lnTo>
                  <a:lnTo>
                    <a:pt x="50" y="18"/>
                  </a:lnTo>
                  <a:lnTo>
                    <a:pt x="50" y="16"/>
                  </a:lnTo>
                  <a:lnTo>
                    <a:pt x="50" y="14"/>
                  </a:lnTo>
                  <a:lnTo>
                    <a:pt x="50" y="10"/>
                  </a:lnTo>
                  <a:lnTo>
                    <a:pt x="48" y="10"/>
                  </a:lnTo>
                  <a:lnTo>
                    <a:pt x="46" y="8"/>
                  </a:lnTo>
                  <a:lnTo>
                    <a:pt x="42" y="8"/>
                  </a:lnTo>
                  <a:lnTo>
                    <a:pt x="40" y="10"/>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2" name="Freeform 176"/>
            <p:cNvSpPr/>
            <p:nvPr/>
          </p:nvSpPr>
          <p:spPr>
            <a:xfrm>
              <a:off x="4241" y="1104"/>
              <a:ext cx="88" cy="102"/>
            </a:xfrm>
            <a:custGeom>
              <a:avLst/>
              <a:gdLst>
                <a:gd name="txL" fmla="*/ 0 w 88"/>
                <a:gd name="txT" fmla="*/ 0 h 102"/>
                <a:gd name="txR" fmla="*/ 88 w 88"/>
                <a:gd name="txB" fmla="*/ 102 h 102"/>
              </a:gdLst>
              <a:ahLst/>
              <a:cxnLst>
                <a:cxn ang="0">
                  <a:pos x="30" y="44"/>
                </a:cxn>
                <a:cxn ang="0">
                  <a:pos x="26" y="38"/>
                </a:cxn>
                <a:cxn ang="0">
                  <a:pos x="20" y="32"/>
                </a:cxn>
                <a:cxn ang="0">
                  <a:pos x="14" y="28"/>
                </a:cxn>
                <a:cxn ang="0">
                  <a:pos x="8" y="24"/>
                </a:cxn>
                <a:cxn ang="0">
                  <a:pos x="2" y="16"/>
                </a:cxn>
                <a:cxn ang="0">
                  <a:pos x="0" y="8"/>
                </a:cxn>
                <a:cxn ang="0">
                  <a:pos x="8" y="0"/>
                </a:cxn>
                <a:cxn ang="0">
                  <a:pos x="12" y="0"/>
                </a:cxn>
                <a:cxn ang="0">
                  <a:pos x="20" y="2"/>
                </a:cxn>
                <a:cxn ang="0">
                  <a:pos x="28" y="6"/>
                </a:cxn>
                <a:cxn ang="0">
                  <a:pos x="32" y="16"/>
                </a:cxn>
                <a:cxn ang="0">
                  <a:pos x="32" y="20"/>
                </a:cxn>
                <a:cxn ang="0">
                  <a:pos x="36" y="24"/>
                </a:cxn>
                <a:cxn ang="0">
                  <a:pos x="44" y="26"/>
                </a:cxn>
                <a:cxn ang="0">
                  <a:pos x="44" y="24"/>
                </a:cxn>
                <a:cxn ang="0">
                  <a:pos x="44" y="18"/>
                </a:cxn>
                <a:cxn ang="0">
                  <a:pos x="46" y="12"/>
                </a:cxn>
                <a:cxn ang="0">
                  <a:pos x="50" y="10"/>
                </a:cxn>
                <a:cxn ang="0">
                  <a:pos x="60" y="14"/>
                </a:cxn>
                <a:cxn ang="0">
                  <a:pos x="58" y="20"/>
                </a:cxn>
                <a:cxn ang="0">
                  <a:pos x="58" y="30"/>
                </a:cxn>
                <a:cxn ang="0">
                  <a:pos x="60" y="40"/>
                </a:cxn>
                <a:cxn ang="0">
                  <a:pos x="66" y="46"/>
                </a:cxn>
                <a:cxn ang="0">
                  <a:pos x="70" y="44"/>
                </a:cxn>
                <a:cxn ang="0">
                  <a:pos x="76" y="34"/>
                </a:cxn>
                <a:cxn ang="0">
                  <a:pos x="76" y="32"/>
                </a:cxn>
                <a:cxn ang="0">
                  <a:pos x="80" y="28"/>
                </a:cxn>
                <a:cxn ang="0">
                  <a:pos x="82" y="26"/>
                </a:cxn>
                <a:cxn ang="0">
                  <a:pos x="86" y="28"/>
                </a:cxn>
                <a:cxn ang="0">
                  <a:pos x="88" y="38"/>
                </a:cxn>
                <a:cxn ang="0">
                  <a:pos x="86" y="48"/>
                </a:cxn>
                <a:cxn ang="0">
                  <a:pos x="82" y="68"/>
                </a:cxn>
                <a:cxn ang="0">
                  <a:pos x="88" y="90"/>
                </a:cxn>
                <a:cxn ang="0">
                  <a:pos x="88" y="92"/>
                </a:cxn>
                <a:cxn ang="0">
                  <a:pos x="84" y="98"/>
                </a:cxn>
                <a:cxn ang="0">
                  <a:pos x="82" y="102"/>
                </a:cxn>
                <a:cxn ang="0">
                  <a:pos x="78" y="100"/>
                </a:cxn>
                <a:cxn ang="0">
                  <a:pos x="78" y="96"/>
                </a:cxn>
                <a:cxn ang="0">
                  <a:pos x="76" y="90"/>
                </a:cxn>
                <a:cxn ang="0">
                  <a:pos x="76" y="80"/>
                </a:cxn>
                <a:cxn ang="0">
                  <a:pos x="72" y="76"/>
                </a:cxn>
                <a:cxn ang="0">
                  <a:pos x="66" y="78"/>
                </a:cxn>
                <a:cxn ang="0">
                  <a:pos x="60" y="74"/>
                </a:cxn>
                <a:cxn ang="0">
                  <a:pos x="52" y="70"/>
                </a:cxn>
                <a:cxn ang="0">
                  <a:pos x="44" y="60"/>
                </a:cxn>
              </a:cxnLst>
              <a:rect l="txL" t="txT" r="txR" b="txB"/>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4"/>
                  </a:lnTo>
                  <a:lnTo>
                    <a:pt x="76" y="32"/>
                  </a:lnTo>
                  <a:lnTo>
                    <a:pt x="78" y="30"/>
                  </a:lnTo>
                  <a:lnTo>
                    <a:pt x="80" y="28"/>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0"/>
                  </a:lnTo>
                  <a:lnTo>
                    <a:pt x="88" y="92"/>
                  </a:lnTo>
                  <a:lnTo>
                    <a:pt x="86" y="96"/>
                  </a:lnTo>
                  <a:lnTo>
                    <a:pt x="84" y="98"/>
                  </a:lnTo>
                  <a:lnTo>
                    <a:pt x="84" y="100"/>
                  </a:lnTo>
                  <a:lnTo>
                    <a:pt x="82" y="102"/>
                  </a:lnTo>
                  <a:lnTo>
                    <a:pt x="80" y="102"/>
                  </a:lnTo>
                  <a:lnTo>
                    <a:pt x="78" y="100"/>
                  </a:lnTo>
                  <a:lnTo>
                    <a:pt x="78" y="96"/>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3" name="Freeform 177"/>
            <p:cNvSpPr/>
            <p:nvPr/>
          </p:nvSpPr>
          <p:spPr>
            <a:xfrm>
              <a:off x="4347" y="1148"/>
              <a:ext cx="38" cy="54"/>
            </a:xfrm>
            <a:custGeom>
              <a:avLst/>
              <a:gdLst>
                <a:gd name="txL" fmla="*/ 0 w 38"/>
                <a:gd name="txT" fmla="*/ 0 h 54"/>
                <a:gd name="txR" fmla="*/ 38 w 38"/>
                <a:gd name="txB" fmla="*/ 54 h 54"/>
              </a:gdLst>
              <a:ahLst/>
              <a:cxnLst>
                <a:cxn ang="0">
                  <a:pos x="16" y="0"/>
                </a:cxn>
                <a:cxn ang="0">
                  <a:pos x="14" y="0"/>
                </a:cxn>
                <a:cxn ang="0">
                  <a:pos x="14" y="0"/>
                </a:cxn>
                <a:cxn ang="0">
                  <a:pos x="12" y="0"/>
                </a:cxn>
                <a:cxn ang="0">
                  <a:pos x="8" y="2"/>
                </a:cxn>
                <a:cxn ang="0">
                  <a:pos x="6" y="6"/>
                </a:cxn>
                <a:cxn ang="0">
                  <a:pos x="4" y="10"/>
                </a:cxn>
                <a:cxn ang="0">
                  <a:pos x="2" y="16"/>
                </a:cxn>
                <a:cxn ang="0">
                  <a:pos x="2" y="24"/>
                </a:cxn>
                <a:cxn ang="0">
                  <a:pos x="0" y="48"/>
                </a:cxn>
                <a:cxn ang="0">
                  <a:pos x="2" y="48"/>
                </a:cxn>
                <a:cxn ang="0">
                  <a:pos x="10" y="52"/>
                </a:cxn>
                <a:cxn ang="0">
                  <a:pos x="18" y="54"/>
                </a:cxn>
                <a:cxn ang="0">
                  <a:pos x="28" y="54"/>
                </a:cxn>
                <a:cxn ang="0">
                  <a:pos x="36" y="50"/>
                </a:cxn>
                <a:cxn ang="0">
                  <a:pos x="38" y="40"/>
                </a:cxn>
                <a:cxn ang="0">
                  <a:pos x="16" y="0"/>
                </a:cxn>
              </a:cxnLst>
              <a:rect l="txL" t="txT" r="txR" b="txB"/>
              <a:pathLst>
                <a:path w="38" h="54">
                  <a:moveTo>
                    <a:pt x="16" y="0"/>
                  </a:moveTo>
                  <a:lnTo>
                    <a:pt x="14" y="0"/>
                  </a:ln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4" name="Freeform 178"/>
            <p:cNvSpPr/>
            <p:nvPr/>
          </p:nvSpPr>
          <p:spPr>
            <a:xfrm>
              <a:off x="4473" y="1158"/>
              <a:ext cx="68" cy="146"/>
            </a:xfrm>
            <a:custGeom>
              <a:avLst/>
              <a:gdLst>
                <a:gd name="txL" fmla="*/ 0 w 68"/>
                <a:gd name="txT" fmla="*/ 0 h 146"/>
                <a:gd name="txR" fmla="*/ 68 w 68"/>
                <a:gd name="txB" fmla="*/ 146 h 146"/>
              </a:gdLst>
              <a:ahLst/>
              <a:cxnLst>
                <a:cxn ang="0">
                  <a:pos x="18" y="2"/>
                </a:cxn>
                <a:cxn ang="0">
                  <a:pos x="16" y="0"/>
                </a:cxn>
                <a:cxn ang="0">
                  <a:pos x="12" y="0"/>
                </a:cxn>
                <a:cxn ang="0">
                  <a:pos x="10" y="6"/>
                </a:cxn>
                <a:cxn ang="0">
                  <a:pos x="12" y="10"/>
                </a:cxn>
                <a:cxn ang="0">
                  <a:pos x="12" y="16"/>
                </a:cxn>
                <a:cxn ang="0">
                  <a:pos x="10" y="20"/>
                </a:cxn>
                <a:cxn ang="0">
                  <a:pos x="6" y="22"/>
                </a:cxn>
                <a:cxn ang="0">
                  <a:pos x="4" y="32"/>
                </a:cxn>
                <a:cxn ang="0">
                  <a:pos x="2" y="46"/>
                </a:cxn>
                <a:cxn ang="0">
                  <a:pos x="2" y="54"/>
                </a:cxn>
                <a:cxn ang="0">
                  <a:pos x="0" y="58"/>
                </a:cxn>
                <a:cxn ang="0">
                  <a:pos x="0" y="60"/>
                </a:cxn>
                <a:cxn ang="0">
                  <a:pos x="0" y="66"/>
                </a:cxn>
                <a:cxn ang="0">
                  <a:pos x="6" y="78"/>
                </a:cxn>
                <a:cxn ang="0">
                  <a:pos x="4" y="84"/>
                </a:cxn>
                <a:cxn ang="0">
                  <a:pos x="8" y="84"/>
                </a:cxn>
                <a:cxn ang="0">
                  <a:pos x="12" y="88"/>
                </a:cxn>
                <a:cxn ang="0">
                  <a:pos x="14" y="96"/>
                </a:cxn>
                <a:cxn ang="0">
                  <a:pos x="14" y="100"/>
                </a:cxn>
                <a:cxn ang="0">
                  <a:pos x="14" y="106"/>
                </a:cxn>
                <a:cxn ang="0">
                  <a:pos x="12" y="108"/>
                </a:cxn>
                <a:cxn ang="0">
                  <a:pos x="12" y="110"/>
                </a:cxn>
                <a:cxn ang="0">
                  <a:pos x="10" y="116"/>
                </a:cxn>
                <a:cxn ang="0">
                  <a:pos x="12" y="126"/>
                </a:cxn>
                <a:cxn ang="0">
                  <a:pos x="10" y="130"/>
                </a:cxn>
                <a:cxn ang="0">
                  <a:pos x="12" y="136"/>
                </a:cxn>
                <a:cxn ang="0">
                  <a:pos x="16" y="142"/>
                </a:cxn>
                <a:cxn ang="0">
                  <a:pos x="26" y="146"/>
                </a:cxn>
                <a:cxn ang="0">
                  <a:pos x="34" y="146"/>
                </a:cxn>
                <a:cxn ang="0">
                  <a:pos x="36" y="146"/>
                </a:cxn>
                <a:cxn ang="0">
                  <a:pos x="40" y="146"/>
                </a:cxn>
                <a:cxn ang="0">
                  <a:pos x="46" y="142"/>
                </a:cxn>
                <a:cxn ang="0">
                  <a:pos x="50" y="134"/>
                </a:cxn>
                <a:cxn ang="0">
                  <a:pos x="52" y="130"/>
                </a:cxn>
                <a:cxn ang="0">
                  <a:pos x="56" y="120"/>
                </a:cxn>
                <a:cxn ang="0">
                  <a:pos x="62" y="112"/>
                </a:cxn>
                <a:cxn ang="0">
                  <a:pos x="64" y="108"/>
                </a:cxn>
                <a:cxn ang="0">
                  <a:pos x="68" y="100"/>
                </a:cxn>
                <a:cxn ang="0">
                  <a:pos x="68" y="84"/>
                </a:cxn>
                <a:cxn ang="0">
                  <a:pos x="66" y="80"/>
                </a:cxn>
                <a:cxn ang="0">
                  <a:pos x="60" y="78"/>
                </a:cxn>
                <a:cxn ang="0">
                  <a:pos x="56" y="80"/>
                </a:cxn>
                <a:cxn ang="0">
                  <a:pos x="54" y="80"/>
                </a:cxn>
                <a:cxn ang="0">
                  <a:pos x="50" y="80"/>
                </a:cxn>
                <a:cxn ang="0">
                  <a:pos x="52" y="78"/>
                </a:cxn>
                <a:cxn ang="0">
                  <a:pos x="54" y="74"/>
                </a:cxn>
                <a:cxn ang="0">
                  <a:pos x="56" y="72"/>
                </a:cxn>
                <a:cxn ang="0">
                  <a:pos x="56" y="64"/>
                </a:cxn>
                <a:cxn ang="0">
                  <a:pos x="56" y="56"/>
                </a:cxn>
                <a:cxn ang="0">
                  <a:pos x="54" y="48"/>
                </a:cxn>
                <a:cxn ang="0">
                  <a:pos x="48" y="36"/>
                </a:cxn>
                <a:cxn ang="0">
                  <a:pos x="42" y="28"/>
                </a:cxn>
                <a:cxn ang="0">
                  <a:pos x="38" y="22"/>
                </a:cxn>
                <a:cxn ang="0">
                  <a:pos x="32" y="16"/>
                </a:cxn>
                <a:cxn ang="0">
                  <a:pos x="26" y="12"/>
                </a:cxn>
                <a:cxn ang="0">
                  <a:pos x="24" y="10"/>
                </a:cxn>
                <a:cxn ang="0">
                  <a:pos x="20" y="6"/>
                </a:cxn>
                <a:cxn ang="0">
                  <a:pos x="20" y="2"/>
                </a:cxn>
              </a:cxnLst>
              <a:rect l="txL" t="txT" r="txR" b="txB"/>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10" y="20"/>
                  </a:lnTo>
                  <a:lnTo>
                    <a:pt x="8" y="20"/>
                  </a:lnTo>
                  <a:lnTo>
                    <a:pt x="6" y="22"/>
                  </a:lnTo>
                  <a:lnTo>
                    <a:pt x="4" y="26"/>
                  </a:lnTo>
                  <a:lnTo>
                    <a:pt x="4" y="32"/>
                  </a:lnTo>
                  <a:lnTo>
                    <a:pt x="2" y="40"/>
                  </a:lnTo>
                  <a:lnTo>
                    <a:pt x="2" y="46"/>
                  </a:lnTo>
                  <a:lnTo>
                    <a:pt x="2" y="52"/>
                  </a:lnTo>
                  <a:lnTo>
                    <a:pt x="2" y="54"/>
                  </a:lnTo>
                  <a:lnTo>
                    <a:pt x="2" y="56"/>
                  </a:lnTo>
                  <a:lnTo>
                    <a:pt x="0" y="58"/>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6" y="146"/>
                  </a:lnTo>
                  <a:lnTo>
                    <a:pt x="38" y="146"/>
                  </a:lnTo>
                  <a:lnTo>
                    <a:pt x="40" y="146"/>
                  </a:lnTo>
                  <a:lnTo>
                    <a:pt x="44" y="144"/>
                  </a:lnTo>
                  <a:lnTo>
                    <a:pt x="46" y="142"/>
                  </a:lnTo>
                  <a:lnTo>
                    <a:pt x="48" y="140"/>
                  </a:lnTo>
                  <a:lnTo>
                    <a:pt x="50" y="134"/>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8" y="84"/>
                  </a:lnTo>
                  <a:lnTo>
                    <a:pt x="66" y="80"/>
                  </a:lnTo>
                  <a:lnTo>
                    <a:pt x="62" y="78"/>
                  </a:lnTo>
                  <a:lnTo>
                    <a:pt x="60" y="78"/>
                  </a:lnTo>
                  <a:lnTo>
                    <a:pt x="56" y="80"/>
                  </a:lnTo>
                  <a:lnTo>
                    <a:pt x="56" y="80"/>
                  </a:lnTo>
                  <a:lnTo>
                    <a:pt x="54" y="80"/>
                  </a:lnTo>
                  <a:lnTo>
                    <a:pt x="54" y="80"/>
                  </a:lnTo>
                  <a:lnTo>
                    <a:pt x="52" y="80"/>
                  </a:lnTo>
                  <a:lnTo>
                    <a:pt x="50" y="80"/>
                  </a:lnTo>
                  <a:lnTo>
                    <a:pt x="50" y="80"/>
                  </a:lnTo>
                  <a:lnTo>
                    <a:pt x="52" y="78"/>
                  </a:lnTo>
                  <a:lnTo>
                    <a:pt x="54" y="74"/>
                  </a:lnTo>
                  <a:lnTo>
                    <a:pt x="54" y="74"/>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6" y="12"/>
                  </a:lnTo>
                  <a:lnTo>
                    <a:pt x="24" y="10"/>
                  </a:lnTo>
                  <a:lnTo>
                    <a:pt x="22" y="8"/>
                  </a:lnTo>
                  <a:lnTo>
                    <a:pt x="20" y="6"/>
                  </a:lnTo>
                  <a:lnTo>
                    <a:pt x="18" y="4"/>
                  </a:lnTo>
                  <a:lnTo>
                    <a:pt x="20"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5" name="Freeform 179"/>
            <p:cNvSpPr/>
            <p:nvPr/>
          </p:nvSpPr>
          <p:spPr>
            <a:xfrm>
              <a:off x="4235" y="1572"/>
              <a:ext cx="50" cy="46"/>
            </a:xfrm>
            <a:custGeom>
              <a:avLst/>
              <a:gdLst>
                <a:gd name="txL" fmla="*/ 0 w 50"/>
                <a:gd name="txT" fmla="*/ 0 h 46"/>
                <a:gd name="txR" fmla="*/ 50 w 50"/>
                <a:gd name="txB" fmla="*/ 46 h 46"/>
              </a:gdLst>
              <a:ahLst/>
              <a:cxnLst>
                <a:cxn ang="0">
                  <a:pos x="24" y="18"/>
                </a:cxn>
                <a:cxn ang="0">
                  <a:pos x="24" y="18"/>
                </a:cxn>
                <a:cxn ang="0">
                  <a:pos x="22" y="18"/>
                </a:cxn>
                <a:cxn ang="0">
                  <a:pos x="18" y="18"/>
                </a:cxn>
                <a:cxn ang="0">
                  <a:pos x="16" y="20"/>
                </a:cxn>
                <a:cxn ang="0">
                  <a:pos x="12" y="22"/>
                </a:cxn>
                <a:cxn ang="0">
                  <a:pos x="10" y="24"/>
                </a:cxn>
                <a:cxn ang="0">
                  <a:pos x="8" y="26"/>
                </a:cxn>
                <a:cxn ang="0">
                  <a:pos x="8" y="26"/>
                </a:cxn>
                <a:cxn ang="0">
                  <a:pos x="6" y="26"/>
                </a:cxn>
                <a:cxn ang="0">
                  <a:pos x="4" y="26"/>
                </a:cxn>
                <a:cxn ang="0">
                  <a:pos x="2" y="28"/>
                </a:cxn>
                <a:cxn ang="0">
                  <a:pos x="0" y="30"/>
                </a:cxn>
                <a:cxn ang="0">
                  <a:pos x="0" y="32"/>
                </a:cxn>
                <a:cxn ang="0">
                  <a:pos x="0" y="38"/>
                </a:cxn>
                <a:cxn ang="0">
                  <a:pos x="0" y="38"/>
                </a:cxn>
                <a:cxn ang="0">
                  <a:pos x="4" y="40"/>
                </a:cxn>
                <a:cxn ang="0">
                  <a:pos x="6" y="42"/>
                </a:cxn>
                <a:cxn ang="0">
                  <a:pos x="12" y="44"/>
                </a:cxn>
                <a:cxn ang="0">
                  <a:pos x="18" y="46"/>
                </a:cxn>
                <a:cxn ang="0">
                  <a:pos x="24" y="46"/>
                </a:cxn>
                <a:cxn ang="0">
                  <a:pos x="26" y="46"/>
                </a:cxn>
                <a:cxn ang="0">
                  <a:pos x="30" y="46"/>
                </a:cxn>
                <a:cxn ang="0">
                  <a:pos x="34" y="44"/>
                </a:cxn>
                <a:cxn ang="0">
                  <a:pos x="38" y="44"/>
                </a:cxn>
                <a:cxn ang="0">
                  <a:pos x="44" y="44"/>
                </a:cxn>
                <a:cxn ang="0">
                  <a:pos x="48" y="44"/>
                </a:cxn>
                <a:cxn ang="0">
                  <a:pos x="50" y="46"/>
                </a:cxn>
                <a:cxn ang="0">
                  <a:pos x="50" y="44"/>
                </a:cxn>
                <a:cxn ang="0">
                  <a:pos x="48" y="42"/>
                </a:cxn>
                <a:cxn ang="0">
                  <a:pos x="48" y="36"/>
                </a:cxn>
                <a:cxn ang="0">
                  <a:pos x="46" y="30"/>
                </a:cxn>
                <a:cxn ang="0">
                  <a:pos x="44" y="26"/>
                </a:cxn>
                <a:cxn ang="0">
                  <a:pos x="42" y="24"/>
                </a:cxn>
                <a:cxn ang="0">
                  <a:pos x="40" y="22"/>
                </a:cxn>
                <a:cxn ang="0">
                  <a:pos x="40" y="18"/>
                </a:cxn>
                <a:cxn ang="0">
                  <a:pos x="38" y="14"/>
                </a:cxn>
                <a:cxn ang="0">
                  <a:pos x="38" y="10"/>
                </a:cxn>
                <a:cxn ang="0">
                  <a:pos x="36" y="6"/>
                </a:cxn>
                <a:cxn ang="0">
                  <a:pos x="32" y="2"/>
                </a:cxn>
                <a:cxn ang="0">
                  <a:pos x="30" y="0"/>
                </a:cxn>
                <a:cxn ang="0">
                  <a:pos x="26" y="2"/>
                </a:cxn>
                <a:cxn ang="0">
                  <a:pos x="24" y="18"/>
                </a:cxn>
              </a:cxnLst>
              <a:rect l="txL" t="txT" r="txR" b="txB"/>
              <a:pathLst>
                <a:path w="50" h="46">
                  <a:moveTo>
                    <a:pt x="24" y="18"/>
                  </a:moveTo>
                  <a:lnTo>
                    <a:pt x="24" y="18"/>
                  </a:lnTo>
                  <a:lnTo>
                    <a:pt x="22" y="18"/>
                  </a:lnTo>
                  <a:lnTo>
                    <a:pt x="18" y="18"/>
                  </a:lnTo>
                  <a:lnTo>
                    <a:pt x="16" y="20"/>
                  </a:lnTo>
                  <a:lnTo>
                    <a:pt x="12" y="22"/>
                  </a:lnTo>
                  <a:lnTo>
                    <a:pt x="10" y="24"/>
                  </a:lnTo>
                  <a:lnTo>
                    <a:pt x="8" y="26"/>
                  </a:lnTo>
                  <a:lnTo>
                    <a:pt x="8" y="26"/>
                  </a:lnTo>
                  <a:lnTo>
                    <a:pt x="6" y="26"/>
                  </a:lnTo>
                  <a:lnTo>
                    <a:pt x="4" y="26"/>
                  </a:lnTo>
                  <a:lnTo>
                    <a:pt x="2" y="28"/>
                  </a:lnTo>
                  <a:lnTo>
                    <a:pt x="0" y="30"/>
                  </a:lnTo>
                  <a:lnTo>
                    <a:pt x="0" y="32"/>
                  </a:lnTo>
                  <a:lnTo>
                    <a:pt x="0" y="38"/>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6" name="Freeform 180"/>
            <p:cNvSpPr/>
            <p:nvPr/>
          </p:nvSpPr>
          <p:spPr>
            <a:xfrm>
              <a:off x="4487" y="1410"/>
              <a:ext cx="60" cy="44"/>
            </a:xfrm>
            <a:custGeom>
              <a:avLst/>
              <a:gdLst>
                <a:gd name="txL" fmla="*/ 0 w 60"/>
                <a:gd name="txT" fmla="*/ 0 h 44"/>
                <a:gd name="txR" fmla="*/ 60 w 60"/>
                <a:gd name="txB" fmla="*/ 44 h 44"/>
              </a:gdLst>
              <a:ahLst/>
              <a:cxnLst>
                <a:cxn ang="0">
                  <a:pos x="14" y="2"/>
                </a:cxn>
                <a:cxn ang="0">
                  <a:pos x="14" y="2"/>
                </a:cxn>
                <a:cxn ang="0">
                  <a:pos x="12" y="2"/>
                </a:cxn>
                <a:cxn ang="0">
                  <a:pos x="10" y="2"/>
                </a:cxn>
                <a:cxn ang="0">
                  <a:pos x="8" y="2"/>
                </a:cxn>
                <a:cxn ang="0">
                  <a:pos x="4" y="2"/>
                </a:cxn>
                <a:cxn ang="0">
                  <a:pos x="2" y="4"/>
                </a:cxn>
                <a:cxn ang="0">
                  <a:pos x="0" y="8"/>
                </a:cxn>
                <a:cxn ang="0">
                  <a:pos x="0" y="12"/>
                </a:cxn>
                <a:cxn ang="0">
                  <a:pos x="0" y="14"/>
                </a:cxn>
                <a:cxn ang="0">
                  <a:pos x="0" y="16"/>
                </a:cxn>
                <a:cxn ang="0">
                  <a:pos x="0" y="20"/>
                </a:cxn>
                <a:cxn ang="0">
                  <a:pos x="0" y="24"/>
                </a:cxn>
                <a:cxn ang="0">
                  <a:pos x="0" y="28"/>
                </a:cxn>
                <a:cxn ang="0">
                  <a:pos x="2" y="32"/>
                </a:cxn>
                <a:cxn ang="0">
                  <a:pos x="4" y="36"/>
                </a:cxn>
                <a:cxn ang="0">
                  <a:pos x="6" y="38"/>
                </a:cxn>
                <a:cxn ang="0">
                  <a:pos x="12" y="40"/>
                </a:cxn>
                <a:cxn ang="0">
                  <a:pos x="12" y="40"/>
                </a:cxn>
                <a:cxn ang="0">
                  <a:pos x="14" y="42"/>
                </a:cxn>
                <a:cxn ang="0">
                  <a:pos x="18" y="44"/>
                </a:cxn>
                <a:cxn ang="0">
                  <a:pos x="22" y="44"/>
                </a:cxn>
                <a:cxn ang="0">
                  <a:pos x="26" y="42"/>
                </a:cxn>
                <a:cxn ang="0">
                  <a:pos x="58" y="42"/>
                </a:cxn>
                <a:cxn ang="0">
                  <a:pos x="60" y="36"/>
                </a:cxn>
                <a:cxn ang="0">
                  <a:pos x="58" y="34"/>
                </a:cxn>
                <a:cxn ang="0">
                  <a:pos x="58" y="32"/>
                </a:cxn>
                <a:cxn ang="0">
                  <a:pos x="58" y="28"/>
                </a:cxn>
                <a:cxn ang="0">
                  <a:pos x="56" y="22"/>
                </a:cxn>
                <a:cxn ang="0">
                  <a:pos x="56" y="16"/>
                </a:cxn>
                <a:cxn ang="0">
                  <a:pos x="54" y="12"/>
                </a:cxn>
                <a:cxn ang="0">
                  <a:pos x="54" y="8"/>
                </a:cxn>
                <a:cxn ang="0">
                  <a:pos x="54" y="6"/>
                </a:cxn>
                <a:cxn ang="0">
                  <a:pos x="52" y="4"/>
                </a:cxn>
                <a:cxn ang="0">
                  <a:pos x="48" y="0"/>
                </a:cxn>
                <a:cxn ang="0">
                  <a:pos x="44" y="0"/>
                </a:cxn>
                <a:cxn ang="0">
                  <a:pos x="38" y="0"/>
                </a:cxn>
                <a:cxn ang="0">
                  <a:pos x="30" y="2"/>
                </a:cxn>
                <a:cxn ang="0">
                  <a:pos x="14" y="2"/>
                </a:cxn>
              </a:cxnLst>
              <a:rect l="txL" t="txT" r="txR" b="txB"/>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7" name="Freeform 181"/>
            <p:cNvSpPr/>
            <p:nvPr/>
          </p:nvSpPr>
          <p:spPr>
            <a:xfrm>
              <a:off x="4529" y="1616"/>
              <a:ext cx="24" cy="32"/>
            </a:xfrm>
            <a:custGeom>
              <a:avLst/>
              <a:gdLst>
                <a:gd name="txL" fmla="*/ 0 w 24"/>
                <a:gd name="txT" fmla="*/ 0 h 32"/>
                <a:gd name="txR" fmla="*/ 24 w 24"/>
                <a:gd name="txB" fmla="*/ 32 h 32"/>
              </a:gdLst>
              <a:ahLst/>
              <a:cxnLst>
                <a:cxn ang="0">
                  <a:pos x="10" y="0"/>
                </a:cxn>
                <a:cxn ang="0">
                  <a:pos x="10" y="0"/>
                </a:cxn>
                <a:cxn ang="0">
                  <a:pos x="8" y="0"/>
                </a:cxn>
                <a:cxn ang="0">
                  <a:pos x="6" y="0"/>
                </a:cxn>
                <a:cxn ang="0">
                  <a:pos x="4" y="2"/>
                </a:cxn>
                <a:cxn ang="0">
                  <a:pos x="2" y="4"/>
                </a:cxn>
                <a:cxn ang="0">
                  <a:pos x="0" y="8"/>
                </a:cxn>
                <a:cxn ang="0">
                  <a:pos x="0" y="14"/>
                </a:cxn>
                <a:cxn ang="0">
                  <a:pos x="0" y="16"/>
                </a:cxn>
                <a:cxn ang="0">
                  <a:pos x="0" y="18"/>
                </a:cxn>
                <a:cxn ang="0">
                  <a:pos x="0" y="22"/>
                </a:cxn>
                <a:cxn ang="0">
                  <a:pos x="0" y="26"/>
                </a:cxn>
                <a:cxn ang="0">
                  <a:pos x="2" y="30"/>
                </a:cxn>
                <a:cxn ang="0">
                  <a:pos x="6" y="32"/>
                </a:cxn>
                <a:cxn ang="0">
                  <a:pos x="8" y="32"/>
                </a:cxn>
                <a:cxn ang="0">
                  <a:pos x="10" y="32"/>
                </a:cxn>
                <a:cxn ang="0">
                  <a:pos x="12" y="32"/>
                </a:cxn>
                <a:cxn ang="0">
                  <a:pos x="16" y="32"/>
                </a:cxn>
                <a:cxn ang="0">
                  <a:pos x="18" y="32"/>
                </a:cxn>
                <a:cxn ang="0">
                  <a:pos x="22" y="30"/>
                </a:cxn>
                <a:cxn ang="0">
                  <a:pos x="24" y="28"/>
                </a:cxn>
                <a:cxn ang="0">
                  <a:pos x="24" y="26"/>
                </a:cxn>
                <a:cxn ang="0">
                  <a:pos x="24" y="24"/>
                </a:cxn>
                <a:cxn ang="0">
                  <a:pos x="24" y="22"/>
                </a:cxn>
                <a:cxn ang="0">
                  <a:pos x="24" y="20"/>
                </a:cxn>
                <a:cxn ang="0">
                  <a:pos x="24" y="16"/>
                </a:cxn>
                <a:cxn ang="0">
                  <a:pos x="24" y="12"/>
                </a:cxn>
                <a:cxn ang="0">
                  <a:pos x="24" y="8"/>
                </a:cxn>
                <a:cxn ang="0">
                  <a:pos x="22" y="4"/>
                </a:cxn>
                <a:cxn ang="0">
                  <a:pos x="20" y="2"/>
                </a:cxn>
                <a:cxn ang="0">
                  <a:pos x="16" y="0"/>
                </a:cxn>
                <a:cxn ang="0">
                  <a:pos x="10" y="0"/>
                </a:cxn>
              </a:cxnLst>
              <a:rect l="txL" t="txT" r="txR" b="txB"/>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8" name="Freeform 182"/>
            <p:cNvSpPr/>
            <p:nvPr/>
          </p:nvSpPr>
          <p:spPr>
            <a:xfrm>
              <a:off x="4519" y="1134"/>
              <a:ext cx="228" cy="268"/>
            </a:xfrm>
            <a:custGeom>
              <a:avLst/>
              <a:gdLst>
                <a:gd name="txL" fmla="*/ 0 w 228"/>
                <a:gd name="txT" fmla="*/ 0 h 268"/>
                <a:gd name="txR" fmla="*/ 228 w 228"/>
                <a:gd name="txB" fmla="*/ 268 h 268"/>
              </a:gdLst>
              <a:ahLst/>
              <a:cxnLst>
                <a:cxn ang="0">
                  <a:pos x="206" y="82"/>
                </a:cxn>
                <a:cxn ang="0">
                  <a:pos x="198" y="84"/>
                </a:cxn>
                <a:cxn ang="0">
                  <a:pos x="198" y="92"/>
                </a:cxn>
                <a:cxn ang="0">
                  <a:pos x="204" y="96"/>
                </a:cxn>
                <a:cxn ang="0">
                  <a:pos x="200" y="104"/>
                </a:cxn>
                <a:cxn ang="0">
                  <a:pos x="214" y="112"/>
                </a:cxn>
                <a:cxn ang="0">
                  <a:pos x="188" y="122"/>
                </a:cxn>
                <a:cxn ang="0">
                  <a:pos x="164" y="138"/>
                </a:cxn>
                <a:cxn ang="0">
                  <a:pos x="152" y="154"/>
                </a:cxn>
                <a:cxn ang="0">
                  <a:pos x="140" y="160"/>
                </a:cxn>
                <a:cxn ang="0">
                  <a:pos x="120" y="174"/>
                </a:cxn>
                <a:cxn ang="0">
                  <a:pos x="106" y="182"/>
                </a:cxn>
                <a:cxn ang="0">
                  <a:pos x="116" y="188"/>
                </a:cxn>
                <a:cxn ang="0">
                  <a:pos x="112" y="198"/>
                </a:cxn>
                <a:cxn ang="0">
                  <a:pos x="100" y="214"/>
                </a:cxn>
                <a:cxn ang="0">
                  <a:pos x="82" y="224"/>
                </a:cxn>
                <a:cxn ang="0">
                  <a:pos x="76" y="238"/>
                </a:cxn>
                <a:cxn ang="0">
                  <a:pos x="74" y="260"/>
                </a:cxn>
                <a:cxn ang="0">
                  <a:pos x="54" y="268"/>
                </a:cxn>
                <a:cxn ang="0">
                  <a:pos x="46" y="258"/>
                </a:cxn>
                <a:cxn ang="0">
                  <a:pos x="24" y="256"/>
                </a:cxn>
                <a:cxn ang="0">
                  <a:pos x="2" y="240"/>
                </a:cxn>
                <a:cxn ang="0">
                  <a:pos x="12" y="222"/>
                </a:cxn>
                <a:cxn ang="0">
                  <a:pos x="20" y="214"/>
                </a:cxn>
                <a:cxn ang="0">
                  <a:pos x="26" y="206"/>
                </a:cxn>
                <a:cxn ang="0">
                  <a:pos x="40" y="218"/>
                </a:cxn>
                <a:cxn ang="0">
                  <a:pos x="40" y="208"/>
                </a:cxn>
                <a:cxn ang="0">
                  <a:pos x="38" y="198"/>
                </a:cxn>
                <a:cxn ang="0">
                  <a:pos x="28" y="198"/>
                </a:cxn>
                <a:cxn ang="0">
                  <a:pos x="30" y="186"/>
                </a:cxn>
                <a:cxn ang="0">
                  <a:pos x="42" y="176"/>
                </a:cxn>
                <a:cxn ang="0">
                  <a:pos x="62" y="168"/>
                </a:cxn>
                <a:cxn ang="0">
                  <a:pos x="64" y="162"/>
                </a:cxn>
                <a:cxn ang="0">
                  <a:pos x="54" y="144"/>
                </a:cxn>
                <a:cxn ang="0">
                  <a:pos x="54" y="126"/>
                </a:cxn>
                <a:cxn ang="0">
                  <a:pos x="60" y="108"/>
                </a:cxn>
                <a:cxn ang="0">
                  <a:pos x="72" y="120"/>
                </a:cxn>
                <a:cxn ang="0">
                  <a:pos x="80" y="138"/>
                </a:cxn>
                <a:cxn ang="0">
                  <a:pos x="82" y="114"/>
                </a:cxn>
                <a:cxn ang="0">
                  <a:pos x="104" y="94"/>
                </a:cxn>
                <a:cxn ang="0">
                  <a:pos x="122" y="88"/>
                </a:cxn>
                <a:cxn ang="0">
                  <a:pos x="132" y="80"/>
                </a:cxn>
                <a:cxn ang="0">
                  <a:pos x="86" y="74"/>
                </a:cxn>
                <a:cxn ang="0">
                  <a:pos x="68" y="72"/>
                </a:cxn>
                <a:cxn ang="0">
                  <a:pos x="56" y="74"/>
                </a:cxn>
                <a:cxn ang="0">
                  <a:pos x="44" y="54"/>
                </a:cxn>
                <a:cxn ang="0">
                  <a:pos x="44" y="40"/>
                </a:cxn>
                <a:cxn ang="0">
                  <a:pos x="66" y="42"/>
                </a:cxn>
                <a:cxn ang="0">
                  <a:pos x="78" y="26"/>
                </a:cxn>
                <a:cxn ang="0">
                  <a:pos x="100" y="18"/>
                </a:cxn>
                <a:cxn ang="0">
                  <a:pos x="122" y="4"/>
                </a:cxn>
                <a:cxn ang="0">
                  <a:pos x="160" y="2"/>
                </a:cxn>
                <a:cxn ang="0">
                  <a:pos x="188" y="6"/>
                </a:cxn>
                <a:cxn ang="0">
                  <a:pos x="212" y="26"/>
                </a:cxn>
                <a:cxn ang="0">
                  <a:pos x="216" y="30"/>
                </a:cxn>
                <a:cxn ang="0">
                  <a:pos x="218" y="64"/>
                </a:cxn>
              </a:cxnLst>
              <a:rect l="txL" t="txT" r="txR" b="txB"/>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0" y="88"/>
                  </a:lnTo>
                  <a:lnTo>
                    <a:pt x="202" y="90"/>
                  </a:lnTo>
                  <a:lnTo>
                    <a:pt x="202" y="90"/>
                  </a:lnTo>
                  <a:lnTo>
                    <a:pt x="200" y="92"/>
                  </a:lnTo>
                  <a:lnTo>
                    <a:pt x="198" y="92"/>
                  </a:lnTo>
                  <a:lnTo>
                    <a:pt x="196" y="92"/>
                  </a:lnTo>
                  <a:lnTo>
                    <a:pt x="196" y="92"/>
                  </a:lnTo>
                  <a:lnTo>
                    <a:pt x="194" y="92"/>
                  </a:lnTo>
                  <a:lnTo>
                    <a:pt x="192" y="94"/>
                  </a:lnTo>
                  <a:lnTo>
                    <a:pt x="192" y="96"/>
                  </a:lnTo>
                  <a:lnTo>
                    <a:pt x="192" y="96"/>
                  </a:lnTo>
                  <a:lnTo>
                    <a:pt x="204" y="96"/>
                  </a:lnTo>
                  <a:lnTo>
                    <a:pt x="208" y="98"/>
                  </a:lnTo>
                  <a:lnTo>
                    <a:pt x="208" y="98"/>
                  </a:lnTo>
                  <a:lnTo>
                    <a:pt x="206" y="100"/>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12" y="180"/>
                  </a:lnTo>
                  <a:lnTo>
                    <a:pt x="108" y="180"/>
                  </a:lnTo>
                  <a:lnTo>
                    <a:pt x="106" y="182"/>
                  </a:lnTo>
                  <a:lnTo>
                    <a:pt x="106" y="184"/>
                  </a:lnTo>
                  <a:lnTo>
                    <a:pt x="106" y="184"/>
                  </a:lnTo>
                  <a:lnTo>
                    <a:pt x="106" y="186"/>
                  </a:lnTo>
                  <a:lnTo>
                    <a:pt x="106" y="188"/>
                  </a:lnTo>
                  <a:lnTo>
                    <a:pt x="108" y="186"/>
                  </a:lnTo>
                  <a:lnTo>
                    <a:pt x="112" y="188"/>
                  </a:lnTo>
                  <a:lnTo>
                    <a:pt x="116" y="188"/>
                  </a:lnTo>
                  <a:lnTo>
                    <a:pt x="118" y="190"/>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2" y="208"/>
                  </a:lnTo>
                  <a:lnTo>
                    <a:pt x="100" y="214"/>
                  </a:lnTo>
                  <a:lnTo>
                    <a:pt x="98" y="218"/>
                  </a:lnTo>
                  <a:lnTo>
                    <a:pt x="96" y="222"/>
                  </a:lnTo>
                  <a:lnTo>
                    <a:pt x="92" y="224"/>
                  </a:lnTo>
                  <a:lnTo>
                    <a:pt x="88" y="224"/>
                  </a:lnTo>
                  <a:lnTo>
                    <a:pt x="86" y="226"/>
                  </a:lnTo>
                  <a:lnTo>
                    <a:pt x="86" y="226"/>
                  </a:lnTo>
                  <a:lnTo>
                    <a:pt x="82" y="224"/>
                  </a:lnTo>
                  <a:lnTo>
                    <a:pt x="80" y="224"/>
                  </a:lnTo>
                  <a:lnTo>
                    <a:pt x="78" y="228"/>
                  </a:lnTo>
                  <a:lnTo>
                    <a:pt x="78" y="230"/>
                  </a:lnTo>
                  <a:lnTo>
                    <a:pt x="76" y="234"/>
                  </a:lnTo>
                  <a:lnTo>
                    <a:pt x="76" y="236"/>
                  </a:lnTo>
                  <a:lnTo>
                    <a:pt x="76" y="236"/>
                  </a:lnTo>
                  <a:lnTo>
                    <a:pt x="76" y="238"/>
                  </a:lnTo>
                  <a:lnTo>
                    <a:pt x="78" y="242"/>
                  </a:lnTo>
                  <a:lnTo>
                    <a:pt x="78" y="246"/>
                  </a:lnTo>
                  <a:lnTo>
                    <a:pt x="78" y="250"/>
                  </a:lnTo>
                  <a:lnTo>
                    <a:pt x="78" y="250"/>
                  </a:lnTo>
                  <a:lnTo>
                    <a:pt x="78" y="256"/>
                  </a:lnTo>
                  <a:lnTo>
                    <a:pt x="76" y="258"/>
                  </a:lnTo>
                  <a:lnTo>
                    <a:pt x="74" y="260"/>
                  </a:lnTo>
                  <a:lnTo>
                    <a:pt x="72" y="262"/>
                  </a:lnTo>
                  <a:lnTo>
                    <a:pt x="70" y="262"/>
                  </a:lnTo>
                  <a:lnTo>
                    <a:pt x="68" y="262"/>
                  </a:lnTo>
                  <a:lnTo>
                    <a:pt x="68" y="262"/>
                  </a:lnTo>
                  <a:lnTo>
                    <a:pt x="62" y="266"/>
                  </a:lnTo>
                  <a:lnTo>
                    <a:pt x="58" y="266"/>
                  </a:lnTo>
                  <a:lnTo>
                    <a:pt x="54" y="268"/>
                  </a:lnTo>
                  <a:lnTo>
                    <a:pt x="52" y="266"/>
                  </a:lnTo>
                  <a:lnTo>
                    <a:pt x="50" y="266"/>
                  </a:lnTo>
                  <a:lnTo>
                    <a:pt x="48" y="264"/>
                  </a:lnTo>
                  <a:lnTo>
                    <a:pt x="48" y="262"/>
                  </a:lnTo>
                  <a:lnTo>
                    <a:pt x="48" y="262"/>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38" y="198"/>
                  </a:lnTo>
                  <a:lnTo>
                    <a:pt x="38" y="198"/>
                  </a:lnTo>
                  <a:lnTo>
                    <a:pt x="40" y="194"/>
                  </a:lnTo>
                  <a:lnTo>
                    <a:pt x="40" y="192"/>
                  </a:lnTo>
                  <a:lnTo>
                    <a:pt x="38" y="192"/>
                  </a:lnTo>
                  <a:lnTo>
                    <a:pt x="38" y="192"/>
                  </a:lnTo>
                  <a:lnTo>
                    <a:pt x="36" y="192"/>
                  </a:lnTo>
                  <a:lnTo>
                    <a:pt x="36" y="192"/>
                  </a:lnTo>
                  <a:lnTo>
                    <a:pt x="28" y="198"/>
                  </a:lnTo>
                  <a:lnTo>
                    <a:pt x="26" y="198"/>
                  </a:lnTo>
                  <a:lnTo>
                    <a:pt x="24" y="196"/>
                  </a:lnTo>
                  <a:lnTo>
                    <a:pt x="26" y="194"/>
                  </a:lnTo>
                  <a:lnTo>
                    <a:pt x="26" y="190"/>
                  </a:lnTo>
                  <a:lnTo>
                    <a:pt x="28" y="188"/>
                  </a:lnTo>
                  <a:lnTo>
                    <a:pt x="30" y="186"/>
                  </a:lnTo>
                  <a:lnTo>
                    <a:pt x="30" y="186"/>
                  </a:lnTo>
                  <a:lnTo>
                    <a:pt x="34" y="180"/>
                  </a:lnTo>
                  <a:lnTo>
                    <a:pt x="36" y="176"/>
                  </a:lnTo>
                  <a:lnTo>
                    <a:pt x="38" y="174"/>
                  </a:lnTo>
                  <a:lnTo>
                    <a:pt x="40" y="174"/>
                  </a:lnTo>
                  <a:lnTo>
                    <a:pt x="40" y="174"/>
                  </a:lnTo>
                  <a:lnTo>
                    <a:pt x="42" y="176"/>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8" y="164"/>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8" y="132"/>
                  </a:lnTo>
                  <a:lnTo>
                    <a:pt x="58" y="132"/>
                  </a:lnTo>
                  <a:lnTo>
                    <a:pt x="54" y="126"/>
                  </a:lnTo>
                  <a:lnTo>
                    <a:pt x="52" y="122"/>
                  </a:lnTo>
                  <a:lnTo>
                    <a:pt x="52" y="118"/>
                  </a:lnTo>
                  <a:lnTo>
                    <a:pt x="52" y="116"/>
                  </a:lnTo>
                  <a:lnTo>
                    <a:pt x="52" y="112"/>
                  </a:lnTo>
                  <a:lnTo>
                    <a:pt x="56" y="110"/>
                  </a:lnTo>
                  <a:lnTo>
                    <a:pt x="58" y="108"/>
                  </a:lnTo>
                  <a:lnTo>
                    <a:pt x="60" y="108"/>
                  </a:lnTo>
                  <a:lnTo>
                    <a:pt x="60" y="108"/>
                  </a:lnTo>
                  <a:lnTo>
                    <a:pt x="64" y="110"/>
                  </a:lnTo>
                  <a:lnTo>
                    <a:pt x="66" y="112"/>
                  </a:lnTo>
                  <a:lnTo>
                    <a:pt x="68" y="114"/>
                  </a:lnTo>
                  <a:lnTo>
                    <a:pt x="70" y="118"/>
                  </a:lnTo>
                  <a:lnTo>
                    <a:pt x="72" y="120"/>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18" y="94"/>
                  </a:lnTo>
                  <a:lnTo>
                    <a:pt x="120" y="90"/>
                  </a:lnTo>
                  <a:lnTo>
                    <a:pt x="122" y="88"/>
                  </a:lnTo>
                  <a:lnTo>
                    <a:pt x="126" y="86"/>
                  </a:lnTo>
                  <a:lnTo>
                    <a:pt x="128" y="86"/>
                  </a:lnTo>
                  <a:lnTo>
                    <a:pt x="130" y="86"/>
                  </a:lnTo>
                  <a:lnTo>
                    <a:pt x="128" y="84"/>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82" y="74"/>
                  </a:lnTo>
                  <a:lnTo>
                    <a:pt x="78" y="74"/>
                  </a:lnTo>
                  <a:lnTo>
                    <a:pt x="74" y="74"/>
                  </a:lnTo>
                  <a:lnTo>
                    <a:pt x="70" y="74"/>
                  </a:lnTo>
                  <a:lnTo>
                    <a:pt x="68" y="72"/>
                  </a:lnTo>
                  <a:lnTo>
                    <a:pt x="68" y="72"/>
                  </a:lnTo>
                  <a:lnTo>
                    <a:pt x="66" y="70"/>
                  </a:lnTo>
                  <a:lnTo>
                    <a:pt x="64" y="70"/>
                  </a:lnTo>
                  <a:lnTo>
                    <a:pt x="62" y="70"/>
                  </a:lnTo>
                  <a:lnTo>
                    <a:pt x="62" y="70"/>
                  </a:lnTo>
                  <a:lnTo>
                    <a:pt x="62" y="72"/>
                  </a:lnTo>
                  <a:lnTo>
                    <a:pt x="58" y="74"/>
                  </a:lnTo>
                  <a:lnTo>
                    <a:pt x="56" y="74"/>
                  </a:lnTo>
                  <a:lnTo>
                    <a:pt x="54" y="74"/>
                  </a:lnTo>
                  <a:lnTo>
                    <a:pt x="54" y="72"/>
                  </a:lnTo>
                  <a:lnTo>
                    <a:pt x="54" y="72"/>
                  </a:lnTo>
                  <a:lnTo>
                    <a:pt x="44" y="64"/>
                  </a:lnTo>
                  <a:lnTo>
                    <a:pt x="42" y="60"/>
                  </a:lnTo>
                  <a:lnTo>
                    <a:pt x="42" y="56"/>
                  </a:lnTo>
                  <a:lnTo>
                    <a:pt x="44" y="54"/>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4"/>
                  </a:lnTo>
                  <a:lnTo>
                    <a:pt x="70" y="32"/>
                  </a:lnTo>
                  <a:lnTo>
                    <a:pt x="72" y="30"/>
                  </a:lnTo>
                  <a:lnTo>
                    <a:pt x="74" y="28"/>
                  </a:lnTo>
                  <a:lnTo>
                    <a:pt x="78" y="26"/>
                  </a:lnTo>
                  <a:lnTo>
                    <a:pt x="82" y="26"/>
                  </a:lnTo>
                  <a:lnTo>
                    <a:pt x="86" y="26"/>
                  </a:lnTo>
                  <a:lnTo>
                    <a:pt x="90" y="24"/>
                  </a:lnTo>
                  <a:lnTo>
                    <a:pt x="92" y="22"/>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0" y="8"/>
                  </a:lnTo>
                  <a:lnTo>
                    <a:pt x="184" y="6"/>
                  </a:lnTo>
                  <a:lnTo>
                    <a:pt x="188" y="6"/>
                  </a:lnTo>
                  <a:lnTo>
                    <a:pt x="192" y="8"/>
                  </a:lnTo>
                  <a:lnTo>
                    <a:pt x="196" y="8"/>
                  </a:lnTo>
                  <a:lnTo>
                    <a:pt x="200" y="12"/>
                  </a:lnTo>
                  <a:lnTo>
                    <a:pt x="202" y="16"/>
                  </a:lnTo>
                  <a:lnTo>
                    <a:pt x="206" y="20"/>
                  </a:lnTo>
                  <a:lnTo>
                    <a:pt x="210" y="22"/>
                  </a:lnTo>
                  <a:lnTo>
                    <a:pt x="212" y="26"/>
                  </a:lnTo>
                  <a:lnTo>
                    <a:pt x="212" y="26"/>
                  </a:lnTo>
                  <a:lnTo>
                    <a:pt x="208" y="30"/>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lnTo>
                    <a:pt x="222" y="68"/>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2999" name="Freeform 183"/>
            <p:cNvSpPr/>
            <p:nvPr/>
          </p:nvSpPr>
          <p:spPr>
            <a:xfrm>
              <a:off x="4771" y="3308"/>
              <a:ext cx="78" cy="90"/>
            </a:xfrm>
            <a:custGeom>
              <a:avLst/>
              <a:gdLst>
                <a:gd name="txL" fmla="*/ 0 w 78"/>
                <a:gd name="txT" fmla="*/ 0 h 90"/>
                <a:gd name="txR" fmla="*/ 78 w 78"/>
                <a:gd name="txB" fmla="*/ 90 h 90"/>
              </a:gdLst>
              <a:ahLst/>
              <a:cxnLst>
                <a:cxn ang="0">
                  <a:pos x="78" y="50"/>
                </a:cxn>
                <a:cxn ang="0">
                  <a:pos x="60" y="32"/>
                </a:cxn>
                <a:cxn ang="0">
                  <a:pos x="60" y="30"/>
                </a:cxn>
                <a:cxn ang="0">
                  <a:pos x="58" y="28"/>
                </a:cxn>
                <a:cxn ang="0">
                  <a:pos x="56" y="26"/>
                </a:cxn>
                <a:cxn ang="0">
                  <a:pos x="52" y="24"/>
                </a:cxn>
                <a:cxn ang="0">
                  <a:pos x="44" y="20"/>
                </a:cxn>
                <a:cxn ang="0">
                  <a:pos x="36" y="18"/>
                </a:cxn>
                <a:cxn ang="0">
                  <a:pos x="32" y="14"/>
                </a:cxn>
                <a:cxn ang="0">
                  <a:pos x="30" y="12"/>
                </a:cxn>
                <a:cxn ang="0">
                  <a:pos x="28" y="10"/>
                </a:cxn>
                <a:cxn ang="0">
                  <a:pos x="28" y="10"/>
                </a:cxn>
                <a:cxn ang="0">
                  <a:pos x="28" y="8"/>
                </a:cxn>
                <a:cxn ang="0">
                  <a:pos x="26" y="6"/>
                </a:cxn>
                <a:cxn ang="0">
                  <a:pos x="24" y="4"/>
                </a:cxn>
                <a:cxn ang="0">
                  <a:pos x="20" y="2"/>
                </a:cxn>
                <a:cxn ang="0">
                  <a:pos x="16" y="0"/>
                </a:cxn>
                <a:cxn ang="0">
                  <a:pos x="12" y="2"/>
                </a:cxn>
                <a:cxn ang="0">
                  <a:pos x="12" y="2"/>
                </a:cxn>
                <a:cxn ang="0">
                  <a:pos x="10" y="6"/>
                </a:cxn>
                <a:cxn ang="0">
                  <a:pos x="8" y="10"/>
                </a:cxn>
                <a:cxn ang="0">
                  <a:pos x="4" y="14"/>
                </a:cxn>
                <a:cxn ang="0">
                  <a:pos x="2" y="20"/>
                </a:cxn>
                <a:cxn ang="0">
                  <a:pos x="0" y="32"/>
                </a:cxn>
                <a:cxn ang="0">
                  <a:pos x="0" y="44"/>
                </a:cxn>
                <a:cxn ang="0">
                  <a:pos x="2" y="52"/>
                </a:cxn>
                <a:cxn ang="0">
                  <a:pos x="2" y="54"/>
                </a:cxn>
                <a:cxn ang="0">
                  <a:pos x="2" y="56"/>
                </a:cxn>
                <a:cxn ang="0">
                  <a:pos x="2" y="58"/>
                </a:cxn>
                <a:cxn ang="0">
                  <a:pos x="2" y="62"/>
                </a:cxn>
                <a:cxn ang="0">
                  <a:pos x="2" y="66"/>
                </a:cxn>
                <a:cxn ang="0">
                  <a:pos x="2" y="72"/>
                </a:cxn>
                <a:cxn ang="0">
                  <a:pos x="4" y="78"/>
                </a:cxn>
                <a:cxn ang="0">
                  <a:pos x="6" y="82"/>
                </a:cxn>
                <a:cxn ang="0">
                  <a:pos x="10" y="86"/>
                </a:cxn>
                <a:cxn ang="0">
                  <a:pos x="12" y="88"/>
                </a:cxn>
                <a:cxn ang="0">
                  <a:pos x="14" y="90"/>
                </a:cxn>
                <a:cxn ang="0">
                  <a:pos x="16" y="90"/>
                </a:cxn>
                <a:cxn ang="0">
                  <a:pos x="20" y="90"/>
                </a:cxn>
                <a:cxn ang="0">
                  <a:pos x="30" y="90"/>
                </a:cxn>
                <a:cxn ang="0">
                  <a:pos x="42" y="90"/>
                </a:cxn>
                <a:cxn ang="0">
                  <a:pos x="50" y="88"/>
                </a:cxn>
                <a:cxn ang="0">
                  <a:pos x="52" y="86"/>
                </a:cxn>
                <a:cxn ang="0">
                  <a:pos x="56" y="84"/>
                </a:cxn>
                <a:cxn ang="0">
                  <a:pos x="60" y="82"/>
                </a:cxn>
                <a:cxn ang="0">
                  <a:pos x="64" y="80"/>
                </a:cxn>
                <a:cxn ang="0">
                  <a:pos x="68" y="78"/>
                </a:cxn>
                <a:cxn ang="0">
                  <a:pos x="70" y="76"/>
                </a:cxn>
                <a:cxn ang="0">
                  <a:pos x="70" y="76"/>
                </a:cxn>
                <a:cxn ang="0">
                  <a:pos x="78" y="50"/>
                </a:cxn>
              </a:cxnLst>
              <a:rect l="txL" t="txT" r="txR" b="txB"/>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10"/>
                  </a:lnTo>
                  <a:lnTo>
                    <a:pt x="28" y="8"/>
                  </a:lnTo>
                  <a:lnTo>
                    <a:pt x="26" y="6"/>
                  </a:lnTo>
                  <a:lnTo>
                    <a:pt x="24" y="4"/>
                  </a:lnTo>
                  <a:lnTo>
                    <a:pt x="20" y="2"/>
                  </a:lnTo>
                  <a:lnTo>
                    <a:pt x="16" y="0"/>
                  </a:lnTo>
                  <a:lnTo>
                    <a:pt x="12" y="2"/>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0" y="76"/>
                  </a:lnTo>
                  <a:lnTo>
                    <a:pt x="78" y="5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3000" name="Freeform 184"/>
            <p:cNvSpPr/>
            <p:nvPr/>
          </p:nvSpPr>
          <p:spPr>
            <a:xfrm>
              <a:off x="3707" y="1508"/>
              <a:ext cx="1094" cy="746"/>
            </a:xfrm>
            <a:custGeom>
              <a:avLst/>
              <a:gdLst>
                <a:gd name="txL" fmla="*/ 0 w 1094"/>
                <a:gd name="txT" fmla="*/ 0 h 746"/>
                <a:gd name="txR" fmla="*/ 1094 w 1094"/>
                <a:gd name="txB" fmla="*/ 746 h 746"/>
              </a:gdLst>
              <a:ahLst/>
              <a:cxnLst>
                <a:cxn ang="0">
                  <a:pos x="944" y="658"/>
                </a:cxn>
                <a:cxn ang="0">
                  <a:pos x="978" y="698"/>
                </a:cxn>
                <a:cxn ang="0">
                  <a:pos x="1002" y="710"/>
                </a:cxn>
                <a:cxn ang="0">
                  <a:pos x="978" y="672"/>
                </a:cxn>
                <a:cxn ang="0">
                  <a:pos x="970" y="640"/>
                </a:cxn>
                <a:cxn ang="0">
                  <a:pos x="930" y="638"/>
                </a:cxn>
                <a:cxn ang="0">
                  <a:pos x="1022" y="600"/>
                </a:cxn>
                <a:cxn ang="0">
                  <a:pos x="1082" y="568"/>
                </a:cxn>
                <a:cxn ang="0">
                  <a:pos x="1070" y="500"/>
                </a:cxn>
                <a:cxn ang="0">
                  <a:pos x="1024" y="460"/>
                </a:cxn>
                <a:cxn ang="0">
                  <a:pos x="974" y="372"/>
                </a:cxn>
                <a:cxn ang="0">
                  <a:pos x="916" y="354"/>
                </a:cxn>
                <a:cxn ang="0">
                  <a:pos x="878" y="312"/>
                </a:cxn>
                <a:cxn ang="0">
                  <a:pos x="806" y="332"/>
                </a:cxn>
                <a:cxn ang="0">
                  <a:pos x="816" y="458"/>
                </a:cxn>
                <a:cxn ang="0">
                  <a:pos x="790" y="510"/>
                </a:cxn>
                <a:cxn ang="0">
                  <a:pos x="792" y="576"/>
                </a:cxn>
                <a:cxn ang="0">
                  <a:pos x="758" y="556"/>
                </a:cxn>
                <a:cxn ang="0">
                  <a:pos x="736" y="496"/>
                </a:cxn>
                <a:cxn ang="0">
                  <a:pos x="640" y="440"/>
                </a:cxn>
                <a:cxn ang="0">
                  <a:pos x="592" y="392"/>
                </a:cxn>
                <a:cxn ang="0">
                  <a:pos x="644" y="298"/>
                </a:cxn>
                <a:cxn ang="0">
                  <a:pos x="682" y="266"/>
                </a:cxn>
                <a:cxn ang="0">
                  <a:pos x="672" y="194"/>
                </a:cxn>
                <a:cxn ang="0">
                  <a:pos x="738" y="194"/>
                </a:cxn>
                <a:cxn ang="0">
                  <a:pos x="774" y="156"/>
                </a:cxn>
                <a:cxn ang="0">
                  <a:pos x="768" y="114"/>
                </a:cxn>
                <a:cxn ang="0">
                  <a:pos x="744" y="74"/>
                </a:cxn>
                <a:cxn ang="0">
                  <a:pos x="714" y="138"/>
                </a:cxn>
                <a:cxn ang="0">
                  <a:pos x="686" y="106"/>
                </a:cxn>
                <a:cxn ang="0">
                  <a:pos x="658" y="100"/>
                </a:cxn>
                <a:cxn ang="0">
                  <a:pos x="644" y="48"/>
                </a:cxn>
                <a:cxn ang="0">
                  <a:pos x="610" y="4"/>
                </a:cxn>
                <a:cxn ang="0">
                  <a:pos x="598" y="78"/>
                </a:cxn>
                <a:cxn ang="0">
                  <a:pos x="630" y="122"/>
                </a:cxn>
                <a:cxn ang="0">
                  <a:pos x="584" y="124"/>
                </a:cxn>
                <a:cxn ang="0">
                  <a:pos x="544" y="152"/>
                </a:cxn>
                <a:cxn ang="0">
                  <a:pos x="502" y="150"/>
                </a:cxn>
                <a:cxn ang="0">
                  <a:pos x="464" y="122"/>
                </a:cxn>
                <a:cxn ang="0">
                  <a:pos x="424" y="124"/>
                </a:cxn>
                <a:cxn ang="0">
                  <a:pos x="420" y="186"/>
                </a:cxn>
                <a:cxn ang="0">
                  <a:pos x="380" y="148"/>
                </a:cxn>
                <a:cxn ang="0">
                  <a:pos x="342" y="138"/>
                </a:cxn>
                <a:cxn ang="0">
                  <a:pos x="328" y="100"/>
                </a:cxn>
                <a:cxn ang="0">
                  <a:pos x="282" y="84"/>
                </a:cxn>
                <a:cxn ang="0">
                  <a:pos x="220" y="72"/>
                </a:cxn>
                <a:cxn ang="0">
                  <a:pos x="182" y="44"/>
                </a:cxn>
                <a:cxn ang="0">
                  <a:pos x="166" y="62"/>
                </a:cxn>
                <a:cxn ang="0">
                  <a:pos x="124" y="78"/>
                </a:cxn>
                <a:cxn ang="0">
                  <a:pos x="22" y="80"/>
                </a:cxn>
                <a:cxn ang="0">
                  <a:pos x="80" y="388"/>
                </a:cxn>
                <a:cxn ang="0">
                  <a:pos x="152" y="496"/>
                </a:cxn>
                <a:cxn ang="0">
                  <a:pos x="172" y="572"/>
                </a:cxn>
                <a:cxn ang="0">
                  <a:pos x="638" y="646"/>
                </a:cxn>
                <a:cxn ang="0">
                  <a:pos x="720" y="648"/>
                </a:cxn>
                <a:cxn ang="0">
                  <a:pos x="756" y="672"/>
                </a:cxn>
                <a:cxn ang="0">
                  <a:pos x="784" y="704"/>
                </a:cxn>
                <a:cxn ang="0">
                  <a:pos x="752" y="722"/>
                </a:cxn>
                <a:cxn ang="0">
                  <a:pos x="750" y="744"/>
                </a:cxn>
                <a:cxn ang="0">
                  <a:pos x="798" y="722"/>
                </a:cxn>
                <a:cxn ang="0">
                  <a:pos x="840" y="698"/>
                </a:cxn>
              </a:cxnLst>
              <a:rect l="txL" t="txT" r="txR" b="txB"/>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72" y="702"/>
                  </a:lnTo>
                  <a:lnTo>
                    <a:pt x="966" y="706"/>
                  </a:lnTo>
                  <a:lnTo>
                    <a:pt x="962" y="708"/>
                  </a:lnTo>
                  <a:lnTo>
                    <a:pt x="960" y="712"/>
                  </a:lnTo>
                  <a:lnTo>
                    <a:pt x="960" y="714"/>
                  </a:lnTo>
                  <a:lnTo>
                    <a:pt x="960" y="718"/>
                  </a:lnTo>
                  <a:lnTo>
                    <a:pt x="960" y="720"/>
                  </a:lnTo>
                  <a:lnTo>
                    <a:pt x="962" y="722"/>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0" y="580"/>
                  </a:lnTo>
                  <a:lnTo>
                    <a:pt x="1064" y="574"/>
                  </a:lnTo>
                  <a:lnTo>
                    <a:pt x="1068" y="570"/>
                  </a:lnTo>
                  <a:lnTo>
                    <a:pt x="1072" y="568"/>
                  </a:lnTo>
                  <a:lnTo>
                    <a:pt x="1076" y="566"/>
                  </a:lnTo>
                  <a:lnTo>
                    <a:pt x="1080" y="566"/>
                  </a:lnTo>
                  <a:lnTo>
                    <a:pt x="1082" y="568"/>
                  </a:lnTo>
                  <a:lnTo>
                    <a:pt x="1082" y="568"/>
                  </a:lnTo>
                  <a:lnTo>
                    <a:pt x="1090" y="562"/>
                  </a:lnTo>
                  <a:lnTo>
                    <a:pt x="1094" y="552"/>
                  </a:lnTo>
                  <a:lnTo>
                    <a:pt x="1094" y="540"/>
                  </a:lnTo>
                  <a:lnTo>
                    <a:pt x="1092" y="530"/>
                  </a:lnTo>
                  <a:lnTo>
                    <a:pt x="1088" y="524"/>
                  </a:lnTo>
                  <a:lnTo>
                    <a:pt x="1084" y="520"/>
                  </a:lnTo>
                  <a:lnTo>
                    <a:pt x="1082" y="518"/>
                  </a:lnTo>
                  <a:lnTo>
                    <a:pt x="1078" y="518"/>
                  </a:lnTo>
                  <a:lnTo>
                    <a:pt x="1078" y="518"/>
                  </a:lnTo>
                  <a:lnTo>
                    <a:pt x="1076" y="510"/>
                  </a:lnTo>
                  <a:lnTo>
                    <a:pt x="1074" y="504"/>
                  </a:lnTo>
                  <a:lnTo>
                    <a:pt x="1072" y="502"/>
                  </a:lnTo>
                  <a:lnTo>
                    <a:pt x="1072" y="500"/>
                  </a:lnTo>
                  <a:lnTo>
                    <a:pt x="1072" y="500"/>
                  </a:lnTo>
                  <a:lnTo>
                    <a:pt x="1070" y="500"/>
                  </a:lnTo>
                  <a:lnTo>
                    <a:pt x="1052" y="500"/>
                  </a:lnTo>
                  <a:lnTo>
                    <a:pt x="1048" y="502"/>
                  </a:lnTo>
                  <a:lnTo>
                    <a:pt x="1046" y="504"/>
                  </a:lnTo>
                  <a:lnTo>
                    <a:pt x="1044" y="502"/>
                  </a:lnTo>
                  <a:lnTo>
                    <a:pt x="1042" y="502"/>
                  </a:lnTo>
                  <a:lnTo>
                    <a:pt x="1040" y="500"/>
                  </a:lnTo>
                  <a:lnTo>
                    <a:pt x="1040" y="500"/>
                  </a:lnTo>
                  <a:lnTo>
                    <a:pt x="1034" y="484"/>
                  </a:lnTo>
                  <a:lnTo>
                    <a:pt x="1030" y="468"/>
                  </a:lnTo>
                  <a:lnTo>
                    <a:pt x="1026" y="456"/>
                  </a:lnTo>
                  <a:lnTo>
                    <a:pt x="1024" y="452"/>
                  </a:lnTo>
                  <a:lnTo>
                    <a:pt x="1024" y="452"/>
                  </a:lnTo>
                  <a:lnTo>
                    <a:pt x="1024" y="454"/>
                  </a:lnTo>
                  <a:lnTo>
                    <a:pt x="1024" y="458"/>
                  </a:lnTo>
                  <a:lnTo>
                    <a:pt x="1024" y="460"/>
                  </a:lnTo>
                  <a:lnTo>
                    <a:pt x="1024" y="460"/>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54"/>
                  </a:lnTo>
                  <a:lnTo>
                    <a:pt x="800" y="562"/>
                  </a:lnTo>
                  <a:lnTo>
                    <a:pt x="798" y="568"/>
                  </a:lnTo>
                  <a:lnTo>
                    <a:pt x="794" y="572"/>
                  </a:lnTo>
                  <a:lnTo>
                    <a:pt x="792" y="576"/>
                  </a:lnTo>
                  <a:lnTo>
                    <a:pt x="790" y="578"/>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4" y="428"/>
                  </a:lnTo>
                  <a:lnTo>
                    <a:pt x="622" y="420"/>
                  </a:lnTo>
                  <a:lnTo>
                    <a:pt x="620" y="416"/>
                  </a:lnTo>
                  <a:lnTo>
                    <a:pt x="618" y="412"/>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2" y="214"/>
                  </a:lnTo>
                  <a:lnTo>
                    <a:pt x="700"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6" y="190"/>
                  </a:lnTo>
                  <a:lnTo>
                    <a:pt x="758" y="186"/>
                  </a:lnTo>
                  <a:lnTo>
                    <a:pt x="760" y="182"/>
                  </a:lnTo>
                  <a:lnTo>
                    <a:pt x="762" y="178"/>
                  </a:lnTo>
                  <a:lnTo>
                    <a:pt x="764" y="174"/>
                  </a:lnTo>
                  <a:lnTo>
                    <a:pt x="766" y="170"/>
                  </a:lnTo>
                  <a:lnTo>
                    <a:pt x="770" y="168"/>
                  </a:lnTo>
                  <a:lnTo>
                    <a:pt x="770" y="168"/>
                  </a:lnTo>
                  <a:lnTo>
                    <a:pt x="772" y="166"/>
                  </a:lnTo>
                  <a:lnTo>
                    <a:pt x="772" y="162"/>
                  </a:lnTo>
                  <a:lnTo>
                    <a:pt x="774" y="156"/>
                  </a:lnTo>
                  <a:lnTo>
                    <a:pt x="774" y="152"/>
                  </a:lnTo>
                  <a:lnTo>
                    <a:pt x="772" y="146"/>
                  </a:lnTo>
                  <a:lnTo>
                    <a:pt x="770" y="140"/>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4" y="114"/>
                  </a:lnTo>
                  <a:lnTo>
                    <a:pt x="766" y="114"/>
                  </a:lnTo>
                  <a:lnTo>
                    <a:pt x="768" y="114"/>
                  </a:lnTo>
                  <a:lnTo>
                    <a:pt x="770" y="114"/>
                  </a:lnTo>
                  <a:lnTo>
                    <a:pt x="772" y="112"/>
                  </a:lnTo>
                  <a:lnTo>
                    <a:pt x="774" y="110"/>
                  </a:lnTo>
                  <a:lnTo>
                    <a:pt x="774" y="106"/>
                  </a:lnTo>
                  <a:lnTo>
                    <a:pt x="774" y="102"/>
                  </a:lnTo>
                  <a:lnTo>
                    <a:pt x="772" y="100"/>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4" y="100"/>
                  </a:lnTo>
                  <a:lnTo>
                    <a:pt x="732" y="102"/>
                  </a:lnTo>
                  <a:lnTo>
                    <a:pt x="728" y="106"/>
                  </a:lnTo>
                  <a:lnTo>
                    <a:pt x="726" y="112"/>
                  </a:lnTo>
                  <a:lnTo>
                    <a:pt x="722" y="120"/>
                  </a:lnTo>
                  <a:lnTo>
                    <a:pt x="718" y="132"/>
                  </a:lnTo>
                  <a:lnTo>
                    <a:pt x="718" y="132"/>
                  </a:lnTo>
                  <a:lnTo>
                    <a:pt x="718" y="134"/>
                  </a:lnTo>
                  <a:lnTo>
                    <a:pt x="716" y="136"/>
                  </a:lnTo>
                  <a:lnTo>
                    <a:pt x="714" y="138"/>
                  </a:lnTo>
                  <a:lnTo>
                    <a:pt x="714" y="138"/>
                  </a:lnTo>
                  <a:lnTo>
                    <a:pt x="710" y="140"/>
                  </a:lnTo>
                  <a:lnTo>
                    <a:pt x="708" y="138"/>
                  </a:lnTo>
                  <a:lnTo>
                    <a:pt x="704" y="136"/>
                  </a:lnTo>
                  <a:lnTo>
                    <a:pt x="700" y="132"/>
                  </a:lnTo>
                  <a:lnTo>
                    <a:pt x="696" y="98"/>
                  </a:lnTo>
                  <a:lnTo>
                    <a:pt x="696" y="98"/>
                  </a:lnTo>
                  <a:lnTo>
                    <a:pt x="694" y="96"/>
                  </a:lnTo>
                  <a:lnTo>
                    <a:pt x="694" y="94"/>
                  </a:lnTo>
                  <a:lnTo>
                    <a:pt x="694" y="94"/>
                  </a:lnTo>
                  <a:lnTo>
                    <a:pt x="692" y="92"/>
                  </a:lnTo>
                  <a:lnTo>
                    <a:pt x="692" y="94"/>
                  </a:lnTo>
                  <a:lnTo>
                    <a:pt x="690" y="96"/>
                  </a:lnTo>
                  <a:lnTo>
                    <a:pt x="688" y="102"/>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4" y="116"/>
                  </a:lnTo>
                  <a:lnTo>
                    <a:pt x="628" y="118"/>
                  </a:lnTo>
                  <a:lnTo>
                    <a:pt x="630" y="120"/>
                  </a:lnTo>
                  <a:lnTo>
                    <a:pt x="630" y="122"/>
                  </a:lnTo>
                  <a:lnTo>
                    <a:pt x="630" y="124"/>
                  </a:lnTo>
                  <a:lnTo>
                    <a:pt x="630" y="128"/>
                  </a:lnTo>
                  <a:lnTo>
                    <a:pt x="628" y="130"/>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2" y="148"/>
                  </a:lnTo>
                  <a:lnTo>
                    <a:pt x="582" y="148"/>
                  </a:lnTo>
                  <a:lnTo>
                    <a:pt x="584" y="124"/>
                  </a:lnTo>
                  <a:lnTo>
                    <a:pt x="568" y="124"/>
                  </a:lnTo>
                  <a:lnTo>
                    <a:pt x="562" y="124"/>
                  </a:lnTo>
                  <a:lnTo>
                    <a:pt x="558" y="124"/>
                  </a:lnTo>
                  <a:lnTo>
                    <a:pt x="556" y="124"/>
                  </a:lnTo>
                  <a:lnTo>
                    <a:pt x="554" y="126"/>
                  </a:lnTo>
                  <a:lnTo>
                    <a:pt x="554" y="126"/>
                  </a:lnTo>
                  <a:lnTo>
                    <a:pt x="552" y="128"/>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42" y="150"/>
                  </a:lnTo>
                  <a:lnTo>
                    <a:pt x="536" y="146"/>
                  </a:lnTo>
                  <a:lnTo>
                    <a:pt x="532" y="144"/>
                  </a:lnTo>
                  <a:lnTo>
                    <a:pt x="528" y="144"/>
                  </a:lnTo>
                  <a:lnTo>
                    <a:pt x="526" y="144"/>
                  </a:lnTo>
                  <a:lnTo>
                    <a:pt x="524" y="146"/>
                  </a:lnTo>
                  <a:lnTo>
                    <a:pt x="522" y="148"/>
                  </a:lnTo>
                  <a:lnTo>
                    <a:pt x="522" y="148"/>
                  </a:lnTo>
                  <a:lnTo>
                    <a:pt x="516" y="152"/>
                  </a:lnTo>
                  <a:lnTo>
                    <a:pt x="512" y="154"/>
                  </a:lnTo>
                  <a:lnTo>
                    <a:pt x="508" y="154"/>
                  </a:lnTo>
                  <a:lnTo>
                    <a:pt x="506" y="154"/>
                  </a:lnTo>
                  <a:lnTo>
                    <a:pt x="504" y="152"/>
                  </a:lnTo>
                  <a:lnTo>
                    <a:pt x="502" y="150"/>
                  </a:lnTo>
                  <a:lnTo>
                    <a:pt x="500" y="148"/>
                  </a:lnTo>
                  <a:lnTo>
                    <a:pt x="500" y="146"/>
                  </a:lnTo>
                  <a:lnTo>
                    <a:pt x="500" y="146"/>
                  </a:lnTo>
                  <a:lnTo>
                    <a:pt x="498" y="140"/>
                  </a:lnTo>
                  <a:lnTo>
                    <a:pt x="494" y="136"/>
                  </a:lnTo>
                  <a:lnTo>
                    <a:pt x="492" y="134"/>
                  </a:lnTo>
                  <a:lnTo>
                    <a:pt x="488" y="134"/>
                  </a:lnTo>
                  <a:lnTo>
                    <a:pt x="486" y="134"/>
                  </a:lnTo>
                  <a:lnTo>
                    <a:pt x="484" y="134"/>
                  </a:lnTo>
                  <a:lnTo>
                    <a:pt x="482" y="136"/>
                  </a:lnTo>
                  <a:lnTo>
                    <a:pt x="482" y="136"/>
                  </a:lnTo>
                  <a:lnTo>
                    <a:pt x="474" y="132"/>
                  </a:lnTo>
                  <a:lnTo>
                    <a:pt x="468" y="130"/>
                  </a:lnTo>
                  <a:lnTo>
                    <a:pt x="466" y="126"/>
                  </a:lnTo>
                  <a:lnTo>
                    <a:pt x="464" y="124"/>
                  </a:lnTo>
                  <a:lnTo>
                    <a:pt x="464" y="122"/>
                  </a:lnTo>
                  <a:lnTo>
                    <a:pt x="464" y="120"/>
                  </a:lnTo>
                  <a:lnTo>
                    <a:pt x="464" y="120"/>
                  </a:lnTo>
                  <a:lnTo>
                    <a:pt x="462" y="114"/>
                  </a:lnTo>
                  <a:lnTo>
                    <a:pt x="460" y="110"/>
                  </a:lnTo>
                  <a:lnTo>
                    <a:pt x="458" y="108"/>
                  </a:lnTo>
                  <a:lnTo>
                    <a:pt x="456" y="108"/>
                  </a:lnTo>
                  <a:lnTo>
                    <a:pt x="452" y="108"/>
                  </a:lnTo>
                  <a:lnTo>
                    <a:pt x="450" y="110"/>
                  </a:lnTo>
                  <a:lnTo>
                    <a:pt x="448"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20" y="186"/>
                  </a:lnTo>
                  <a:lnTo>
                    <a:pt x="420" y="186"/>
                  </a:lnTo>
                  <a:lnTo>
                    <a:pt x="420"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2" y="138"/>
                  </a:lnTo>
                  <a:lnTo>
                    <a:pt x="342" y="138"/>
                  </a:lnTo>
                  <a:lnTo>
                    <a:pt x="346" y="130"/>
                  </a:lnTo>
                  <a:lnTo>
                    <a:pt x="350" y="124"/>
                  </a:lnTo>
                  <a:lnTo>
                    <a:pt x="350" y="120"/>
                  </a:lnTo>
                  <a:lnTo>
                    <a:pt x="350" y="116"/>
                  </a:lnTo>
                  <a:lnTo>
                    <a:pt x="348" y="112"/>
                  </a:lnTo>
                  <a:lnTo>
                    <a:pt x="346" y="110"/>
                  </a:lnTo>
                  <a:lnTo>
                    <a:pt x="344" y="108"/>
                  </a:lnTo>
                  <a:lnTo>
                    <a:pt x="342" y="108"/>
                  </a:lnTo>
                  <a:lnTo>
                    <a:pt x="340" y="106"/>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32" y="66"/>
                  </a:lnTo>
                  <a:lnTo>
                    <a:pt x="228" y="62"/>
                  </a:lnTo>
                  <a:lnTo>
                    <a:pt x="224" y="62"/>
                  </a:lnTo>
                  <a:lnTo>
                    <a:pt x="222" y="62"/>
                  </a:lnTo>
                  <a:lnTo>
                    <a:pt x="222" y="64"/>
                  </a:lnTo>
                  <a:lnTo>
                    <a:pt x="220" y="66"/>
                  </a:lnTo>
                  <a:lnTo>
                    <a:pt x="220" y="68"/>
                  </a:lnTo>
                  <a:lnTo>
                    <a:pt x="220" y="72"/>
                  </a:lnTo>
                  <a:lnTo>
                    <a:pt x="222" y="74"/>
                  </a:lnTo>
                  <a:lnTo>
                    <a:pt x="222" y="76"/>
                  </a:lnTo>
                  <a:lnTo>
                    <a:pt x="222" y="76"/>
                  </a:lnTo>
                  <a:lnTo>
                    <a:pt x="220" y="80"/>
                  </a:lnTo>
                  <a:lnTo>
                    <a:pt x="218" y="82"/>
                  </a:lnTo>
                  <a:lnTo>
                    <a:pt x="216" y="84"/>
                  </a:lnTo>
                  <a:lnTo>
                    <a:pt x="214" y="82"/>
                  </a:lnTo>
                  <a:lnTo>
                    <a:pt x="212" y="82"/>
                  </a:lnTo>
                  <a:lnTo>
                    <a:pt x="212" y="80"/>
                  </a:lnTo>
                  <a:lnTo>
                    <a:pt x="212" y="80"/>
                  </a:lnTo>
                  <a:lnTo>
                    <a:pt x="208" y="72"/>
                  </a:lnTo>
                  <a:lnTo>
                    <a:pt x="200" y="60"/>
                  </a:lnTo>
                  <a:lnTo>
                    <a:pt x="194" y="52"/>
                  </a:lnTo>
                  <a:lnTo>
                    <a:pt x="190" y="48"/>
                  </a:lnTo>
                  <a:lnTo>
                    <a:pt x="186" y="44"/>
                  </a:lnTo>
                  <a:lnTo>
                    <a:pt x="182" y="44"/>
                  </a:lnTo>
                  <a:lnTo>
                    <a:pt x="180" y="44"/>
                  </a:lnTo>
                  <a:lnTo>
                    <a:pt x="180" y="44"/>
                  </a:lnTo>
                  <a:lnTo>
                    <a:pt x="178" y="46"/>
                  </a:lnTo>
                  <a:lnTo>
                    <a:pt x="180" y="48"/>
                  </a:lnTo>
                  <a:lnTo>
                    <a:pt x="180" y="50"/>
                  </a:lnTo>
                  <a:lnTo>
                    <a:pt x="180" y="52"/>
                  </a:lnTo>
                  <a:lnTo>
                    <a:pt x="182" y="54"/>
                  </a:lnTo>
                  <a:lnTo>
                    <a:pt x="182" y="56"/>
                  </a:lnTo>
                  <a:lnTo>
                    <a:pt x="182" y="56"/>
                  </a:lnTo>
                  <a:lnTo>
                    <a:pt x="180" y="62"/>
                  </a:lnTo>
                  <a:lnTo>
                    <a:pt x="178" y="66"/>
                  </a:lnTo>
                  <a:lnTo>
                    <a:pt x="176" y="68"/>
                  </a:lnTo>
                  <a:lnTo>
                    <a:pt x="174" y="68"/>
                  </a:lnTo>
                  <a:lnTo>
                    <a:pt x="170" y="66"/>
                  </a:lnTo>
                  <a:lnTo>
                    <a:pt x="168" y="64"/>
                  </a:lnTo>
                  <a:lnTo>
                    <a:pt x="166" y="62"/>
                  </a:lnTo>
                  <a:lnTo>
                    <a:pt x="166" y="62"/>
                  </a:lnTo>
                  <a:lnTo>
                    <a:pt x="166" y="60"/>
                  </a:lnTo>
                  <a:lnTo>
                    <a:pt x="162" y="58"/>
                  </a:lnTo>
                  <a:lnTo>
                    <a:pt x="158" y="58"/>
                  </a:lnTo>
                  <a:lnTo>
                    <a:pt x="156" y="58"/>
                  </a:lnTo>
                  <a:lnTo>
                    <a:pt x="152" y="60"/>
                  </a:lnTo>
                  <a:lnTo>
                    <a:pt x="150" y="62"/>
                  </a:lnTo>
                  <a:lnTo>
                    <a:pt x="150" y="64"/>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88" y="694"/>
                  </a:lnTo>
                  <a:lnTo>
                    <a:pt x="790" y="698"/>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4" y="730"/>
                  </a:lnTo>
                  <a:lnTo>
                    <a:pt x="756" y="732"/>
                  </a:lnTo>
                  <a:lnTo>
                    <a:pt x="758" y="736"/>
                  </a:lnTo>
                  <a:lnTo>
                    <a:pt x="756" y="738"/>
                  </a:lnTo>
                  <a:lnTo>
                    <a:pt x="756" y="740"/>
                  </a:lnTo>
                  <a:lnTo>
                    <a:pt x="754" y="740"/>
                  </a:lnTo>
                  <a:lnTo>
                    <a:pt x="752" y="742"/>
                  </a:lnTo>
                  <a:lnTo>
                    <a:pt x="752" y="742"/>
                  </a:lnTo>
                  <a:lnTo>
                    <a:pt x="750" y="744"/>
                  </a:lnTo>
                  <a:lnTo>
                    <a:pt x="748" y="746"/>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3001" name="Freeform 185"/>
            <p:cNvSpPr/>
            <p:nvPr/>
          </p:nvSpPr>
          <p:spPr>
            <a:xfrm>
              <a:off x="3369" y="1530"/>
              <a:ext cx="492" cy="498"/>
            </a:xfrm>
            <a:custGeom>
              <a:avLst/>
              <a:gdLst>
                <a:gd name="txL" fmla="*/ 0 w 492"/>
                <a:gd name="txT" fmla="*/ 0 h 498"/>
                <a:gd name="txR" fmla="*/ 492 w 492"/>
                <a:gd name="txB" fmla="*/ 498 h 498"/>
              </a:gdLst>
              <a:ahLst/>
              <a:cxnLst>
                <a:cxn ang="0">
                  <a:pos x="318" y="44"/>
                </a:cxn>
                <a:cxn ang="0">
                  <a:pos x="282" y="40"/>
                </a:cxn>
                <a:cxn ang="0">
                  <a:pos x="262" y="32"/>
                </a:cxn>
                <a:cxn ang="0">
                  <a:pos x="242" y="24"/>
                </a:cxn>
                <a:cxn ang="0">
                  <a:pos x="230" y="28"/>
                </a:cxn>
                <a:cxn ang="0">
                  <a:pos x="220" y="32"/>
                </a:cxn>
                <a:cxn ang="0">
                  <a:pos x="176" y="4"/>
                </a:cxn>
                <a:cxn ang="0">
                  <a:pos x="118" y="12"/>
                </a:cxn>
                <a:cxn ang="0">
                  <a:pos x="100" y="14"/>
                </a:cxn>
                <a:cxn ang="0">
                  <a:pos x="68" y="60"/>
                </a:cxn>
                <a:cxn ang="0">
                  <a:pos x="18" y="98"/>
                </a:cxn>
                <a:cxn ang="0">
                  <a:pos x="60" y="144"/>
                </a:cxn>
                <a:cxn ang="0">
                  <a:pos x="58" y="178"/>
                </a:cxn>
                <a:cxn ang="0">
                  <a:pos x="8" y="182"/>
                </a:cxn>
                <a:cxn ang="0">
                  <a:pos x="62" y="228"/>
                </a:cxn>
                <a:cxn ang="0">
                  <a:pos x="86" y="220"/>
                </a:cxn>
                <a:cxn ang="0">
                  <a:pos x="86" y="236"/>
                </a:cxn>
                <a:cxn ang="0">
                  <a:pos x="76" y="260"/>
                </a:cxn>
                <a:cxn ang="0">
                  <a:pos x="52" y="284"/>
                </a:cxn>
                <a:cxn ang="0">
                  <a:pos x="18" y="308"/>
                </a:cxn>
                <a:cxn ang="0">
                  <a:pos x="28" y="328"/>
                </a:cxn>
                <a:cxn ang="0">
                  <a:pos x="38" y="352"/>
                </a:cxn>
                <a:cxn ang="0">
                  <a:pos x="68" y="362"/>
                </a:cxn>
                <a:cxn ang="0">
                  <a:pos x="74" y="386"/>
                </a:cxn>
                <a:cxn ang="0">
                  <a:pos x="92" y="382"/>
                </a:cxn>
                <a:cxn ang="0">
                  <a:pos x="102" y="394"/>
                </a:cxn>
                <a:cxn ang="0">
                  <a:pos x="124" y="390"/>
                </a:cxn>
                <a:cxn ang="0">
                  <a:pos x="138" y="384"/>
                </a:cxn>
                <a:cxn ang="0">
                  <a:pos x="104" y="434"/>
                </a:cxn>
                <a:cxn ang="0">
                  <a:pos x="68" y="464"/>
                </a:cxn>
                <a:cxn ang="0">
                  <a:pos x="86" y="466"/>
                </a:cxn>
                <a:cxn ang="0">
                  <a:pos x="160" y="412"/>
                </a:cxn>
                <a:cxn ang="0">
                  <a:pos x="186" y="390"/>
                </a:cxn>
                <a:cxn ang="0">
                  <a:pos x="178" y="374"/>
                </a:cxn>
                <a:cxn ang="0">
                  <a:pos x="206" y="326"/>
                </a:cxn>
                <a:cxn ang="0">
                  <a:pos x="250" y="322"/>
                </a:cxn>
                <a:cxn ang="0">
                  <a:pos x="212" y="346"/>
                </a:cxn>
                <a:cxn ang="0">
                  <a:pos x="206" y="364"/>
                </a:cxn>
                <a:cxn ang="0">
                  <a:pos x="220" y="376"/>
                </a:cxn>
                <a:cxn ang="0">
                  <a:pos x="246" y="356"/>
                </a:cxn>
                <a:cxn ang="0">
                  <a:pos x="254" y="338"/>
                </a:cxn>
                <a:cxn ang="0">
                  <a:pos x="274" y="338"/>
                </a:cxn>
                <a:cxn ang="0">
                  <a:pos x="312" y="354"/>
                </a:cxn>
                <a:cxn ang="0">
                  <a:pos x="350" y="368"/>
                </a:cxn>
                <a:cxn ang="0">
                  <a:pos x="372" y="372"/>
                </a:cxn>
                <a:cxn ang="0">
                  <a:pos x="426" y="388"/>
                </a:cxn>
                <a:cxn ang="0">
                  <a:pos x="452" y="428"/>
                </a:cxn>
                <a:cxn ang="0">
                  <a:pos x="462" y="454"/>
                </a:cxn>
                <a:cxn ang="0">
                  <a:pos x="472" y="462"/>
                </a:cxn>
                <a:cxn ang="0">
                  <a:pos x="480" y="474"/>
                </a:cxn>
                <a:cxn ang="0">
                  <a:pos x="480" y="496"/>
                </a:cxn>
                <a:cxn ang="0">
                  <a:pos x="490" y="456"/>
                </a:cxn>
                <a:cxn ang="0">
                  <a:pos x="462" y="418"/>
                </a:cxn>
                <a:cxn ang="0">
                  <a:pos x="416" y="368"/>
                </a:cxn>
                <a:cxn ang="0">
                  <a:pos x="378" y="362"/>
                </a:cxn>
              </a:cxnLst>
              <a:rect l="txL" t="txT" r="txR" b="txB"/>
              <a:pathLst>
                <a:path w="492" h="498">
                  <a:moveTo>
                    <a:pt x="338" y="50"/>
                  </a:moveTo>
                  <a:lnTo>
                    <a:pt x="336" y="48"/>
                  </a:lnTo>
                  <a:lnTo>
                    <a:pt x="334" y="46"/>
                  </a:lnTo>
                  <a:lnTo>
                    <a:pt x="332" y="46"/>
                  </a:lnTo>
                  <a:lnTo>
                    <a:pt x="328" y="44"/>
                  </a:lnTo>
                  <a:lnTo>
                    <a:pt x="324" y="44"/>
                  </a:lnTo>
                  <a:lnTo>
                    <a:pt x="318" y="44"/>
                  </a:lnTo>
                  <a:lnTo>
                    <a:pt x="310" y="48"/>
                  </a:lnTo>
                  <a:lnTo>
                    <a:pt x="310" y="48"/>
                  </a:lnTo>
                  <a:lnTo>
                    <a:pt x="306" y="48"/>
                  </a:lnTo>
                  <a:lnTo>
                    <a:pt x="300" y="48"/>
                  </a:lnTo>
                  <a:lnTo>
                    <a:pt x="294" y="46"/>
                  </a:lnTo>
                  <a:lnTo>
                    <a:pt x="288" y="44"/>
                  </a:lnTo>
                  <a:lnTo>
                    <a:pt x="282" y="40"/>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30" y="22"/>
                  </a:lnTo>
                  <a:lnTo>
                    <a:pt x="228" y="26"/>
                  </a:lnTo>
                  <a:lnTo>
                    <a:pt x="230" y="28"/>
                  </a:lnTo>
                  <a:lnTo>
                    <a:pt x="230" y="30"/>
                  </a:lnTo>
                  <a:lnTo>
                    <a:pt x="230" y="34"/>
                  </a:lnTo>
                  <a:lnTo>
                    <a:pt x="230" y="36"/>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4"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4" y="386"/>
                  </a:lnTo>
                  <a:lnTo>
                    <a:pt x="76" y="388"/>
                  </a:lnTo>
                  <a:lnTo>
                    <a:pt x="80" y="388"/>
                  </a:lnTo>
                  <a:lnTo>
                    <a:pt x="82" y="388"/>
                  </a:lnTo>
                  <a:lnTo>
                    <a:pt x="86" y="386"/>
                  </a:lnTo>
                  <a:lnTo>
                    <a:pt x="90" y="382"/>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36"/>
                  </a:lnTo>
                  <a:lnTo>
                    <a:pt x="458" y="440"/>
                  </a:lnTo>
                  <a:lnTo>
                    <a:pt x="458" y="444"/>
                  </a:lnTo>
                  <a:lnTo>
                    <a:pt x="460" y="450"/>
                  </a:lnTo>
                  <a:lnTo>
                    <a:pt x="462" y="454"/>
                  </a:lnTo>
                  <a:lnTo>
                    <a:pt x="466" y="458"/>
                  </a:lnTo>
                  <a:lnTo>
                    <a:pt x="466" y="460"/>
                  </a:lnTo>
                  <a:lnTo>
                    <a:pt x="466" y="460"/>
                  </a:lnTo>
                  <a:lnTo>
                    <a:pt x="466" y="462"/>
                  </a:lnTo>
                  <a:lnTo>
                    <a:pt x="468" y="462"/>
                  </a:lnTo>
                  <a:lnTo>
                    <a:pt x="470" y="462"/>
                  </a:lnTo>
                  <a:lnTo>
                    <a:pt x="472" y="462"/>
                  </a:lnTo>
                  <a:lnTo>
                    <a:pt x="476" y="458"/>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3002" name="Freeform 186"/>
            <p:cNvSpPr/>
            <p:nvPr/>
          </p:nvSpPr>
          <p:spPr>
            <a:xfrm>
              <a:off x="3919" y="2134"/>
              <a:ext cx="738" cy="404"/>
            </a:xfrm>
            <a:custGeom>
              <a:avLst/>
              <a:gdLst>
                <a:gd name="txL" fmla="*/ 0 w 738"/>
                <a:gd name="txT" fmla="*/ 0 h 404"/>
                <a:gd name="txR" fmla="*/ 738 w 738"/>
                <a:gd name="txB" fmla="*/ 404 h 404"/>
              </a:gdLst>
              <a:ahLst/>
              <a:cxnLst>
                <a:cxn ang="0">
                  <a:pos x="704" y="42"/>
                </a:cxn>
                <a:cxn ang="0">
                  <a:pos x="724" y="30"/>
                </a:cxn>
                <a:cxn ang="0">
                  <a:pos x="724" y="64"/>
                </a:cxn>
                <a:cxn ang="0">
                  <a:pos x="738" y="74"/>
                </a:cxn>
                <a:cxn ang="0">
                  <a:pos x="726" y="82"/>
                </a:cxn>
                <a:cxn ang="0">
                  <a:pos x="702" y="96"/>
                </a:cxn>
                <a:cxn ang="0">
                  <a:pos x="684" y="114"/>
                </a:cxn>
                <a:cxn ang="0">
                  <a:pos x="688" y="126"/>
                </a:cxn>
                <a:cxn ang="0">
                  <a:pos x="696" y="136"/>
                </a:cxn>
                <a:cxn ang="0">
                  <a:pos x="668" y="140"/>
                </a:cxn>
                <a:cxn ang="0">
                  <a:pos x="644" y="142"/>
                </a:cxn>
                <a:cxn ang="0">
                  <a:pos x="646" y="162"/>
                </a:cxn>
                <a:cxn ang="0">
                  <a:pos x="642" y="192"/>
                </a:cxn>
                <a:cxn ang="0">
                  <a:pos x="630" y="184"/>
                </a:cxn>
                <a:cxn ang="0">
                  <a:pos x="622" y="186"/>
                </a:cxn>
                <a:cxn ang="0">
                  <a:pos x="626" y="204"/>
                </a:cxn>
                <a:cxn ang="0">
                  <a:pos x="616" y="218"/>
                </a:cxn>
                <a:cxn ang="0">
                  <a:pos x="624" y="234"/>
                </a:cxn>
                <a:cxn ang="0">
                  <a:pos x="610" y="240"/>
                </a:cxn>
                <a:cxn ang="0">
                  <a:pos x="556" y="296"/>
                </a:cxn>
                <a:cxn ang="0">
                  <a:pos x="550" y="320"/>
                </a:cxn>
                <a:cxn ang="0">
                  <a:pos x="572" y="368"/>
                </a:cxn>
                <a:cxn ang="0">
                  <a:pos x="566" y="404"/>
                </a:cxn>
                <a:cxn ang="0">
                  <a:pos x="528" y="348"/>
                </a:cxn>
                <a:cxn ang="0">
                  <a:pos x="516" y="326"/>
                </a:cxn>
                <a:cxn ang="0">
                  <a:pos x="446" y="324"/>
                </a:cxn>
                <a:cxn ang="0">
                  <a:pos x="382" y="334"/>
                </a:cxn>
                <a:cxn ang="0">
                  <a:pos x="344" y="376"/>
                </a:cxn>
                <a:cxn ang="0">
                  <a:pos x="308" y="350"/>
                </a:cxn>
                <a:cxn ang="0">
                  <a:pos x="288" y="336"/>
                </a:cxn>
                <a:cxn ang="0">
                  <a:pos x="262" y="334"/>
                </a:cxn>
                <a:cxn ang="0">
                  <a:pos x="228" y="296"/>
                </a:cxn>
                <a:cxn ang="0">
                  <a:pos x="176" y="306"/>
                </a:cxn>
                <a:cxn ang="0">
                  <a:pos x="112" y="288"/>
                </a:cxn>
                <a:cxn ang="0">
                  <a:pos x="84" y="272"/>
                </a:cxn>
                <a:cxn ang="0">
                  <a:pos x="52" y="252"/>
                </a:cxn>
                <a:cxn ang="0">
                  <a:pos x="2" y="156"/>
                </a:cxn>
                <a:cxn ang="0">
                  <a:pos x="6" y="102"/>
                </a:cxn>
                <a:cxn ang="0">
                  <a:pos x="6" y="62"/>
                </a:cxn>
                <a:cxn ang="0">
                  <a:pos x="14" y="22"/>
                </a:cxn>
                <a:cxn ang="0">
                  <a:pos x="416" y="12"/>
                </a:cxn>
                <a:cxn ang="0">
                  <a:pos x="432" y="22"/>
                </a:cxn>
                <a:cxn ang="0">
                  <a:pos x="416" y="40"/>
                </a:cxn>
                <a:cxn ang="0">
                  <a:pos x="454" y="42"/>
                </a:cxn>
                <a:cxn ang="0">
                  <a:pos x="484" y="42"/>
                </a:cxn>
                <a:cxn ang="0">
                  <a:pos x="502" y="44"/>
                </a:cxn>
                <a:cxn ang="0">
                  <a:pos x="490" y="60"/>
                </a:cxn>
                <a:cxn ang="0">
                  <a:pos x="472" y="66"/>
                </a:cxn>
                <a:cxn ang="0">
                  <a:pos x="476" y="84"/>
                </a:cxn>
                <a:cxn ang="0">
                  <a:pos x="472" y="134"/>
                </a:cxn>
                <a:cxn ang="0">
                  <a:pos x="490" y="108"/>
                </a:cxn>
                <a:cxn ang="0">
                  <a:pos x="504" y="64"/>
                </a:cxn>
                <a:cxn ang="0">
                  <a:pos x="520" y="64"/>
                </a:cxn>
                <a:cxn ang="0">
                  <a:pos x="518" y="90"/>
                </a:cxn>
                <a:cxn ang="0">
                  <a:pos x="530" y="92"/>
                </a:cxn>
                <a:cxn ang="0">
                  <a:pos x="536" y="120"/>
                </a:cxn>
                <a:cxn ang="0">
                  <a:pos x="546" y="128"/>
                </a:cxn>
                <a:cxn ang="0">
                  <a:pos x="586" y="114"/>
                </a:cxn>
                <a:cxn ang="0">
                  <a:pos x="596" y="94"/>
                </a:cxn>
                <a:cxn ang="0">
                  <a:pos x="634" y="82"/>
                </a:cxn>
              </a:cxnLst>
              <a:rect l="txL" t="txT" r="txR" b="txB"/>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4" y="30"/>
                  </a:lnTo>
                  <a:lnTo>
                    <a:pt x="726" y="30"/>
                  </a:lnTo>
                  <a:lnTo>
                    <a:pt x="732" y="32"/>
                  </a:lnTo>
                  <a:lnTo>
                    <a:pt x="734" y="40"/>
                  </a:lnTo>
                  <a:lnTo>
                    <a:pt x="732" y="48"/>
                  </a:lnTo>
                  <a:lnTo>
                    <a:pt x="728" y="56"/>
                  </a:lnTo>
                  <a:lnTo>
                    <a:pt x="726" y="62"/>
                  </a:lnTo>
                  <a:lnTo>
                    <a:pt x="724" y="64"/>
                  </a:lnTo>
                  <a:lnTo>
                    <a:pt x="724" y="64"/>
                  </a:lnTo>
                  <a:lnTo>
                    <a:pt x="726" y="66"/>
                  </a:lnTo>
                  <a:lnTo>
                    <a:pt x="728" y="68"/>
                  </a:lnTo>
                  <a:lnTo>
                    <a:pt x="732" y="70"/>
                  </a:lnTo>
                  <a:lnTo>
                    <a:pt x="734" y="72"/>
                  </a:lnTo>
                  <a:lnTo>
                    <a:pt x="738" y="74"/>
                  </a:lnTo>
                  <a:lnTo>
                    <a:pt x="738" y="74"/>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6" y="138"/>
                  </a:lnTo>
                  <a:lnTo>
                    <a:pt x="672" y="138"/>
                  </a:lnTo>
                  <a:lnTo>
                    <a:pt x="668" y="140"/>
                  </a:lnTo>
                  <a:lnTo>
                    <a:pt x="662" y="142"/>
                  </a:lnTo>
                  <a:lnTo>
                    <a:pt x="656" y="142"/>
                  </a:lnTo>
                  <a:lnTo>
                    <a:pt x="650" y="142"/>
                  </a:lnTo>
                  <a:lnTo>
                    <a:pt x="646" y="140"/>
                  </a:lnTo>
                  <a:lnTo>
                    <a:pt x="646" y="142"/>
                  </a:lnTo>
                  <a:lnTo>
                    <a:pt x="644"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8" y="184"/>
                  </a:lnTo>
                  <a:lnTo>
                    <a:pt x="634" y="176"/>
                  </a:lnTo>
                  <a:lnTo>
                    <a:pt x="630" y="184"/>
                  </a:lnTo>
                  <a:lnTo>
                    <a:pt x="620" y="176"/>
                  </a:lnTo>
                  <a:lnTo>
                    <a:pt x="620" y="176"/>
                  </a:lnTo>
                  <a:lnTo>
                    <a:pt x="620" y="178"/>
                  </a:lnTo>
                  <a:lnTo>
                    <a:pt x="620" y="178"/>
                  </a:lnTo>
                  <a:lnTo>
                    <a:pt x="620" y="180"/>
                  </a:lnTo>
                  <a:lnTo>
                    <a:pt x="620" y="182"/>
                  </a:lnTo>
                  <a:lnTo>
                    <a:pt x="622" y="186"/>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18" y="226"/>
                  </a:lnTo>
                  <a:lnTo>
                    <a:pt x="620" y="228"/>
                  </a:lnTo>
                  <a:lnTo>
                    <a:pt x="622" y="228"/>
                  </a:lnTo>
                  <a:lnTo>
                    <a:pt x="624" y="230"/>
                  </a:lnTo>
                  <a:lnTo>
                    <a:pt x="624" y="232"/>
                  </a:lnTo>
                  <a:lnTo>
                    <a:pt x="624" y="234"/>
                  </a:lnTo>
                  <a:lnTo>
                    <a:pt x="622" y="234"/>
                  </a:lnTo>
                  <a:lnTo>
                    <a:pt x="618" y="236"/>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6" y="296"/>
                  </a:lnTo>
                  <a:lnTo>
                    <a:pt x="554" y="300"/>
                  </a:lnTo>
                  <a:lnTo>
                    <a:pt x="552" y="304"/>
                  </a:lnTo>
                  <a:lnTo>
                    <a:pt x="552" y="308"/>
                  </a:lnTo>
                  <a:lnTo>
                    <a:pt x="550" y="316"/>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4" y="38"/>
                  </a:lnTo>
                  <a:lnTo>
                    <a:pt x="466" y="40"/>
                  </a:lnTo>
                  <a:lnTo>
                    <a:pt x="468" y="40"/>
                  </a:lnTo>
                  <a:lnTo>
                    <a:pt x="470" y="42"/>
                  </a:lnTo>
                  <a:lnTo>
                    <a:pt x="476" y="42"/>
                  </a:lnTo>
                  <a:lnTo>
                    <a:pt x="484"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8"/>
                  </a:lnTo>
                  <a:lnTo>
                    <a:pt x="500" y="74"/>
                  </a:lnTo>
                  <a:lnTo>
                    <a:pt x="500" y="72"/>
                  </a:lnTo>
                  <a:lnTo>
                    <a:pt x="502" y="68"/>
                  </a:lnTo>
                  <a:lnTo>
                    <a:pt x="504" y="64"/>
                  </a:lnTo>
                  <a:lnTo>
                    <a:pt x="506" y="62"/>
                  </a:lnTo>
                  <a:lnTo>
                    <a:pt x="508" y="62"/>
                  </a:lnTo>
                  <a:lnTo>
                    <a:pt x="508" y="62"/>
                  </a:lnTo>
                  <a:lnTo>
                    <a:pt x="510" y="62"/>
                  </a:lnTo>
                  <a:lnTo>
                    <a:pt x="514" y="62"/>
                  </a:lnTo>
                  <a:lnTo>
                    <a:pt x="516" y="64"/>
                  </a:lnTo>
                  <a:lnTo>
                    <a:pt x="520" y="64"/>
                  </a:lnTo>
                  <a:lnTo>
                    <a:pt x="522" y="68"/>
                  </a:lnTo>
                  <a:lnTo>
                    <a:pt x="524" y="72"/>
                  </a:lnTo>
                  <a:lnTo>
                    <a:pt x="524" y="76"/>
                  </a:lnTo>
                  <a:lnTo>
                    <a:pt x="520" y="86"/>
                  </a:lnTo>
                  <a:lnTo>
                    <a:pt x="520" y="88"/>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99CC00"/>
            </a:solidFill>
            <a:ln w="6350">
              <a:noFill/>
            </a:ln>
          </p:spPr>
          <p:txBody>
            <a:bodyPr/>
            <a:p>
              <a:endParaRPr lang="zh-CN" altLang="en-US" dirty="0">
                <a:latin typeface="Arial" panose="020B0604020202020204" pitchFamily="34" charset="0"/>
              </a:endParaRPr>
            </a:p>
          </p:txBody>
        </p:sp>
        <p:sp>
          <p:nvSpPr>
            <p:cNvPr id="163003" name="Freeform 187"/>
            <p:cNvSpPr/>
            <p:nvPr/>
          </p:nvSpPr>
          <p:spPr>
            <a:xfrm>
              <a:off x="5068" y="1750"/>
              <a:ext cx="136" cy="98"/>
            </a:xfrm>
            <a:custGeom>
              <a:avLst/>
              <a:gdLst>
                <a:gd name="txL" fmla="*/ 0 w 136"/>
                <a:gd name="txT" fmla="*/ 0 h 98"/>
                <a:gd name="txR" fmla="*/ 136 w 136"/>
                <a:gd name="txB" fmla="*/ 98 h 98"/>
              </a:gdLst>
              <a:ahLst/>
              <a:cxnLst>
                <a:cxn ang="0">
                  <a:pos x="0" y="32"/>
                </a:cxn>
                <a:cxn ang="0">
                  <a:pos x="22" y="48"/>
                </a:cxn>
                <a:cxn ang="0">
                  <a:pos x="6" y="54"/>
                </a:cxn>
                <a:cxn ang="0">
                  <a:pos x="2" y="54"/>
                </a:cxn>
                <a:cxn ang="0">
                  <a:pos x="0" y="58"/>
                </a:cxn>
                <a:cxn ang="0">
                  <a:pos x="2" y="64"/>
                </a:cxn>
                <a:cxn ang="0">
                  <a:pos x="20" y="68"/>
                </a:cxn>
                <a:cxn ang="0">
                  <a:pos x="56" y="98"/>
                </a:cxn>
                <a:cxn ang="0">
                  <a:pos x="60" y="96"/>
                </a:cxn>
                <a:cxn ang="0">
                  <a:pos x="70" y="92"/>
                </a:cxn>
                <a:cxn ang="0">
                  <a:pos x="76" y="88"/>
                </a:cxn>
                <a:cxn ang="0">
                  <a:pos x="86" y="86"/>
                </a:cxn>
                <a:cxn ang="0">
                  <a:pos x="94" y="88"/>
                </a:cxn>
                <a:cxn ang="0">
                  <a:pos x="100" y="86"/>
                </a:cxn>
                <a:cxn ang="0">
                  <a:pos x="122" y="72"/>
                </a:cxn>
                <a:cxn ang="0">
                  <a:pos x="136" y="44"/>
                </a:cxn>
                <a:cxn ang="0">
                  <a:pos x="134" y="40"/>
                </a:cxn>
                <a:cxn ang="0">
                  <a:pos x="130" y="32"/>
                </a:cxn>
                <a:cxn ang="0">
                  <a:pos x="124" y="24"/>
                </a:cxn>
                <a:cxn ang="0">
                  <a:pos x="118" y="22"/>
                </a:cxn>
                <a:cxn ang="0">
                  <a:pos x="118" y="20"/>
                </a:cxn>
                <a:cxn ang="0">
                  <a:pos x="118" y="16"/>
                </a:cxn>
                <a:cxn ang="0">
                  <a:pos x="114" y="10"/>
                </a:cxn>
                <a:cxn ang="0">
                  <a:pos x="106" y="8"/>
                </a:cxn>
                <a:cxn ang="0">
                  <a:pos x="102" y="10"/>
                </a:cxn>
                <a:cxn ang="0">
                  <a:pos x="94" y="14"/>
                </a:cxn>
                <a:cxn ang="0">
                  <a:pos x="86" y="18"/>
                </a:cxn>
                <a:cxn ang="0">
                  <a:pos x="82" y="22"/>
                </a:cxn>
                <a:cxn ang="0">
                  <a:pos x="76" y="20"/>
                </a:cxn>
                <a:cxn ang="0">
                  <a:pos x="70" y="16"/>
                </a:cxn>
                <a:cxn ang="0">
                  <a:pos x="68" y="12"/>
                </a:cxn>
                <a:cxn ang="0">
                  <a:pos x="60" y="6"/>
                </a:cxn>
                <a:cxn ang="0">
                  <a:pos x="50" y="8"/>
                </a:cxn>
                <a:cxn ang="0">
                  <a:pos x="44" y="16"/>
                </a:cxn>
                <a:cxn ang="0">
                  <a:pos x="44" y="24"/>
                </a:cxn>
                <a:cxn ang="0">
                  <a:pos x="44" y="28"/>
                </a:cxn>
                <a:cxn ang="0">
                  <a:pos x="40" y="28"/>
                </a:cxn>
                <a:cxn ang="0">
                  <a:pos x="34" y="22"/>
                </a:cxn>
                <a:cxn ang="0">
                  <a:pos x="32" y="16"/>
                </a:cxn>
                <a:cxn ang="0">
                  <a:pos x="26" y="8"/>
                </a:cxn>
                <a:cxn ang="0">
                  <a:pos x="18" y="0"/>
                </a:cxn>
                <a:cxn ang="0">
                  <a:pos x="14" y="0"/>
                </a:cxn>
              </a:cxnLst>
              <a:rect l="txL" t="txT" r="txR" b="txB"/>
              <a:pathLst>
                <a:path w="136" h="98">
                  <a:moveTo>
                    <a:pt x="12" y="4"/>
                  </a:moveTo>
                  <a:lnTo>
                    <a:pt x="0" y="32"/>
                  </a:lnTo>
                  <a:lnTo>
                    <a:pt x="16" y="36"/>
                  </a:lnTo>
                  <a:lnTo>
                    <a:pt x="22" y="48"/>
                  </a:lnTo>
                  <a:lnTo>
                    <a:pt x="6" y="54"/>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99CC00"/>
            </a:solidFill>
            <a:ln w="6350">
              <a:noFill/>
            </a:ln>
          </p:spPr>
          <p:txBody>
            <a:bodyPr/>
            <a:p>
              <a:endParaRPr lang="zh-CN" altLang="en-US" dirty="0">
                <a:latin typeface="Arial" panose="020B0604020202020204" pitchFamily="34"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矩形 5121"/>
          <p:cNvSpPr/>
          <p:nvPr/>
        </p:nvSpPr>
        <p:spPr>
          <a:xfrm>
            <a:off x="107950" y="4088448"/>
            <a:ext cx="9144000" cy="2781300"/>
          </a:xfrm>
          <a:prstGeom prst="rect">
            <a:avLst/>
          </a:prstGeom>
          <a:solidFill>
            <a:schemeClr val="tx1">
              <a:alpha val="100000"/>
            </a:schemeClr>
          </a:solidFill>
          <a:ln w="9525">
            <a:noFill/>
          </a:ln>
        </p:spPr>
        <p:txBody>
          <a:bodyPr wrap="none" anchor="ctr" anchorCtr="0"/>
          <a:p>
            <a:pPr algn="ctr"/>
            <a:endParaRPr>
              <a:solidFill>
                <a:schemeClr val="bg2"/>
              </a:solidFill>
            </a:endParaRPr>
          </a:p>
        </p:txBody>
      </p:sp>
      <p:sp>
        <p:nvSpPr>
          <p:cNvPr id="5123" name="文本框 5122"/>
          <p:cNvSpPr txBox="1"/>
          <p:nvPr/>
        </p:nvSpPr>
        <p:spPr>
          <a:xfrm>
            <a:off x="264160" y="4300220"/>
            <a:ext cx="4986655" cy="1014730"/>
          </a:xfrm>
          <a:prstGeom prst="rect">
            <a:avLst/>
          </a:prstGeom>
          <a:noFill/>
          <a:ln w="9525">
            <a:noFill/>
          </a:ln>
        </p:spPr>
        <p:txBody>
          <a:bodyPr wrap="square">
            <a:spAutoFit/>
          </a:bodyPr>
          <a:p>
            <a:r>
              <a:rPr lang="zh-CN" altLang="en-US" sz="6000" b="1" i="1" dirty="0">
                <a:gradFill>
                  <a:gsLst>
                    <a:gs pos="0">
                      <a:srgbClr val="E30000"/>
                    </a:gs>
                    <a:gs pos="100000">
                      <a:srgbClr val="760303"/>
                    </a:gs>
                  </a:gsLst>
                  <a:lin ang="5400000" scaled="0"/>
                </a:gradFill>
                <a:effectLst>
                  <a:glow rad="101600">
                    <a:schemeClr val="accent3">
                      <a:satMod val="175000"/>
                      <a:alpha val="40000"/>
                    </a:schemeClr>
                  </a:glow>
                </a:effectLst>
                <a:ea typeface="微软雅黑" panose="020B0503020204020204" charset="-122"/>
              </a:rPr>
              <a:t>感谢聆听！</a:t>
            </a:r>
            <a:endParaRPr lang="zh-CN" altLang="en-US" sz="6000" b="1" i="1" dirty="0">
              <a:gradFill>
                <a:gsLst>
                  <a:gs pos="0">
                    <a:srgbClr val="E30000"/>
                  </a:gs>
                  <a:gs pos="100000">
                    <a:srgbClr val="760303"/>
                  </a:gs>
                </a:gsLst>
                <a:lin ang="5400000" scaled="0"/>
              </a:gradFill>
              <a:effectLst>
                <a:glow rad="101600">
                  <a:schemeClr val="accent3">
                    <a:satMod val="175000"/>
                    <a:alpha val="40000"/>
                  </a:schemeClr>
                </a:glow>
              </a:effectLst>
              <a:ea typeface="微软雅黑" panose="020B0503020204020204" charset="-122"/>
            </a:endParaRPr>
          </a:p>
        </p:txBody>
      </p:sp>
      <p:sp>
        <p:nvSpPr>
          <p:cNvPr id="5124" name="TextBox 5"/>
          <p:cNvSpPr/>
          <p:nvPr/>
        </p:nvSpPr>
        <p:spPr>
          <a:xfrm>
            <a:off x="467360" y="5187950"/>
            <a:ext cx="6914515" cy="583565"/>
          </a:xfrm>
          <a:prstGeom prst="rect">
            <a:avLst/>
          </a:prstGeom>
          <a:noFill/>
          <a:ln w="9525">
            <a:noFill/>
          </a:ln>
        </p:spPr>
        <p:txBody>
          <a:bodyPr vert="horz" wrap="square" anchor="t" anchorCtr="0">
            <a:spAutoFit/>
          </a:bodyPr>
          <a:p>
            <a:r>
              <a:rPr lang="en-US" altLang="zh-CN" sz="3200" dirty="0">
                <a:solidFill>
                  <a:schemeClr val="accent3"/>
                </a:solidFill>
                <a:latin typeface="Arial Unicode MS" pitchFamily="2" charset="-122"/>
                <a:ea typeface="Arial Unicode MS" pitchFamily="2" charset="-122"/>
                <a:sym typeface="Haettenschweiler" panose="020B0706040902060204" pitchFamily="2" charset="0"/>
              </a:rPr>
              <a:t>XX</a:t>
            </a:r>
            <a:r>
              <a:rPr lang="zh-CN" altLang="en-US" sz="3200" dirty="0">
                <a:solidFill>
                  <a:schemeClr val="accent3"/>
                </a:solidFill>
                <a:latin typeface="Arial Unicode MS" pitchFamily="2" charset="-122"/>
                <a:ea typeface="Arial Unicode MS" pitchFamily="2" charset="-122"/>
                <a:sym typeface="Haettenschweiler" panose="020B0706040902060204" pitchFamily="2" charset="0"/>
              </a:rPr>
              <a:t>队</a:t>
            </a:r>
            <a:endParaRPr lang="zh-CN" altLang="en-US" sz="3200" dirty="0">
              <a:solidFill>
                <a:schemeClr val="accent3"/>
              </a:solidFill>
              <a:latin typeface="Arial Unicode MS" pitchFamily="2" charset="-122"/>
              <a:ea typeface="Arial Unicode MS" pitchFamily="2" charset="-122"/>
              <a:sym typeface="Haettenschweiler" panose="020B0706040902060204" pitchFamily="2" charset="0"/>
            </a:endParaRPr>
          </a:p>
        </p:txBody>
      </p:sp>
      <p:sp>
        <p:nvSpPr>
          <p:cNvPr id="5126" name="TextBox 10"/>
          <p:cNvSpPr/>
          <p:nvPr/>
        </p:nvSpPr>
        <p:spPr>
          <a:xfrm>
            <a:off x="7524115" y="6237605"/>
            <a:ext cx="1584325" cy="533400"/>
          </a:xfrm>
          <a:prstGeom prst="rect">
            <a:avLst/>
          </a:prstGeom>
          <a:noFill/>
          <a:ln w="9525">
            <a:noFill/>
          </a:ln>
        </p:spPr>
        <p:txBody>
          <a:bodyPr vert="horz" wrap="square" anchor="t" anchorCtr="0">
            <a:spAutoFit/>
          </a:bodyPr>
          <a:p>
            <a:pPr>
              <a:lnSpc>
                <a:spcPct val="80000"/>
              </a:lnSpc>
            </a:pPr>
            <a:r>
              <a:rPr lang="en-US" altLang="zh-CN" sz="1200" b="1" dirty="0">
                <a:solidFill>
                  <a:schemeClr val="bg1"/>
                </a:solidFill>
                <a:latin typeface="微软雅黑" panose="020B0503020204020204" charset="-122"/>
                <a:ea typeface="微软雅黑" panose="020B0503020204020204" charset="-122"/>
                <a:sym typeface="Arial" panose="020B0604020202020204" pitchFamily="34" charset="0"/>
              </a:rPr>
              <a:t>@文稿制作：XX</a:t>
            </a:r>
            <a:endParaRPr lang="en-US" altLang="zh-CN" sz="1200" b="1" dirty="0">
              <a:solidFill>
                <a:schemeClr val="bg1"/>
              </a:solidFill>
              <a:latin typeface="微软雅黑" panose="020B0503020204020204" charset="-122"/>
              <a:ea typeface="微软雅黑" panose="020B0503020204020204" charset="-122"/>
              <a:sym typeface="Arial" panose="020B0604020202020204" pitchFamily="34" charset="0"/>
            </a:endParaRPr>
          </a:p>
          <a:p>
            <a:pPr>
              <a:lnSpc>
                <a:spcPct val="80000"/>
              </a:lnSpc>
            </a:pPr>
            <a:r>
              <a:rPr lang="en-US" altLang="zh-CN" sz="1200" b="1" dirty="0">
                <a:solidFill>
                  <a:schemeClr val="bg1"/>
                </a:solidFill>
                <a:latin typeface="微软雅黑" panose="020B0503020204020204" charset="-122"/>
                <a:ea typeface="微软雅黑" panose="020B0503020204020204" charset="-122"/>
                <a:sym typeface="Arial" panose="020B0604020202020204" pitchFamily="34" charset="0"/>
              </a:rPr>
              <a:t>                    XX</a:t>
            </a:r>
            <a:endParaRPr lang="en-US" altLang="zh-CN" sz="1200" b="1" dirty="0">
              <a:solidFill>
                <a:schemeClr val="bg1"/>
              </a:solidFill>
              <a:latin typeface="微软雅黑" panose="020B0503020204020204" charset="-122"/>
              <a:ea typeface="微软雅黑" panose="020B0503020204020204" charset="-122"/>
              <a:sym typeface="Arial" panose="020B0604020202020204" pitchFamily="34" charset="0"/>
            </a:endParaRPr>
          </a:p>
          <a:p>
            <a:pPr>
              <a:lnSpc>
                <a:spcPct val="80000"/>
              </a:lnSpc>
            </a:pPr>
            <a:r>
              <a:rPr lang="en-US" altLang="zh-CN" sz="1200" b="1" dirty="0">
                <a:solidFill>
                  <a:schemeClr val="bg1"/>
                </a:solidFill>
                <a:latin typeface="微软雅黑" panose="020B0503020204020204" charset="-122"/>
                <a:ea typeface="微软雅黑" panose="020B0503020204020204" charset="-122"/>
                <a:sym typeface="Arial" panose="020B0604020202020204" pitchFamily="34" charset="0"/>
              </a:rPr>
              <a:t>                   </a:t>
            </a:r>
            <a:endParaRPr lang="en-US" altLang="zh-CN" sz="1200" b="1"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2" name="文本框 1"/>
          <p:cNvSpPr txBox="1"/>
          <p:nvPr/>
        </p:nvSpPr>
        <p:spPr>
          <a:xfrm>
            <a:off x="7524115" y="5877560"/>
            <a:ext cx="1618615" cy="275590"/>
          </a:xfrm>
          <a:prstGeom prst="rect">
            <a:avLst/>
          </a:prstGeom>
          <a:noFill/>
        </p:spPr>
        <p:txBody>
          <a:bodyPr wrap="square" rtlCol="0">
            <a:spAutoFit/>
          </a:bodyPr>
          <a:p>
            <a:r>
              <a:rPr lang="en-US" altLang="zh-CN" sz="1200" b="1" dirty="0">
                <a:solidFill>
                  <a:schemeClr val="bg1"/>
                </a:solidFill>
                <a:latin typeface="微软雅黑" panose="020B0503020204020204" charset="-122"/>
                <a:ea typeface="微软雅黑" panose="020B0503020204020204" charset="-122"/>
                <a:sym typeface="Arial" panose="020B0604020202020204" pitchFamily="34" charset="0"/>
              </a:rPr>
              <a:t>@PPT制作：XX</a:t>
            </a:r>
            <a:endParaRPr lang="en-US" altLang="zh-CN" sz="1200" b="1" dirty="0">
              <a:solidFill>
                <a:schemeClr val="bg1"/>
              </a:solidFill>
              <a:latin typeface="微软雅黑" panose="020B0503020204020204" charset="-122"/>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strips(downLeft)">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additive="base">
                                        <p:cTn id="12" dur="5000" fill="hold"/>
                                        <p:tgtEl>
                                          <p:spTgt spid="5124"/>
                                        </p:tgtEl>
                                        <p:attrNameLst>
                                          <p:attrName>ppt_x</p:attrName>
                                        </p:attrNameLst>
                                      </p:cBhvr>
                                      <p:tavLst>
                                        <p:tav tm="0">
                                          <p:val>
                                            <p:strVal val="#ppt_x"/>
                                          </p:val>
                                        </p:tav>
                                        <p:tav tm="100000">
                                          <p:val>
                                            <p:strVal val="#ppt_x"/>
                                          </p:val>
                                        </p:tav>
                                      </p:tavLst>
                                    </p:anim>
                                    <p:anim calcmode="lin" valueType="num">
                                      <p:cBhvr additive="base">
                                        <p:cTn id="13" dur="5000" fill="hold"/>
                                        <p:tgtEl>
                                          <p:spTgt spid="5124"/>
                                        </p:tgtEl>
                                        <p:attrNameLst>
                                          <p:attrName>ppt_y</p:attrName>
                                        </p:attrNameLst>
                                      </p:cBhvr>
                                      <p:tavLst>
                                        <p:tav tm="0">
                                          <p:val>
                                            <p:strVal val="1+#ppt_h/2"/>
                                          </p:val>
                                        </p:tav>
                                        <p:tav tm="100000">
                                          <p:val>
                                            <p:strVal val="#ppt_y"/>
                                          </p:val>
                                        </p:tav>
                                      </p:tavLst>
                                    </p:anim>
                                  </p:childTnLst>
                                </p:cTn>
                              </p:par>
                              <p:par>
                                <p:cTn id="14" presetID="7"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0" fill="hold"/>
                                        <p:tgtEl>
                                          <p:spTgt spid="2"/>
                                        </p:tgtEl>
                                        <p:attrNameLst>
                                          <p:attrName>ppt_x</p:attrName>
                                        </p:attrNameLst>
                                      </p:cBhvr>
                                      <p:tavLst>
                                        <p:tav tm="0">
                                          <p:val>
                                            <p:strVal val="#ppt_x"/>
                                          </p:val>
                                        </p:tav>
                                        <p:tav tm="100000">
                                          <p:val>
                                            <p:strVal val="#ppt_x"/>
                                          </p:val>
                                        </p:tav>
                                      </p:tavLst>
                                    </p:anim>
                                    <p:anim calcmode="lin" valueType="num">
                                      <p:cBhvr additive="base">
                                        <p:cTn id="17" dur="5000" fill="hold"/>
                                        <p:tgtEl>
                                          <p:spTgt spid="2"/>
                                        </p:tgtEl>
                                        <p:attrNameLst>
                                          <p:attrName>ppt_y</p:attrName>
                                        </p:attrNameLst>
                                      </p:cBhvr>
                                      <p:tavLst>
                                        <p:tav tm="0">
                                          <p:val>
                                            <p:strVal val="1+#ppt_h/2"/>
                                          </p:val>
                                        </p:tav>
                                        <p:tav tm="100000">
                                          <p:val>
                                            <p:strVal val="#ppt_y"/>
                                          </p:val>
                                        </p:tav>
                                      </p:tavLst>
                                    </p:anim>
                                  </p:childTnLst>
                                </p:cTn>
                              </p:par>
                              <p:par>
                                <p:cTn id="18" presetID="7" presetClass="entr" presetSubtype="4" fill="hold" grpId="0" nodeType="withEffect">
                                  <p:stCondLst>
                                    <p:cond delay="0"/>
                                  </p:stCondLst>
                                  <p:childTnLst>
                                    <p:set>
                                      <p:cBhvr>
                                        <p:cTn id="19" dur="1" fill="hold">
                                          <p:stCondLst>
                                            <p:cond delay="0"/>
                                          </p:stCondLst>
                                        </p:cTn>
                                        <p:tgtEl>
                                          <p:spTgt spid="5126"/>
                                        </p:tgtEl>
                                        <p:attrNameLst>
                                          <p:attrName>style.visibility</p:attrName>
                                        </p:attrNameLst>
                                      </p:cBhvr>
                                      <p:to>
                                        <p:strVal val="visible"/>
                                      </p:to>
                                    </p:set>
                                    <p:anim calcmode="lin" valueType="num">
                                      <p:cBhvr additive="base">
                                        <p:cTn id="20" dur="5000" fill="hold"/>
                                        <p:tgtEl>
                                          <p:spTgt spid="5126"/>
                                        </p:tgtEl>
                                        <p:attrNameLst>
                                          <p:attrName>ppt_x</p:attrName>
                                        </p:attrNameLst>
                                      </p:cBhvr>
                                      <p:tavLst>
                                        <p:tav tm="0">
                                          <p:val>
                                            <p:strVal val="#ppt_x"/>
                                          </p:val>
                                        </p:tav>
                                        <p:tav tm="100000">
                                          <p:val>
                                            <p:strVal val="#ppt_x"/>
                                          </p:val>
                                        </p:tav>
                                      </p:tavLst>
                                    </p:anim>
                                    <p:anim calcmode="lin" valueType="num">
                                      <p:cBhvr additive="base">
                                        <p:cTn id="21" dur="5000" fill="hold"/>
                                        <p:tgtEl>
                                          <p:spTgt spid="5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2" grpId="0"/>
      <p:bldP spid="51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国家政策</a:t>
            </a:r>
            <a:endParaRPr lang="zh-CN" altLang="en-US"/>
          </a:p>
        </p:txBody>
      </p:sp>
      <p:pic>
        <p:nvPicPr>
          <p:cNvPr id="4" name="内容占位符 3" descr="食品安全公文1"/>
          <p:cNvPicPr>
            <a:picLocks noChangeAspect="1"/>
          </p:cNvPicPr>
          <p:nvPr>
            <p:ph idx="1"/>
          </p:nvPr>
        </p:nvPicPr>
        <p:blipFill>
          <a:blip r:embed="rId1"/>
          <a:stretch>
            <a:fillRect/>
          </a:stretch>
        </p:blipFill>
        <p:spPr>
          <a:xfrm>
            <a:off x="457200" y="1405255"/>
            <a:ext cx="8229600" cy="48844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国家政策</a:t>
            </a:r>
            <a:endParaRPr lang="zh-CN" altLang="en-US"/>
          </a:p>
        </p:txBody>
      </p:sp>
      <p:pic>
        <p:nvPicPr>
          <p:cNvPr id="4" name="内容占位符 3" descr="物联网相关政策"/>
          <p:cNvPicPr>
            <a:picLocks noChangeAspect="1"/>
          </p:cNvPicPr>
          <p:nvPr>
            <p:ph idx="1"/>
          </p:nvPr>
        </p:nvPicPr>
        <p:blipFill>
          <a:blip r:embed="rId1"/>
          <a:stretch>
            <a:fillRect/>
          </a:stretch>
        </p:blipFill>
        <p:spPr>
          <a:xfrm>
            <a:off x="97790" y="882650"/>
            <a:ext cx="2797175" cy="4953000"/>
          </a:xfrm>
          <a:prstGeom prst="rect">
            <a:avLst/>
          </a:prstGeom>
        </p:spPr>
      </p:pic>
      <p:pic>
        <p:nvPicPr>
          <p:cNvPr id="5" name="图片 4" descr="物联网相关政策1"/>
          <p:cNvPicPr>
            <a:picLocks noChangeAspect="1"/>
          </p:cNvPicPr>
          <p:nvPr/>
        </p:nvPicPr>
        <p:blipFill>
          <a:blip r:embed="rId2"/>
          <a:stretch>
            <a:fillRect/>
          </a:stretch>
        </p:blipFill>
        <p:spPr>
          <a:xfrm>
            <a:off x="97790" y="1178560"/>
            <a:ext cx="2797175" cy="7630795"/>
          </a:xfrm>
          <a:prstGeom prst="rect">
            <a:avLst/>
          </a:prstGeom>
        </p:spPr>
      </p:pic>
      <p:pic>
        <p:nvPicPr>
          <p:cNvPr id="6" name="图片 5" descr="物联网相关政策2"/>
          <p:cNvPicPr>
            <a:picLocks noChangeAspect="1"/>
          </p:cNvPicPr>
          <p:nvPr/>
        </p:nvPicPr>
        <p:blipFill>
          <a:blip r:embed="rId3"/>
          <a:stretch>
            <a:fillRect/>
          </a:stretch>
        </p:blipFill>
        <p:spPr>
          <a:xfrm>
            <a:off x="97790" y="1608455"/>
            <a:ext cx="2597785" cy="7630795"/>
          </a:xfrm>
          <a:prstGeom prst="rect">
            <a:avLst/>
          </a:prstGeom>
        </p:spPr>
      </p:pic>
      <p:pic>
        <p:nvPicPr>
          <p:cNvPr id="7" name="图片 6" descr="物联网相关政策3"/>
          <p:cNvPicPr>
            <a:picLocks noChangeAspect="1"/>
          </p:cNvPicPr>
          <p:nvPr/>
        </p:nvPicPr>
        <p:blipFill>
          <a:blip r:embed="rId4"/>
          <a:stretch>
            <a:fillRect/>
          </a:stretch>
        </p:blipFill>
        <p:spPr>
          <a:xfrm>
            <a:off x="3009900" y="882650"/>
            <a:ext cx="3124200" cy="4648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国家政策</a:t>
            </a:r>
            <a:endParaRPr lang="zh-CN" altLang="en-US"/>
          </a:p>
        </p:txBody>
      </p:sp>
      <p:pic>
        <p:nvPicPr>
          <p:cNvPr id="9" name="内容占位符 8" descr="政策演变"/>
          <p:cNvPicPr>
            <a:picLocks noChangeAspect="1"/>
          </p:cNvPicPr>
          <p:nvPr>
            <p:ph idx="1"/>
          </p:nvPr>
        </p:nvPicPr>
        <p:blipFill>
          <a:blip r:embed="rId1"/>
          <a:stretch>
            <a:fillRect/>
          </a:stretch>
        </p:blipFill>
        <p:spPr>
          <a:xfrm>
            <a:off x="76200" y="1105535"/>
            <a:ext cx="6553200" cy="3629025"/>
          </a:xfrm>
          <a:prstGeom prst="rect">
            <a:avLst/>
          </a:prstGeom>
        </p:spPr>
      </p:pic>
      <p:pic>
        <p:nvPicPr>
          <p:cNvPr id="8" name="图片 7" descr="物联网政策1"/>
          <p:cNvPicPr>
            <a:picLocks noChangeAspect="1"/>
          </p:cNvPicPr>
          <p:nvPr/>
        </p:nvPicPr>
        <p:blipFill>
          <a:blip r:embed="rId2"/>
          <a:stretch>
            <a:fillRect/>
          </a:stretch>
        </p:blipFill>
        <p:spPr>
          <a:xfrm>
            <a:off x="4192905" y="2178685"/>
            <a:ext cx="3933190" cy="42189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国家政策</a:t>
            </a:r>
            <a:endParaRPr lang="zh-CN" altLang="en-US"/>
          </a:p>
        </p:txBody>
      </p:sp>
      <p:sp>
        <p:nvSpPr>
          <p:cNvPr id="5" name="文本框 4"/>
          <p:cNvSpPr txBox="1"/>
          <p:nvPr/>
        </p:nvSpPr>
        <p:spPr>
          <a:xfrm>
            <a:off x="63500" y="1038860"/>
            <a:ext cx="8237855" cy="5754370"/>
          </a:xfrm>
          <a:prstGeom prst="rect">
            <a:avLst/>
          </a:prstGeom>
          <a:noFill/>
        </p:spPr>
        <p:txBody>
          <a:bodyPr wrap="square" rtlCol="0">
            <a:spAutoFit/>
          </a:bodyPr>
          <a:p>
            <a:r>
              <a:rPr lang="zh-CN" altLang="en-US" sz="1600">
                <a:latin typeface="宋体" panose="02010600030101010101" pitchFamily="2" charset="-122"/>
                <a:ea typeface="宋体" panose="02010600030101010101" pitchFamily="2" charset="-122"/>
                <a:cs typeface="宋体" panose="02010600030101010101" pitchFamily="2" charset="-122"/>
              </a:rPr>
              <a:t>1. 优惠政策：政府可以针对该项目提供一定的优惠政策，如税收减免、创业补贴、低息贷款等，以降低项目的运营成本。</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2. 资金扶持：政府可以提供一部分资金支持，用于项目的研发、生产、市场推广等方面。资金扶持的方式可以包括拨款、贷款贴息、项目资助等。</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3. 技术合作与创新：政府可以鼓励与其他高校、科研院所的技术合作与创新，共同研发新型气味采集技术和数据传输技术，降低项目的研发成本。</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en-US" altLang="zh-CN" sz="1600">
                <a:latin typeface="宋体" panose="02010600030101010101" pitchFamily="2" charset="-122"/>
                <a:ea typeface="宋体" panose="02010600030101010101" pitchFamily="2" charset="-122"/>
                <a:cs typeface="宋体" panose="02010600030101010101" pitchFamily="2" charset="-122"/>
              </a:rPr>
              <a:t>4</a:t>
            </a:r>
            <a:r>
              <a:rPr lang="zh-CN" altLang="en-US" sz="1600">
                <a:latin typeface="宋体" panose="02010600030101010101" pitchFamily="2" charset="-122"/>
                <a:ea typeface="宋体" panose="02010600030101010101" pitchFamily="2" charset="-122"/>
                <a:cs typeface="宋体" panose="02010600030101010101" pitchFamily="2" charset="-122"/>
              </a:rPr>
              <a:t>、智能制造与工业互联网：国家积极推动智能制造和工业互联网发展，鼓励企业利用互联网技术提高生产效率和产品质量。项目可与工业互联网相结合，为企业提供智能化解决方案，可能获得政策支持。</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4. 人才支持：政府可以为项目提供人才支持，包括提供实习机会、举办技能培训班、提供人才引进政策等，帮助项目培养和引进所需的技术人才。</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en-US" altLang="zh-CN" sz="1600">
                <a:latin typeface="宋体" panose="02010600030101010101" pitchFamily="2" charset="-122"/>
                <a:ea typeface="宋体" panose="02010600030101010101" pitchFamily="2" charset="-122"/>
                <a:cs typeface="宋体" panose="02010600030101010101" pitchFamily="2" charset="-122"/>
              </a:rPr>
              <a:t>5.</a:t>
            </a:r>
            <a:r>
              <a:rPr lang="zh-CN" altLang="en-US" sz="1600">
                <a:latin typeface="宋体" panose="02010600030101010101" pitchFamily="2" charset="-122"/>
                <a:ea typeface="宋体" panose="02010600030101010101" pitchFamily="2" charset="-122"/>
                <a:cs typeface="宋体" panose="02010600030101010101" pitchFamily="2" charset="-122"/>
              </a:rPr>
              <a:t>环保与绿色发展：政府倡导绿色发展，重视环境保护。项目在收集、处理和传输气味数据过程中可能涉及环保问题，如噪音、气味泄露等。政府部门可能提供相应的政策支持，以推动绿色产业发展。</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en-US" altLang="zh-CN" sz="1600">
                <a:latin typeface="宋体" panose="02010600030101010101" pitchFamily="2" charset="-122"/>
                <a:ea typeface="宋体" panose="02010600030101010101" pitchFamily="2" charset="-122"/>
                <a:cs typeface="宋体" panose="02010600030101010101" pitchFamily="2" charset="-122"/>
              </a:rPr>
              <a:t>6物联网与大数据：物联网和大数据技术在项目中具有重要作用，政府可能出台相关政策支持企业发展。例如，提供物联网和大数据产业园区优惠政策，支持企业建设物联网平台等。</a:t>
            </a:r>
            <a:endParaRPr lang="en-US" altLang="zh-CN" sz="1600">
              <a:latin typeface="宋体" panose="02010600030101010101" pitchFamily="2" charset="-122"/>
              <a:ea typeface="宋体" panose="02010600030101010101" pitchFamily="2" charset="-122"/>
              <a:cs typeface="宋体" panose="02010600030101010101" pitchFamily="2" charset="-122"/>
            </a:endParaRPr>
          </a:p>
          <a:p>
            <a:endParaRPr lang="en-US" altLang="zh-CN" sz="16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国家政策</a:t>
            </a:r>
            <a:endParaRPr lang="zh-CN" altLang="en-US"/>
          </a:p>
        </p:txBody>
      </p:sp>
      <p:sp>
        <p:nvSpPr>
          <p:cNvPr id="4" name="文本框 3"/>
          <p:cNvSpPr txBox="1"/>
          <p:nvPr/>
        </p:nvSpPr>
        <p:spPr>
          <a:xfrm>
            <a:off x="200660" y="882650"/>
            <a:ext cx="8130540" cy="5908040"/>
          </a:xfrm>
          <a:prstGeom prst="rect">
            <a:avLst/>
          </a:prstGeom>
          <a:noFill/>
        </p:spPr>
        <p:txBody>
          <a:bodyPr wrap="square" rtlCol="0">
            <a:spAutoFit/>
          </a:bodyPr>
          <a:p>
            <a:endParaRPr lang="en-US" altLang="zh-CN"/>
          </a:p>
          <a:p>
            <a:r>
              <a:rPr lang="en-US" altLang="zh-CN">
                <a:sym typeface="+mn-ea"/>
              </a:rPr>
              <a:t> 7.信息安全与隐私保护：随着物联网设备的普及，信息安全和隐私保护越来越受到关注。政府可能出台相关政策，为企业提供信息安全和隐私保护方面的支持，确保项目的合规性。</a:t>
            </a:r>
            <a:endParaRPr lang="en-US" altLang="zh-CN"/>
          </a:p>
          <a:p>
            <a:endParaRPr lang="en-US" altLang="zh-CN"/>
          </a:p>
          <a:p>
            <a:r>
              <a:rPr lang="en-US" altLang="zh-CN">
                <a:sym typeface="+mn-ea"/>
              </a:rPr>
              <a:t>8.产学研一体化：政府鼓励产学研一体化发展，鼓励企业与高校、研究机构合作，共同开展技术创新。项目可与高校和研究机构合作，共同推进项目研发，从而获得政策支持。</a:t>
            </a:r>
            <a:endParaRPr lang="en-US" altLang="zh-CN"/>
          </a:p>
          <a:p>
            <a:endParaRPr lang="zh-CN" altLang="en-US"/>
          </a:p>
          <a:p>
            <a:r>
              <a:rPr lang="zh-CN" altLang="en-US">
                <a:sym typeface="+mn-ea"/>
              </a:rPr>
              <a:t>5. 产业政策：政府可以出台相关的产业政策，支持与气味采集、数据传输等技术相关的产业发展，为项目提供更广阔的市场空间和发展机会。</a:t>
            </a:r>
            <a:endParaRPr lang="zh-CN" altLang="en-US"/>
          </a:p>
          <a:p>
            <a:endParaRPr lang="zh-CN" altLang="en-US"/>
          </a:p>
          <a:p>
            <a:r>
              <a:rPr lang="zh-CN" altLang="en-US">
                <a:sym typeface="+mn-ea"/>
              </a:rPr>
              <a:t>6. 公共服务：政府可以提供公共服务支持，包括为项目提供市场调查、产品认证、政策咨询等服务，帮助项目更好地应对市场挑战。</a:t>
            </a:r>
            <a:endParaRPr lang="zh-CN" altLang="en-US"/>
          </a:p>
          <a:p>
            <a:endParaRPr lang="zh-CN" altLang="en-US"/>
          </a:p>
          <a:p>
            <a:r>
              <a:rPr lang="zh-CN" altLang="en-US">
                <a:sym typeface="+mn-ea"/>
              </a:rPr>
              <a:t>7. 法律法规支持：政府可以加强对新型科技产业的法律法规支持，为项目提供法律保障，确保项目的合规运营。</a:t>
            </a:r>
            <a:endParaRPr lang="zh-CN" altLang="en-US"/>
          </a:p>
          <a:p>
            <a:endParaRPr lang="zh-CN" altLang="en-US"/>
          </a:p>
          <a:p>
            <a:r>
              <a:rPr lang="zh-CN" altLang="en-US">
                <a:sym typeface="+mn-ea"/>
              </a:rPr>
              <a:t>通过以上国家政策的支持，可以为项目的发展提供强有力的支持，降低项目的风险，提高项目的成功率。</a:t>
            </a:r>
            <a:endParaRPr lang="zh-CN" altLang="en-US"/>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107315" y="882650"/>
            <a:ext cx="8192770" cy="6985635"/>
          </a:xfrm>
          <a:prstGeom prst="rect">
            <a:avLst/>
          </a:prstGeom>
          <a:noFill/>
        </p:spPr>
        <p:txBody>
          <a:bodyPr wrap="square" rtlCol="0">
            <a:spAutoFit/>
          </a:bodyPr>
          <a:p>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一、项目背景</a:t>
            </a:r>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rPr>
              <a:t>随着网络外卖行业的快速发展，消费者对于菜品的味道和口感有了更高的要求。然而，由于外卖包装等因素的限制，消费者在食用前无法直接闻到菜品的气味，这在一定程度上影响了消费者的用餐体验。为了解决这一问题，我们开发了一款智能气味传感器，可以通过互联网将获取到的气味数据传输到用户设备，从而实现远程闻菜的功能。</a:t>
            </a:r>
            <a:endParaRPr lang="zh-CN" altLang="en-US" sz="1600">
              <a:latin typeface="宋体" panose="02010600030101010101" pitchFamily="2" charset="-122"/>
              <a:ea typeface="宋体" panose="02010600030101010101" pitchFamily="2" charset="-122"/>
              <a:cs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sym typeface="+mn-ea"/>
              </a:rPr>
              <a:t>二、项目前景</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600">
                <a:latin typeface="宋体" panose="02010600030101010101" pitchFamily="2" charset="-122"/>
                <a:ea typeface="宋体" panose="02010600030101010101" pitchFamily="2" charset="-122"/>
                <a:cs typeface="宋体" panose="02010600030101010101" pitchFamily="2" charset="-122"/>
                <a:sym typeface="+mn-ea"/>
              </a:rPr>
              <a:t>1. 市场需求：随着网络外卖行业的发展，消费者对于美食的需求越来越高。远程闻菜功能将极大地满足消费者对于美食的好奇心和渴望，为消费者提供更加丰富的用餐体验。此外，本项目还可以应用于餐厅、酒店等场所，为消费者提供更加个性化的服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600">
                <a:latin typeface="宋体" panose="02010600030101010101" pitchFamily="2" charset="-122"/>
                <a:ea typeface="宋体" panose="02010600030101010101" pitchFamily="2" charset="-122"/>
                <a:cs typeface="宋体" panose="02010600030101010101" pitchFamily="2" charset="-122"/>
                <a:sym typeface="+mn-ea"/>
              </a:rPr>
              <a:t>2. 政策支持：国家政策鼓励食品行业的创新与发展，为项目提供有利的政策环境。</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600">
                <a:latin typeface="宋体" panose="02010600030101010101" pitchFamily="2" charset="-122"/>
                <a:ea typeface="宋体" panose="02010600030101010101" pitchFamily="2" charset="-122"/>
                <a:cs typeface="宋体" panose="02010600030101010101" pitchFamily="2" charset="-122"/>
                <a:sym typeface="+mn-ea"/>
              </a:rPr>
              <a:t>3. </a:t>
            </a:r>
            <a:r>
              <a:rPr sz="1600">
                <a:latin typeface="宋体" panose="02010600030101010101" pitchFamily="2" charset="-122"/>
                <a:ea typeface="宋体" panose="02010600030101010101" pitchFamily="2" charset="-122"/>
                <a:cs typeface="宋体" panose="02010600030101010101" pitchFamily="2" charset="-122"/>
                <a:sym typeface="+mn-ea"/>
              </a:rPr>
              <a:t>技术前景：</a:t>
            </a:r>
            <a:endParaRPr sz="1600">
              <a:latin typeface="宋体" panose="02010600030101010101" pitchFamily="2" charset="-122"/>
              <a:ea typeface="宋体" panose="02010600030101010101" pitchFamily="2" charset="-122"/>
              <a:cs typeface="宋体" panose="02010600030101010101" pitchFamily="2" charset="-122"/>
              <a:sym typeface="+mn-ea"/>
            </a:endParaRPr>
          </a:p>
          <a:p>
            <a:r>
              <a:rPr sz="1600">
                <a:latin typeface="宋体" panose="02010600030101010101" pitchFamily="2" charset="-122"/>
                <a:ea typeface="宋体" panose="02010600030101010101" pitchFamily="2" charset="-122"/>
                <a:cs typeface="宋体" panose="02010600030101010101" pitchFamily="2" charset="-122"/>
                <a:sym typeface="+mn-ea"/>
              </a:rPr>
              <a:t>. 气味采集与控制技术：随着传感器技术的发展，气体传感器的灵敏度和分辨率得到显著提高。项目中采用的气味采集技术和控制技术有望进一步优化，实现更高的精度和稳定性。</a:t>
            </a:r>
            <a:endParaRPr sz="1600">
              <a:latin typeface="宋体" panose="02010600030101010101" pitchFamily="2" charset="-122"/>
              <a:ea typeface="宋体" panose="02010600030101010101" pitchFamily="2" charset="-122"/>
              <a:cs typeface="宋体" panose="02010600030101010101" pitchFamily="2" charset="-122"/>
              <a:sym typeface="+mn-ea"/>
            </a:endParaRPr>
          </a:p>
          <a:p>
            <a:endParaRPr sz="1600">
              <a:latin typeface="宋体" panose="02010600030101010101" pitchFamily="2" charset="-122"/>
              <a:ea typeface="宋体" panose="02010600030101010101" pitchFamily="2" charset="-122"/>
              <a:cs typeface="宋体" panose="02010600030101010101" pitchFamily="2" charset="-122"/>
              <a:sym typeface="+mn-ea"/>
            </a:endParaRPr>
          </a:p>
          <a:p>
            <a:r>
              <a:rPr sz="1600">
                <a:latin typeface="宋体" panose="02010600030101010101" pitchFamily="2" charset="-122"/>
                <a:ea typeface="宋体" panose="02010600030101010101" pitchFamily="2" charset="-122"/>
                <a:cs typeface="宋体" panose="02010600030101010101" pitchFamily="2" charset="-122"/>
                <a:sym typeface="+mn-ea"/>
              </a:rPr>
              <a:t>. 物联网与大数据：项目中的物联网技术和大数据分析技术在未来几年内将继续发展，为项目提供更强大的技术支撑。通过不断升级技术，项目可以更好地满足用户需求，提高市场竞争力。</a:t>
            </a:r>
            <a:endParaRPr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标题 7"/>
          <p:cNvSpPr>
            <a:spLocks noGrp="1"/>
          </p:cNvSpPr>
          <p:nvPr>
            <p:ph type="title"/>
          </p:nvPr>
        </p:nvSpPr>
        <p:spPr/>
        <p:txBody>
          <a:bodyPr/>
          <a:p>
            <a:r>
              <a:rPr lang="zh-CN" altLang="en-US">
                <a:sym typeface="+mn-ea"/>
              </a:rPr>
              <a:t>项目分析</a:t>
            </a:r>
            <a:endParaRPr lang="zh-CN" altLang="en-US"/>
          </a:p>
        </p:txBody>
      </p:sp>
    </p:spTree>
  </p:cSld>
  <p:clrMapOvr>
    <a:masterClrMapping/>
  </p:clrMapOvr>
  <p:transition>
    <p:newsflash/>
  </p:transition>
  <p:timing>
    <p:tnLst>
      <p:par>
        <p:cTn id="1" dur="indefinite" restart="never" nodeType="tmRoot"/>
      </p:par>
    </p:tnLst>
  </p:timing>
</p:sld>
</file>

<file path=ppt/theme/theme1.xml><?xml version="1.0" encoding="utf-8"?>
<a:theme xmlns:a="http://schemas.openxmlformats.org/drawingml/2006/main" name="cdb2004c012l">
  <a:themeElements>
    <a:clrScheme name="cdb2004c012l 1">
      <a:dk1>
        <a:srgbClr val="2B166E"/>
      </a:dk1>
      <a:lt1>
        <a:srgbClr val="FFFFFF"/>
      </a:lt1>
      <a:dk2>
        <a:srgbClr val="336699"/>
      </a:dk2>
      <a:lt2>
        <a:srgbClr val="C0C0C0"/>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fontScheme name="cdb2004c012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cdb2004c012l 1">
        <a:dk1>
          <a:srgbClr val="2B166E"/>
        </a:dk1>
        <a:lt1>
          <a:srgbClr val="FFFFFF"/>
        </a:lt1>
        <a:dk2>
          <a:srgbClr val="336699"/>
        </a:dk2>
        <a:lt2>
          <a:srgbClr val="C0C0C0"/>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clrMap bg1="lt1" tx1="dk1" bg2="lt2" tx2="dk2" accent1="accent1" accent2="accent2" accent3="accent3" accent4="accent4" accent5="accent5" accent6="accent6" hlink="hlink" folHlink="folHlink"/>
    </a:extraClrScheme>
    <a:extraClrScheme>
      <a:clrScheme name="cdb2004c012l 2">
        <a:dk1>
          <a:srgbClr val="1D528D"/>
        </a:dk1>
        <a:lt1>
          <a:srgbClr val="FFFFFF"/>
        </a:lt1>
        <a:dk2>
          <a:srgbClr val="000000"/>
        </a:dk2>
        <a:lt2>
          <a:srgbClr val="C0C0C0"/>
        </a:lt2>
        <a:accent1>
          <a:srgbClr val="2CA3C8"/>
        </a:accent1>
        <a:accent2>
          <a:srgbClr val="FF9900"/>
        </a:accent2>
        <a:accent3>
          <a:srgbClr val="FFFFFF"/>
        </a:accent3>
        <a:accent4>
          <a:srgbClr val="174578"/>
        </a:accent4>
        <a:accent5>
          <a:srgbClr val="ACCE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cdb2004c012l 3">
        <a:dk1>
          <a:srgbClr val="666633"/>
        </a:dk1>
        <a:lt1>
          <a:srgbClr val="FFFFFF"/>
        </a:lt1>
        <a:dk2>
          <a:srgbClr val="000000"/>
        </a:dk2>
        <a:lt2>
          <a:srgbClr val="D1C68D"/>
        </a:lt2>
        <a:accent1>
          <a:srgbClr val="C86C62"/>
        </a:accent1>
        <a:accent2>
          <a:srgbClr val="C78DD7"/>
        </a:accent2>
        <a:accent3>
          <a:srgbClr val="FFFFFF"/>
        </a:accent3>
        <a:accent4>
          <a:srgbClr val="56562A"/>
        </a:accent4>
        <a:accent5>
          <a:srgbClr val="E0BAB7"/>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cdb2004c012l</Template>
  <TotalTime>0</TotalTime>
  <Words>8714</Words>
  <Application>WPS 演示</Application>
  <PresentationFormat/>
  <Paragraphs>441</Paragraphs>
  <Slides>32</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6</vt:i4>
      </vt:variant>
      <vt:variant>
        <vt:lpstr>幻灯片标题</vt:lpstr>
      </vt:variant>
      <vt:variant>
        <vt:i4>32</vt:i4>
      </vt:variant>
    </vt:vector>
  </HeadingPairs>
  <TitlesOfParts>
    <vt:vector size="50" baseType="lpstr">
      <vt:lpstr>Arial</vt:lpstr>
      <vt:lpstr>宋体</vt:lpstr>
      <vt:lpstr>Wingdings</vt:lpstr>
      <vt:lpstr>Verdana</vt:lpstr>
      <vt:lpstr>Times New Roman</vt:lpstr>
      <vt:lpstr>Arial Black</vt:lpstr>
      <vt:lpstr>微软雅黑</vt:lpstr>
      <vt:lpstr>Arial Unicode MS</vt:lpstr>
      <vt:lpstr>Arial Unicode MS</vt:lpstr>
      <vt:lpstr>Haettenschweiler</vt:lpstr>
      <vt:lpstr>Arial Rounded MT Bold</vt:lpstr>
      <vt:lpstr>cdb2004c012l</vt:lpstr>
      <vt:lpstr>Photoshop.Image.6</vt:lpstr>
      <vt:lpstr>Photoshop.Image.6</vt:lpstr>
      <vt:lpstr>Photoshop.Image.6</vt:lpstr>
      <vt:lpstr>Photoshop.Image.6</vt:lpstr>
      <vt:lpstr>Photoshop.Image.6</vt:lpstr>
      <vt:lpstr>Photoshop.Image.6</vt:lpstr>
      <vt:lpstr>PowerPoint 演示文稿</vt:lpstr>
      <vt:lpstr>目录</vt:lpstr>
      <vt:lpstr>国家政策</vt:lpstr>
      <vt:lpstr>国家政策</vt:lpstr>
      <vt:lpstr>国家政策</vt:lpstr>
      <vt:lpstr>国家政策</vt:lpstr>
      <vt:lpstr>国家政策</vt:lpstr>
      <vt:lpstr>国家政策</vt:lpstr>
      <vt:lpstr>项目分析</vt:lpstr>
      <vt:lpstr>PowerPoint 演示文稿</vt:lpstr>
      <vt:lpstr>项目优势</vt:lpstr>
      <vt:lpstr>SWOT分析</vt:lpstr>
      <vt:lpstr>财务分析</vt:lpstr>
      <vt:lpstr>策略分析</vt:lpstr>
      <vt:lpstr>经费预算</vt:lpstr>
      <vt:lpstr>利润预计</vt:lpstr>
      <vt:lpstr>目标用户分析</vt:lpstr>
      <vt:lpstr>风险分析 </vt:lpstr>
      <vt:lpstr>核心技术优势</vt:lpstr>
      <vt:lpstr>多维分析</vt:lpstr>
      <vt:lpstr>团队分工 </vt:lpstr>
      <vt:lpstr>项目进度安排</vt:lpstr>
      <vt:lpstr>首要研究目标及内容</vt:lpstr>
      <vt:lpstr>研究技术路线</vt:lpstr>
      <vt:lpstr>项目产品服务特色</vt:lpstr>
      <vt:lpstr>目前存在的问题</vt:lpstr>
      <vt:lpstr>解决方案</vt:lpstr>
      <vt:lpstr>未来规划</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英语</dc:title>
  <dc:creator>刘子霖</dc:creator>
  <cp:lastModifiedBy>Administrator</cp:lastModifiedBy>
  <cp:revision>112</cp:revision>
  <dcterms:created xsi:type="dcterms:W3CDTF">2008-05-08T01:51:00Z</dcterms:created>
  <dcterms:modified xsi:type="dcterms:W3CDTF">2023-06-13T00:46:26Z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2052-10.8.2.6666</vt:lpwstr>
  </property>
</Properties>
</file>